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tiff" ContentType="image/tiff"/>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3.1-->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84" r:id="rId2"/>
    <p:sldMasterId id="2147483696" r:id="rId3"/>
    <p:sldMasterId id="2147483708" r:id="rId4"/>
    <p:sldMasterId id="2147483720" r:id="rId5"/>
    <p:sldMasterId id="2147483732" r:id="rId6"/>
  </p:sldMasterIdLst>
  <p:notesMasterIdLst>
    <p:notesMasterId r:id="rId7"/>
  </p:notesMasterIdLst>
  <p:sldIdLst>
    <p:sldId id="259" r:id="rId8"/>
    <p:sldId id="262" r:id="rId9"/>
    <p:sldId id="265" r:id="rId10"/>
    <p:sldId id="268" r:id="rId11"/>
    <p:sldId id="271" r:id="rId12"/>
    <p:sldId id="274" r:id="rId13"/>
    <p:sldId id="277" r:id="rId14"/>
    <p:sldId id="280" r:id="rId15"/>
    <p:sldId id="283" r:id="rId16"/>
    <p:sldId id="286" r:id="rId17"/>
    <p:sldId id="289" r:id="rId18"/>
    <p:sldId id="292" r:id="rId19"/>
    <p:sldId id="295" r:id="rId20"/>
    <p:sldId id="298" r:id="rId21"/>
    <p:sldId id="301" r:id="rId22"/>
    <p:sldId id="304" r:id="rId23"/>
    <p:sldId id="307" r:id="rId24"/>
    <p:sldId id="310" r:id="rId25"/>
    <p:sldId id="313" r:id="rId26"/>
    <p:sldId id="316" r:id="rId27"/>
    <p:sldId id="319" r:id="rId28"/>
    <p:sldId id="322" r:id="rId29"/>
    <p:sldId id="325" r:id="rId30"/>
    <p:sldId id="328" r:id="rId31"/>
    <p:sldId id="331" r:id="rId32"/>
    <p:sldId id="334" r:id="rId33"/>
    <p:sldId id="337" r:id="rId34"/>
    <p:sldId id="340" r:id="rId35"/>
    <p:sldId id="343" r:id="rId36"/>
    <p:sldId id="346" r:id="rId37"/>
    <p:sldId id="349" r:id="rId38"/>
    <p:sldId id="352" r:id="rId39"/>
    <p:sldId id="355" r:id="rId40"/>
    <p:sldId id="358" r:id="rId41"/>
    <p:sldId id="361" r:id="rId42"/>
    <p:sldId id="364" r:id="rId43"/>
    <p:sldId id="367" r:id="rId44"/>
    <p:sldId id="370" r:id="rId45"/>
    <p:sldId id="373" r:id="rId46"/>
    <p:sldId id="376" r:id="rId47"/>
    <p:sldId id="379" r:id="rId48"/>
    <p:sldId id="382" r:id="rId49"/>
    <p:sldId id="385" r:id="rId50"/>
    <p:sldId id="388" r:id="rId51"/>
    <p:sldId id="391" r:id="rId52"/>
    <p:sldId id="394" r:id="rId53"/>
    <p:sldId id="397" r:id="rId54"/>
    <p:sldId id="400" r:id="rId55"/>
    <p:sldId id="403" r:id="rId56"/>
    <p:sldId id="406" r:id="rId57"/>
    <p:sldId id="409" r:id="rId58"/>
    <p:sldId id="412" r:id="rId59"/>
    <p:sldId id="415" r:id="rId60"/>
    <p:sldId id="418" r:id="rId61"/>
    <p:sldId id="421" r:id="rId62"/>
    <p:sldId id="424" r:id="rId63"/>
    <p:sldId id="427" r:id="rId64"/>
    <p:sldId id="430" r:id="rId65"/>
    <p:sldId id="433" r:id="rId66"/>
    <p:sldId id="436" r:id="rId67"/>
    <p:sldId id="439" r:id="rId68"/>
    <p:sldId id="442" r:id="rId69"/>
    <p:sldId id="445" r:id="rId70"/>
    <p:sldId id="448" r:id="rId71"/>
    <p:sldId id="451" r:id="rId72"/>
    <p:sldId id="454" r:id="rId73"/>
    <p:sldId id="457" r:id="rId74"/>
    <p:sldId id="460" r:id="rId75"/>
    <p:sldId id="463" r:id="rId76"/>
    <p:sldId id="466" r:id="rId77"/>
    <p:sldId id="469" r:id="rId78"/>
    <p:sldId id="472" r:id="rId79"/>
    <p:sldId id="475" r:id="rId80"/>
    <p:sldId id="478" r:id="rId81"/>
    <p:sldId id="481" r:id="rId82"/>
    <p:sldId id="484" r:id="rId83"/>
    <p:sldId id="487" r:id="rId84"/>
    <p:sldId id="490" r:id="rId85"/>
    <p:sldId id="493" r:id="rId86"/>
    <p:sldId id="496" r:id="rId87"/>
    <p:sldId id="499" r:id="rId88"/>
    <p:sldId id="502" r:id="rId89"/>
    <p:sldId id="505" r:id="rId90"/>
    <p:sldId id="508" r:id="rId91"/>
    <p:sldId id="511" r:id="rId92"/>
    <p:sldId id="514" r:id="rId93"/>
    <p:sldId id="517" r:id="rId94"/>
    <p:sldId id="520" r:id="rId95"/>
    <p:sldId id="523" r:id="rId96"/>
    <p:sldId id="526" r:id="rId97"/>
    <p:sldId id="529" r:id="rId98"/>
    <p:sldId id="532" r:id="rId99"/>
    <p:sldId id="535" r:id="rId100"/>
    <p:sldId id="538" r:id="rId101"/>
    <p:sldId id="541" r:id="rId102"/>
    <p:sldId id="544" r:id="rId103"/>
    <p:sldId id="547" r:id="rId104"/>
    <p:sldId id="550" r:id="rId105"/>
    <p:sldId id="553" r:id="rId106"/>
    <p:sldId id="556" r:id="rId107"/>
    <p:sldId id="559" r:id="rId108"/>
    <p:sldId id="562" r:id="rId109"/>
    <p:sldId id="565" r:id="rId110"/>
    <p:sldId id="568" r:id="rId111"/>
    <p:sldId id="571" r:id="rId112"/>
    <p:sldId id="574" r:id="rId113"/>
    <p:sldId id="577" r:id="rId114"/>
    <p:sldId id="580" r:id="rId115"/>
    <p:sldId id="583" r:id="rId116"/>
    <p:sldId id="586" r:id="rId117"/>
    <p:sldId id="589" r:id="rId118"/>
    <p:sldId id="592" r:id="rId119"/>
    <p:sldId id="595" r:id="rId120"/>
    <p:sldId id="598" r:id="rId121"/>
    <p:sldId id="601" r:id="rId122"/>
    <p:sldId id="604" r:id="rId123"/>
    <p:sldId id="607" r:id="rId124"/>
    <p:sldId id="610" r:id="rId125"/>
    <p:sldId id="613" r:id="rId126"/>
    <p:sldId id="616" r:id="rId127"/>
    <p:sldId id="619" r:id="rId128"/>
    <p:sldId id="622" r:id="rId129"/>
    <p:sldId id="625" r:id="rId130"/>
    <p:sldId id="628" r:id="rId131"/>
    <p:sldId id="631" r:id="rId132"/>
    <p:sldId id="634" r:id="rId133"/>
    <p:sldId id="637" r:id="rId134"/>
    <p:sldId id="640" r:id="rId135"/>
    <p:sldId id="643" r:id="rId136"/>
    <p:sldId id="646" r:id="rId137"/>
    <p:sldId id="649" r:id="rId138"/>
    <p:sldId id="652" r:id="rId139"/>
    <p:sldId id="655" r:id="rId140"/>
    <p:sldId id="658" r:id="rId141"/>
    <p:sldId id="661" r:id="rId142"/>
    <p:sldId id="664" r:id="rId143"/>
    <p:sldId id="667" r:id="rId144"/>
    <p:sldId id="670" r:id="rId145"/>
    <p:sldId id="673" r:id="rId146"/>
    <p:sldId id="676" r:id="rId147"/>
    <p:sldId id="679" r:id="rId148"/>
    <p:sldId id="682" r:id="rId149"/>
    <p:sldId id="685" r:id="rId150"/>
    <p:sldId id="688" r:id="rId151"/>
  </p:sldIdLst>
  <p:sldSz cx="12192000" cy="6858000"/>
  <p:notesSz cx="6858000" cy="9144000"/>
  <p:custDataLst>
    <p:tags r:id="rId1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showPr showNarration="1">
    <p:presen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fill>
          <a:solidFill>
            <a:schemeClr val="accent1">
              <a:tint val="20000"/>
            </a:schemeClr>
          </a:solidFill>
        </a:fill>
      </a:tcStyle>
    </a:band1H>
    <a:band1V>
      <a:tcStyle>
        <a:fill>
          <a:solidFill>
            <a:schemeClr val="accent1">
              <a:tint val="20000"/>
            </a:schemeClr>
          </a:solidFill>
        </a:fill>
      </a:tcStyle>
    </a:band1V>
    <a:lastCol>
      <a:tcTxStyle b="on"/>
    </a:lastCol>
    <a:firstCol>
      <a:tcTxStyle b="on"/>
    </a:firstCol>
    <a:lastRow>
      <a:tcTxStyle b="on"/>
      <a:tcStyle>
        <a:tcBdr>
          <a:top>
            <a:ln w="50800" cmpd="dbl">
              <a:solidFill>
                <a:schemeClr val="accent1"/>
              </a:solidFill>
            </a:ln>
          </a:top>
        </a:tcBdr>
        <a:fill>
          <a:solidFill>
            <a:schemeClr val="lt1"/>
          </a:solidFill>
        </a:fill>
      </a:tcStyle>
    </a:lastRow>
    <a:firstRow>
      <a:tcTxStyle b="on">
        <a:fontRef idx="minor"/>
        <a:schemeClr val="lt1"/>
      </a:tcTxStyle>
      <a:tcStyle>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3.xml" /><Relationship Id="rId100" Type="http://schemas.openxmlformats.org/officeDocument/2006/relationships/slide" Target="slides/slide93.xml" /><Relationship Id="rId101" Type="http://schemas.openxmlformats.org/officeDocument/2006/relationships/slide" Target="slides/slide94.xml" /><Relationship Id="rId102" Type="http://schemas.openxmlformats.org/officeDocument/2006/relationships/slide" Target="slides/slide95.xml" /><Relationship Id="rId103" Type="http://schemas.openxmlformats.org/officeDocument/2006/relationships/slide" Target="slides/slide96.xml" /><Relationship Id="rId104" Type="http://schemas.openxmlformats.org/officeDocument/2006/relationships/slide" Target="slides/slide97.xml" /><Relationship Id="rId105" Type="http://schemas.openxmlformats.org/officeDocument/2006/relationships/slide" Target="slides/slide98.xml" /><Relationship Id="rId106" Type="http://schemas.openxmlformats.org/officeDocument/2006/relationships/slide" Target="slides/slide99.xml" /><Relationship Id="rId107" Type="http://schemas.openxmlformats.org/officeDocument/2006/relationships/slide" Target="slides/slide100.xml" /><Relationship Id="rId108" Type="http://schemas.openxmlformats.org/officeDocument/2006/relationships/slide" Target="slides/slide101.xml" /><Relationship Id="rId109" Type="http://schemas.openxmlformats.org/officeDocument/2006/relationships/slide" Target="slides/slide102.xml" /><Relationship Id="rId11" Type="http://schemas.openxmlformats.org/officeDocument/2006/relationships/slide" Target="slides/slide4.xml" /><Relationship Id="rId110" Type="http://schemas.openxmlformats.org/officeDocument/2006/relationships/slide" Target="slides/slide103.xml" /><Relationship Id="rId111" Type="http://schemas.openxmlformats.org/officeDocument/2006/relationships/slide" Target="slides/slide104.xml" /><Relationship Id="rId112" Type="http://schemas.openxmlformats.org/officeDocument/2006/relationships/slide" Target="slides/slide105.xml" /><Relationship Id="rId113" Type="http://schemas.openxmlformats.org/officeDocument/2006/relationships/slide" Target="slides/slide106.xml" /><Relationship Id="rId114" Type="http://schemas.openxmlformats.org/officeDocument/2006/relationships/slide" Target="slides/slide107.xml" /><Relationship Id="rId115" Type="http://schemas.openxmlformats.org/officeDocument/2006/relationships/slide" Target="slides/slide108.xml" /><Relationship Id="rId116" Type="http://schemas.openxmlformats.org/officeDocument/2006/relationships/slide" Target="slides/slide109.xml" /><Relationship Id="rId117" Type="http://schemas.openxmlformats.org/officeDocument/2006/relationships/slide" Target="slides/slide110.xml" /><Relationship Id="rId118" Type="http://schemas.openxmlformats.org/officeDocument/2006/relationships/slide" Target="slides/slide111.xml" /><Relationship Id="rId119" Type="http://schemas.openxmlformats.org/officeDocument/2006/relationships/slide" Target="slides/slide112.xml" /><Relationship Id="rId12" Type="http://schemas.openxmlformats.org/officeDocument/2006/relationships/slide" Target="slides/slide5.xml" /><Relationship Id="rId120" Type="http://schemas.openxmlformats.org/officeDocument/2006/relationships/slide" Target="slides/slide113.xml" /><Relationship Id="rId121" Type="http://schemas.openxmlformats.org/officeDocument/2006/relationships/slide" Target="slides/slide114.xml" /><Relationship Id="rId122" Type="http://schemas.openxmlformats.org/officeDocument/2006/relationships/slide" Target="slides/slide115.xml" /><Relationship Id="rId123" Type="http://schemas.openxmlformats.org/officeDocument/2006/relationships/slide" Target="slides/slide116.xml" /><Relationship Id="rId124" Type="http://schemas.openxmlformats.org/officeDocument/2006/relationships/slide" Target="slides/slide117.xml" /><Relationship Id="rId125" Type="http://schemas.openxmlformats.org/officeDocument/2006/relationships/slide" Target="slides/slide118.xml" /><Relationship Id="rId126" Type="http://schemas.openxmlformats.org/officeDocument/2006/relationships/slide" Target="slides/slide119.xml" /><Relationship Id="rId127" Type="http://schemas.openxmlformats.org/officeDocument/2006/relationships/slide" Target="slides/slide120.xml" /><Relationship Id="rId128" Type="http://schemas.openxmlformats.org/officeDocument/2006/relationships/slide" Target="slides/slide121.xml" /><Relationship Id="rId129" Type="http://schemas.openxmlformats.org/officeDocument/2006/relationships/slide" Target="slides/slide122.xml" /><Relationship Id="rId13" Type="http://schemas.openxmlformats.org/officeDocument/2006/relationships/slide" Target="slides/slide6.xml" /><Relationship Id="rId130" Type="http://schemas.openxmlformats.org/officeDocument/2006/relationships/slide" Target="slides/slide123.xml" /><Relationship Id="rId131" Type="http://schemas.openxmlformats.org/officeDocument/2006/relationships/slide" Target="slides/slide124.xml" /><Relationship Id="rId132" Type="http://schemas.openxmlformats.org/officeDocument/2006/relationships/slide" Target="slides/slide125.xml" /><Relationship Id="rId133" Type="http://schemas.openxmlformats.org/officeDocument/2006/relationships/slide" Target="slides/slide126.xml" /><Relationship Id="rId134" Type="http://schemas.openxmlformats.org/officeDocument/2006/relationships/slide" Target="slides/slide127.xml" /><Relationship Id="rId135" Type="http://schemas.openxmlformats.org/officeDocument/2006/relationships/slide" Target="slides/slide128.xml" /><Relationship Id="rId136" Type="http://schemas.openxmlformats.org/officeDocument/2006/relationships/slide" Target="slides/slide129.xml" /><Relationship Id="rId137" Type="http://schemas.openxmlformats.org/officeDocument/2006/relationships/slide" Target="slides/slide130.xml" /><Relationship Id="rId138" Type="http://schemas.openxmlformats.org/officeDocument/2006/relationships/slide" Target="slides/slide131.xml" /><Relationship Id="rId139" Type="http://schemas.openxmlformats.org/officeDocument/2006/relationships/slide" Target="slides/slide132.xml" /><Relationship Id="rId14" Type="http://schemas.openxmlformats.org/officeDocument/2006/relationships/slide" Target="slides/slide7.xml" /><Relationship Id="rId140" Type="http://schemas.openxmlformats.org/officeDocument/2006/relationships/slide" Target="slides/slide133.xml" /><Relationship Id="rId141" Type="http://schemas.openxmlformats.org/officeDocument/2006/relationships/slide" Target="slides/slide134.xml" /><Relationship Id="rId142" Type="http://schemas.openxmlformats.org/officeDocument/2006/relationships/slide" Target="slides/slide135.xml" /><Relationship Id="rId143" Type="http://schemas.openxmlformats.org/officeDocument/2006/relationships/slide" Target="slides/slide136.xml" /><Relationship Id="rId144" Type="http://schemas.openxmlformats.org/officeDocument/2006/relationships/slide" Target="slides/slide137.xml" /><Relationship Id="rId145" Type="http://schemas.openxmlformats.org/officeDocument/2006/relationships/slide" Target="slides/slide138.xml" /><Relationship Id="rId146" Type="http://schemas.openxmlformats.org/officeDocument/2006/relationships/slide" Target="slides/slide139.xml" /><Relationship Id="rId147" Type="http://schemas.openxmlformats.org/officeDocument/2006/relationships/slide" Target="slides/slide140.xml" /><Relationship Id="rId148" Type="http://schemas.openxmlformats.org/officeDocument/2006/relationships/slide" Target="slides/slide141.xml" /><Relationship Id="rId149" Type="http://schemas.openxmlformats.org/officeDocument/2006/relationships/slide" Target="slides/slide142.xml" /><Relationship Id="rId15" Type="http://schemas.openxmlformats.org/officeDocument/2006/relationships/slide" Target="slides/slide8.xml" /><Relationship Id="rId150" Type="http://schemas.openxmlformats.org/officeDocument/2006/relationships/slide" Target="slides/slide143.xml" /><Relationship Id="rId151" Type="http://schemas.openxmlformats.org/officeDocument/2006/relationships/slide" Target="slides/slide144.xml" /><Relationship Id="rId152" Type="http://schemas.openxmlformats.org/officeDocument/2006/relationships/tags" Target="tags/tag1.xml" /><Relationship Id="rId153" Type="http://schemas.openxmlformats.org/officeDocument/2006/relationships/presProps" Target="presProps.xml" /><Relationship Id="rId154" Type="http://schemas.openxmlformats.org/officeDocument/2006/relationships/viewProps" Target="viewProps.xml" /><Relationship Id="rId155" Type="http://schemas.openxmlformats.org/officeDocument/2006/relationships/theme" Target="theme/theme1.xml" /><Relationship Id="rId156" Type="http://schemas.openxmlformats.org/officeDocument/2006/relationships/tableStyles" Target="tableStyles.xml" /><Relationship Id="rId16" Type="http://schemas.openxmlformats.org/officeDocument/2006/relationships/slide" Target="slides/slide9.xml" /><Relationship Id="rId17" Type="http://schemas.openxmlformats.org/officeDocument/2006/relationships/slide" Target="slides/slide10.xml" /><Relationship Id="rId18" Type="http://schemas.openxmlformats.org/officeDocument/2006/relationships/slide" Target="slides/slide11.xml" /><Relationship Id="rId19" Type="http://schemas.openxmlformats.org/officeDocument/2006/relationships/slide" Target="slides/slide12.xml" /><Relationship Id="rId2" Type="http://schemas.openxmlformats.org/officeDocument/2006/relationships/slideMaster" Target="slideMasters/slideMaster2.xml" /><Relationship Id="rId20" Type="http://schemas.openxmlformats.org/officeDocument/2006/relationships/slide" Target="slides/slide13.xml" /><Relationship Id="rId21" Type="http://schemas.openxmlformats.org/officeDocument/2006/relationships/slide" Target="slides/slide14.xml" /><Relationship Id="rId22" Type="http://schemas.openxmlformats.org/officeDocument/2006/relationships/slide" Target="slides/slide15.xml" /><Relationship Id="rId23" Type="http://schemas.openxmlformats.org/officeDocument/2006/relationships/slide" Target="slides/slide16.xml" /><Relationship Id="rId24" Type="http://schemas.openxmlformats.org/officeDocument/2006/relationships/slide" Target="slides/slide17.xml" /><Relationship Id="rId25" Type="http://schemas.openxmlformats.org/officeDocument/2006/relationships/slide" Target="slides/slide18.xml" /><Relationship Id="rId26" Type="http://schemas.openxmlformats.org/officeDocument/2006/relationships/slide" Target="slides/slide19.xml" /><Relationship Id="rId27" Type="http://schemas.openxmlformats.org/officeDocument/2006/relationships/slide" Target="slides/slide20.xml" /><Relationship Id="rId28" Type="http://schemas.openxmlformats.org/officeDocument/2006/relationships/slide" Target="slides/slide21.xml" /><Relationship Id="rId29" Type="http://schemas.openxmlformats.org/officeDocument/2006/relationships/slide" Target="slides/slide22.xml" /><Relationship Id="rId3" Type="http://schemas.openxmlformats.org/officeDocument/2006/relationships/slideMaster" Target="slideMasters/slideMaster3.xml" /><Relationship Id="rId30" Type="http://schemas.openxmlformats.org/officeDocument/2006/relationships/slide" Target="slides/slide23.xml" /><Relationship Id="rId31" Type="http://schemas.openxmlformats.org/officeDocument/2006/relationships/slide" Target="slides/slide24.xml" /><Relationship Id="rId32" Type="http://schemas.openxmlformats.org/officeDocument/2006/relationships/slide" Target="slides/slide25.xml" /><Relationship Id="rId33" Type="http://schemas.openxmlformats.org/officeDocument/2006/relationships/slide" Target="slides/slide26.xml" /><Relationship Id="rId34" Type="http://schemas.openxmlformats.org/officeDocument/2006/relationships/slide" Target="slides/slide27.xml" /><Relationship Id="rId35" Type="http://schemas.openxmlformats.org/officeDocument/2006/relationships/slide" Target="slides/slide28.xml" /><Relationship Id="rId36" Type="http://schemas.openxmlformats.org/officeDocument/2006/relationships/slide" Target="slides/slide29.xml" /><Relationship Id="rId37" Type="http://schemas.openxmlformats.org/officeDocument/2006/relationships/slide" Target="slides/slide30.xml" /><Relationship Id="rId38" Type="http://schemas.openxmlformats.org/officeDocument/2006/relationships/slide" Target="slides/slide31.xml" /><Relationship Id="rId39" Type="http://schemas.openxmlformats.org/officeDocument/2006/relationships/slide" Target="slides/slide32.xml" /><Relationship Id="rId4" Type="http://schemas.openxmlformats.org/officeDocument/2006/relationships/slideMaster" Target="slideMasters/slideMaster4.xml" /><Relationship Id="rId40" Type="http://schemas.openxmlformats.org/officeDocument/2006/relationships/slide" Target="slides/slide33.xml" /><Relationship Id="rId41" Type="http://schemas.openxmlformats.org/officeDocument/2006/relationships/slide" Target="slides/slide34.xml" /><Relationship Id="rId42" Type="http://schemas.openxmlformats.org/officeDocument/2006/relationships/slide" Target="slides/slide35.xml" /><Relationship Id="rId43" Type="http://schemas.openxmlformats.org/officeDocument/2006/relationships/slide" Target="slides/slide36.xml" /><Relationship Id="rId44" Type="http://schemas.openxmlformats.org/officeDocument/2006/relationships/slide" Target="slides/slide37.xml" /><Relationship Id="rId45" Type="http://schemas.openxmlformats.org/officeDocument/2006/relationships/slide" Target="slides/slide38.xml" /><Relationship Id="rId46" Type="http://schemas.openxmlformats.org/officeDocument/2006/relationships/slide" Target="slides/slide39.xml" /><Relationship Id="rId47" Type="http://schemas.openxmlformats.org/officeDocument/2006/relationships/slide" Target="slides/slide40.xml" /><Relationship Id="rId48" Type="http://schemas.openxmlformats.org/officeDocument/2006/relationships/slide" Target="slides/slide41.xml" /><Relationship Id="rId49" Type="http://schemas.openxmlformats.org/officeDocument/2006/relationships/slide" Target="slides/slide42.xml" /><Relationship Id="rId5" Type="http://schemas.openxmlformats.org/officeDocument/2006/relationships/slideMaster" Target="slideMasters/slideMaster5.xml" /><Relationship Id="rId50" Type="http://schemas.openxmlformats.org/officeDocument/2006/relationships/slide" Target="slides/slide43.xml" /><Relationship Id="rId51" Type="http://schemas.openxmlformats.org/officeDocument/2006/relationships/slide" Target="slides/slide44.xml" /><Relationship Id="rId52" Type="http://schemas.openxmlformats.org/officeDocument/2006/relationships/slide" Target="slides/slide45.xml" /><Relationship Id="rId53" Type="http://schemas.openxmlformats.org/officeDocument/2006/relationships/slide" Target="slides/slide46.xml" /><Relationship Id="rId54" Type="http://schemas.openxmlformats.org/officeDocument/2006/relationships/slide" Target="slides/slide47.xml" /><Relationship Id="rId55" Type="http://schemas.openxmlformats.org/officeDocument/2006/relationships/slide" Target="slides/slide48.xml" /><Relationship Id="rId56" Type="http://schemas.openxmlformats.org/officeDocument/2006/relationships/slide" Target="slides/slide49.xml" /><Relationship Id="rId57" Type="http://schemas.openxmlformats.org/officeDocument/2006/relationships/slide" Target="slides/slide50.xml" /><Relationship Id="rId58" Type="http://schemas.openxmlformats.org/officeDocument/2006/relationships/slide" Target="slides/slide51.xml" /><Relationship Id="rId59" Type="http://schemas.openxmlformats.org/officeDocument/2006/relationships/slide" Target="slides/slide52.xml" /><Relationship Id="rId6" Type="http://schemas.openxmlformats.org/officeDocument/2006/relationships/slideMaster" Target="slideMasters/slideMaster6.xml" /><Relationship Id="rId60" Type="http://schemas.openxmlformats.org/officeDocument/2006/relationships/slide" Target="slides/slide53.xml" /><Relationship Id="rId61" Type="http://schemas.openxmlformats.org/officeDocument/2006/relationships/slide" Target="slides/slide54.xml" /><Relationship Id="rId62" Type="http://schemas.openxmlformats.org/officeDocument/2006/relationships/slide" Target="slides/slide55.xml" /><Relationship Id="rId63" Type="http://schemas.openxmlformats.org/officeDocument/2006/relationships/slide" Target="slides/slide56.xml" /><Relationship Id="rId64" Type="http://schemas.openxmlformats.org/officeDocument/2006/relationships/slide" Target="slides/slide57.xml" /><Relationship Id="rId65" Type="http://schemas.openxmlformats.org/officeDocument/2006/relationships/slide" Target="slides/slide58.xml" /><Relationship Id="rId66" Type="http://schemas.openxmlformats.org/officeDocument/2006/relationships/slide" Target="slides/slide59.xml" /><Relationship Id="rId67" Type="http://schemas.openxmlformats.org/officeDocument/2006/relationships/slide" Target="slides/slide60.xml" /><Relationship Id="rId68" Type="http://schemas.openxmlformats.org/officeDocument/2006/relationships/slide" Target="slides/slide61.xml" /><Relationship Id="rId69" Type="http://schemas.openxmlformats.org/officeDocument/2006/relationships/slide" Target="slides/slide62.xml" /><Relationship Id="rId7" Type="http://schemas.openxmlformats.org/officeDocument/2006/relationships/notesMaster" Target="notesMasters/notesMaster1.xml" /><Relationship Id="rId70" Type="http://schemas.openxmlformats.org/officeDocument/2006/relationships/slide" Target="slides/slide63.xml" /><Relationship Id="rId71" Type="http://schemas.openxmlformats.org/officeDocument/2006/relationships/slide" Target="slides/slide64.xml" /><Relationship Id="rId72" Type="http://schemas.openxmlformats.org/officeDocument/2006/relationships/slide" Target="slides/slide65.xml" /><Relationship Id="rId73" Type="http://schemas.openxmlformats.org/officeDocument/2006/relationships/slide" Target="slides/slide66.xml" /><Relationship Id="rId74" Type="http://schemas.openxmlformats.org/officeDocument/2006/relationships/slide" Target="slides/slide67.xml" /><Relationship Id="rId75" Type="http://schemas.openxmlformats.org/officeDocument/2006/relationships/slide" Target="slides/slide68.xml" /><Relationship Id="rId76" Type="http://schemas.openxmlformats.org/officeDocument/2006/relationships/slide" Target="slides/slide69.xml" /><Relationship Id="rId77" Type="http://schemas.openxmlformats.org/officeDocument/2006/relationships/slide" Target="slides/slide70.xml" /><Relationship Id="rId78" Type="http://schemas.openxmlformats.org/officeDocument/2006/relationships/slide" Target="slides/slide71.xml" /><Relationship Id="rId79" Type="http://schemas.openxmlformats.org/officeDocument/2006/relationships/slide" Target="slides/slide72.xml" /><Relationship Id="rId8" Type="http://schemas.openxmlformats.org/officeDocument/2006/relationships/slide" Target="slides/slide1.xml" /><Relationship Id="rId80" Type="http://schemas.openxmlformats.org/officeDocument/2006/relationships/slide" Target="slides/slide73.xml" /><Relationship Id="rId81" Type="http://schemas.openxmlformats.org/officeDocument/2006/relationships/slide" Target="slides/slide74.xml" /><Relationship Id="rId82" Type="http://schemas.openxmlformats.org/officeDocument/2006/relationships/slide" Target="slides/slide75.xml" /><Relationship Id="rId83" Type="http://schemas.openxmlformats.org/officeDocument/2006/relationships/slide" Target="slides/slide76.xml" /><Relationship Id="rId84" Type="http://schemas.openxmlformats.org/officeDocument/2006/relationships/slide" Target="slides/slide77.xml" /><Relationship Id="rId85" Type="http://schemas.openxmlformats.org/officeDocument/2006/relationships/slide" Target="slides/slide78.xml" /><Relationship Id="rId86" Type="http://schemas.openxmlformats.org/officeDocument/2006/relationships/slide" Target="slides/slide79.xml" /><Relationship Id="rId87" Type="http://schemas.openxmlformats.org/officeDocument/2006/relationships/slide" Target="slides/slide80.xml" /><Relationship Id="rId88" Type="http://schemas.openxmlformats.org/officeDocument/2006/relationships/slide" Target="slides/slide81.xml" /><Relationship Id="rId89" Type="http://schemas.openxmlformats.org/officeDocument/2006/relationships/slide" Target="slides/slide82.xml" /><Relationship Id="rId9" Type="http://schemas.openxmlformats.org/officeDocument/2006/relationships/slide" Target="slides/slide2.xml" /><Relationship Id="rId90" Type="http://schemas.openxmlformats.org/officeDocument/2006/relationships/slide" Target="slides/slide83.xml" /><Relationship Id="rId91" Type="http://schemas.openxmlformats.org/officeDocument/2006/relationships/slide" Target="slides/slide84.xml" /><Relationship Id="rId92" Type="http://schemas.openxmlformats.org/officeDocument/2006/relationships/slide" Target="slides/slide85.xml" /><Relationship Id="rId93" Type="http://schemas.openxmlformats.org/officeDocument/2006/relationships/slide" Target="slides/slide86.xml" /><Relationship Id="rId94" Type="http://schemas.openxmlformats.org/officeDocument/2006/relationships/slide" Target="slides/slide87.xml" /><Relationship Id="rId95" Type="http://schemas.openxmlformats.org/officeDocument/2006/relationships/slide" Target="slides/slide88.xml" /><Relationship Id="rId96" Type="http://schemas.openxmlformats.org/officeDocument/2006/relationships/slide" Target="slides/slide89.xml" /><Relationship Id="rId97" Type="http://schemas.openxmlformats.org/officeDocument/2006/relationships/slide" Target="slides/slide90.xml" /><Relationship Id="rId98" Type="http://schemas.openxmlformats.org/officeDocument/2006/relationships/slide" Target="slides/slide91.xml" /><Relationship Id="rId99" Type="http://schemas.openxmlformats.org/officeDocument/2006/relationships/slide" Target="slides/slide92.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878819-472C-A14B-95BF-39C94BA106B2}" type="datetimeFigureOut">
              <a:rPr lang="en-US" smtClean="0"/>
              <a:t>8/20/2023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B4F38C2-4548-F541-8261-4C1D96E7A166}" type="slidenum">
              <a:rPr lang="en-US" smtClean="0"/>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34.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129.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130.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131.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132.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133.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18434" name="Rectangle 2"/>
          <p:cNvSpPr>
            <a:spLocks noGrp="1" noChangeArrowheads="1"/>
          </p:cNvSpPr>
          <p:nvPr>
            <p:ph type="body" idx="1"/>
          </p:nvPr>
        </p:nvSpPr>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36866" name="Rectangle 2"/>
          <p:cNvSpPr>
            <a:spLocks noGrp="1" noChangeArrowheads="1"/>
          </p:cNvSpPr>
          <p:nvPr>
            <p:ph type="body" idx="1"/>
          </p:nvPr>
        </p:nvSpPr>
        <p:spPr/>
        <p:txBody>
          <a:bodyPr/>
          <a:lstStyle/>
          <a:p>
            <a:endParaRPr lang="en-US"/>
          </a:p>
        </p:txBody>
      </p:sp>
      <p:sp>
        <p:nvSpPr>
          <p:cNvPr id="36867" name="Rectangle 3"/>
          <p:cNvSpPr>
            <a:spLocks noGrp="1" noRot="1" noChangeAspect="1" noChangeArrowheads="1" noTextEdit="1"/>
          </p:cNvSpPr>
          <p:nvPr>
            <p:ph type="sldImg"/>
          </p:nvPr>
        </p:nvSpPr>
        <p:spPr>
          <a:xfrm>
            <a:off x="381000" y="685800"/>
            <a:ext cx="6096000" cy="3429000"/>
          </a:xfrm>
          <a:ln cap="flat"/>
        </p:spPr>
      </p:sp>
    </p:spTree>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18434" name="Rectangle 2"/>
          <p:cNvSpPr>
            <a:spLocks noGrp="1" noChangeArrowheads="1"/>
          </p:cNvSpPr>
          <p:nvPr>
            <p:ph type="body" idx="1"/>
          </p:nvPr>
        </p:nvSpPr>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 xmlns:p14="http://schemas.microsoft.com/office/powerpoint/2010/main" val="901047491"/>
      </p:ext>
    </p:extLst>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6626" name="Rectangle 2"/>
          <p:cNvSpPr>
            <a:spLocks noGrp="1" noChangeArrowheads="1"/>
          </p:cNvSpPr>
          <p:nvPr>
            <p:ph type="body" idx="1"/>
          </p:nvPr>
        </p:nvSpPr>
        <p:spPr/>
        <p:txBody>
          <a:bodyPr/>
          <a:lstStyle/>
          <a:p>
            <a:endParaRPr lang="en-US"/>
          </a:p>
        </p:txBody>
      </p:sp>
      <p:sp>
        <p:nvSpPr>
          <p:cNvPr id="26627" name="Rectangle 3"/>
          <p:cNvSpPr>
            <a:spLocks noGrp="1" noRot="1" noChangeAspect="1" noChangeArrowheads="1" noTextEdit="1"/>
          </p:cNvSpPr>
          <p:nvPr>
            <p:ph type="sldImg"/>
          </p:nvPr>
        </p:nvSpPr>
        <p:spPr>
          <a:xfrm>
            <a:off x="381000" y="685800"/>
            <a:ext cx="6096000" cy="3429000"/>
          </a:xfrm>
          <a:ln cap="flat"/>
        </p:spPr>
      </p:sp>
    </p:spTree>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D5A050-7306-7B4E-867E-A3663FBCD5C6}" type="slidenum">
              <a:rPr lang="en-US" smtClean="0"/>
              <a:t>18</a:t>
            </a:fld>
            <a:endParaRPr lang="en-US"/>
          </a:p>
        </p:txBody>
      </p:sp>
    </p:spTree>
    <p:extLst>
      <p:ext uri="{BB962C8B-B14F-4D97-AF65-F5344CB8AC3E}">
        <p14:creationId xmlns="" xmlns:p14="http://schemas.microsoft.com/office/powerpoint/2010/main" val="1600476523"/>
      </p:ext>
    </p:extLst>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body" idx="1"/>
          </p:nvPr>
        </p:nvSpPr>
        <p:spPr/>
        <p:txBody>
          <a:bodyPr/>
          <a:lstStyle/>
          <a:p>
            <a:endParaRPr lang="en-US"/>
          </a:p>
        </p:txBody>
      </p:sp>
      <p:sp>
        <p:nvSpPr>
          <p:cNvPr id="9219" name="Rectangle 3"/>
          <p:cNvSpPr>
            <a:spLocks noGrp="1" noRot="1" noChangeAspect="1" noChangeArrowheads="1" noTextEdit="1"/>
          </p:cNvSpPr>
          <p:nvPr>
            <p:ph type="sldImg"/>
          </p:nvPr>
        </p:nvSpPr>
        <p:spPr>
          <a:xfrm>
            <a:off x="381000" y="685800"/>
            <a:ext cx="6096000" cy="3429000"/>
          </a:xfrm>
          <a:ln cap="flat"/>
        </p:spPr>
      </p:sp>
    </p:spTree>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body" idx="1"/>
          </p:nvPr>
        </p:nvSpPr>
        <p:spPr/>
        <p:txBody>
          <a:bodyPr/>
          <a:lstStyle/>
          <a:p>
            <a:endParaRPr lang="en-US"/>
          </a:p>
        </p:txBody>
      </p:sp>
      <p:sp>
        <p:nvSpPr>
          <p:cNvPr id="9219"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xmlns="" val="134681571"/>
      </p:ext>
    </p:extLst>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13314" name="Rectangle 2"/>
          <p:cNvSpPr>
            <a:spLocks noGrp="1" noChangeArrowheads="1"/>
          </p:cNvSpPr>
          <p:nvPr>
            <p:ph type="body" idx="1"/>
          </p:nvPr>
        </p:nvSpPr>
        <p:spPr/>
        <p:txBody>
          <a:bodyPr/>
          <a:lstStyle/>
          <a:p>
            <a:endParaRPr lang="en-US"/>
          </a:p>
        </p:txBody>
      </p:sp>
      <p:sp>
        <p:nvSpPr>
          <p:cNvPr id="13315" name="Rectangle 3"/>
          <p:cNvSpPr>
            <a:spLocks noGrp="1" noRot="1" noChangeAspect="1" noChangeArrowheads="1" noTextEdit="1"/>
          </p:cNvSpPr>
          <p:nvPr>
            <p:ph type="sldImg"/>
          </p:nvPr>
        </p:nvSpPr>
        <p:spPr>
          <a:xfrm>
            <a:off x="381000" y="685800"/>
            <a:ext cx="6096000" cy="3429000"/>
          </a:xfrm>
          <a:ln cap="flat"/>
        </p:spPr>
      </p:sp>
    </p:spTree>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31746" name="Rectangle 2"/>
          <p:cNvSpPr>
            <a:spLocks noGrp="1" noChangeArrowheads="1"/>
          </p:cNvSpPr>
          <p:nvPr>
            <p:ph type="body" idx="1"/>
          </p:nvPr>
        </p:nvSpPr>
        <p:spPr/>
        <p:txBody>
          <a:bodyPr/>
          <a:lstStyle/>
          <a:p>
            <a:endParaRPr lang="en-US"/>
          </a:p>
        </p:txBody>
      </p:sp>
      <p:sp>
        <p:nvSpPr>
          <p:cNvPr id="31747" name="Rectangle 3"/>
          <p:cNvSpPr>
            <a:spLocks noGrp="1" noRot="1" noChangeAspect="1" noChangeArrowheads="1" noTextEdit="1"/>
          </p:cNvSpPr>
          <p:nvPr>
            <p:ph type="sldImg"/>
          </p:nvPr>
        </p:nvSpPr>
        <p:spPr>
          <a:xfrm>
            <a:off x="381000" y="685800"/>
            <a:ext cx="6096000" cy="3429000"/>
          </a:xfrm>
          <a:ln cap="flat"/>
        </p:spPr>
      </p:sp>
    </p:spTree>
  </p:cSld>
  <p:clrMapOvr>
    <a:masterClrMapping/>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31746" name="Rectangle 2"/>
          <p:cNvSpPr>
            <a:spLocks noGrp="1" noChangeArrowheads="1"/>
          </p:cNvSpPr>
          <p:nvPr>
            <p:ph type="body" idx="1"/>
          </p:nvPr>
        </p:nvSpPr>
        <p:spPr/>
        <p:txBody>
          <a:bodyPr/>
          <a:lstStyle/>
          <a:p>
            <a:endParaRPr lang="en-US"/>
          </a:p>
        </p:txBody>
      </p:sp>
      <p:sp>
        <p:nvSpPr>
          <p:cNvPr id="31747"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xmlns="" val="2204299867"/>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4.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6.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8.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2.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5.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6.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7.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8.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9.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1.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2.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3.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6.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7.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8.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9.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0.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1.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2.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3.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4.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7.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8.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9.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0.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1.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2.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3.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4.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5.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title=""/>
        <p:cNvGrpSpPr/>
        <p:nvPr/>
      </p:nvGrpSpPr>
      <p:grpSpPr>
        <a:xfrm>
          <a:off x="0" y="0"/>
          <a:ext cx="0" cy="0"/>
        </a:xfrm>
      </p:grpSpPr>
      <p:sp>
        <p:nvSpPr>
          <p:cNvPr id="2" name="Title 1" title=""/>
          <p:cNvSpPr>
            <a:spLocks noGrp="1"/>
          </p:cNvSpPr>
          <p:nvPr>
            <p:ph type="ctrTitle"/>
          </p:nvPr>
        </p:nvSpPr>
        <p:spPr/>
        <p:txBody>
          <a:bodyPr/>
          <a:lstStyle/>
          <a:p>
            <a:r>
              <a:rPr lang="en-US" smtClean="0"/>
              <a:t>Click to edit Master title style</a:t>
            </a:r>
            <a:endParaRPr lang="en-US"/>
          </a:p>
        </p:txBody>
      </p:sp>
      <p:sp>
        <p:nvSpPr>
          <p:cNvPr id="3" name="Subtitle 2" title=""/>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title=""/>
          <p:cNvSpPr>
            <a:spLocks noGrp="1"/>
          </p:cNvSpPr>
          <p:nvPr>
            <p:ph type="dt" sz="half" idx="2"/>
          </p:nvPr>
        </p:nvSpPr>
        <p:spPr/>
        <p:txBody>
          <a:bodyPr/>
          <a:lstStyle/>
          <a:p>
            <a:fld id="{372BBD79-7A1B-43F7-8A49-F0C4376EBCC9}"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2A4BB62B-5B3C-4141-828E-DDA27E9A5D66}"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title=""/>
        <p:cNvGrpSpPr/>
        <p:nvPr/>
      </p:nvGrpSpPr>
      <p:grpSpPr>
        <a:xfrm>
          <a:off x="0" y="0"/>
          <a:ext cx="0" cy="0"/>
        </a:xfrm>
      </p:grpSpPr>
      <p:sp>
        <p:nvSpPr>
          <p:cNvPr id="2" name="Vertical Title 1" title=""/>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BDC9779D-F74B-4F8A-8BD1-39E498653121}"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BDF5B9A6-019D-471F-A07A-7C9217110C9F}" type="datetime1">
              <a:rPr lang="en-US" smtClean="0"/>
              <a:pPr>
                <a:defRPr/>
              </a:pPr>
              <a:t>8/20/2023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Chapter 1  Introduction and Software Processes</a:t>
            </a:r>
            <a:endParaRPr lang="en-US"/>
          </a:p>
        </p:txBody>
      </p:sp>
      <p:sp>
        <p:nvSpPr>
          <p:cNvPr id="6" name="Slide Number Placeholder 5"/>
          <p:cNvSpPr>
            <a:spLocks noGrp="1"/>
          </p:cNvSpPr>
          <p:nvPr>
            <p:ph type="sldNum" sz="quarter" idx="12"/>
          </p:nvPr>
        </p:nvSpPr>
        <p:spPr/>
        <p:txBody>
          <a:bodyPr/>
          <a:lstStyle>
            <a:lvl1pPr>
              <a:defRPr/>
            </a:lvl1pPr>
          </a:lstStyle>
          <a:p>
            <a:pPr>
              <a:defRPr/>
            </a:pPr>
            <a:fld id="{8A6632A1-E96B-D240-A8CB-6EE7FCFAC9F9}" type="slidenum">
              <a:rPr lang="en-US" smtClean="0"/>
              <a:pPr>
                <a:defRPr/>
              </a:pPr>
              <a:t>‹#›</a:t>
            </a:fld>
            <a:endParaRPr lang="en-US"/>
          </a:p>
        </p:txBody>
      </p:sp>
    </p:spTree>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a:xfrm>
            <a:off x="609600" y="1600201"/>
            <a:ext cx="10972800" cy="4525963"/>
          </a:xfrm>
          <a:prstGeom prst="rect">
            <a:avLst/>
          </a:prstGeom>
        </p:spPr>
        <p:txBody>
          <a:bodyPr/>
          <a:lstStyle>
            <a:lvl1pPr>
              <a:spcBef>
                <a:spcPts val="600"/>
              </a:spcBef>
              <a:spcAft>
                <a:spcPts val="600"/>
              </a:spcAft>
              <a:buFont typeface="Wingdings" charset="2"/>
              <a:buChar char="²"/>
              <a:defRPr sz="2400">
                <a:solidFill>
                  <a:srgbClr val="46424D"/>
                </a:solidFill>
                <a:latin typeface="Arial"/>
                <a:cs typeface="Arial"/>
              </a:defRPr>
            </a:lvl1pPr>
            <a:lvl2pPr>
              <a:spcBef>
                <a:spcPts val="300"/>
              </a:spcBef>
              <a:spcAft>
                <a:spcPts val="300"/>
              </a:spcAft>
              <a:buFont typeface="Wingdings" charset="2"/>
              <a:buChar char="§"/>
              <a:defRPr sz="2000">
                <a:solidFill>
                  <a:srgbClr val="46424D"/>
                </a:solidFill>
                <a:latin typeface="Arial"/>
                <a:cs typeface="Arial"/>
              </a:defRPr>
            </a:lvl2pPr>
            <a:lvl3pPr>
              <a:defRPr sz="1800">
                <a:solidFill>
                  <a:srgbClr val="46424D"/>
                </a:solidFill>
                <a:latin typeface="Arial"/>
                <a:cs typeface="Arial"/>
              </a:defRPr>
            </a:lvl3pPr>
            <a:lvl4pPr>
              <a:defRPr sz="1800">
                <a:solidFill>
                  <a:srgbClr val="46424D"/>
                </a:solidFill>
                <a:latin typeface="Arial"/>
                <a:cs typeface="Arial"/>
              </a:defRPr>
            </a:lvl4pPr>
            <a:lvl5pPr>
              <a:defRPr sz="1800">
                <a:solidFill>
                  <a:srgbClr val="46424D"/>
                </a:solidFill>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pPr>
              <a:defRPr/>
            </a:pPr>
            <a:fld id="{C8A37123-B061-4829-9049-F05F5B6DD2D8}" type="datetime1">
              <a:rPr lang="en-US" smtClean="0"/>
              <a:pPr>
                <a:defRPr/>
              </a:pPr>
              <a:t>8/20/2023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Chapter 1  Introduction and Software Processes</a:t>
            </a:r>
            <a:endParaRPr lang="en-US"/>
          </a:p>
        </p:txBody>
      </p:sp>
      <p:sp>
        <p:nvSpPr>
          <p:cNvPr id="6" name="Slide Number Placeholder 5"/>
          <p:cNvSpPr>
            <a:spLocks noGrp="1"/>
          </p:cNvSpPr>
          <p:nvPr>
            <p:ph type="sldNum" sz="quarter" idx="12"/>
          </p:nvPr>
        </p:nvSpPr>
        <p:spPr/>
        <p:txBody>
          <a:bodyPr/>
          <a:lstStyle>
            <a:lvl1pPr>
              <a:defRPr/>
            </a:lvl1pPr>
          </a:lstStyle>
          <a:p>
            <a:pPr>
              <a:defRPr/>
            </a:pPr>
            <a:fld id="{6A4D3DC4-9E7F-1C47-B729-896D53019E3D}" type="slidenum">
              <a:rPr lang="en-US" smtClean="0"/>
              <a:pPr>
                <a:defRPr/>
              </a:pPr>
              <a:t>‹#›</a:t>
            </a:fld>
            <a:endParaRPr lang="en-US"/>
          </a:p>
        </p:txBody>
      </p:sp>
    </p:spTree>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lvl1pPr>
          </a:lstStyle>
          <a:p>
            <a:pPr>
              <a:defRPr/>
            </a:pPr>
            <a:fld id="{931BEDF7-BC38-438A-BF04-A9BE7A08223E}" type="datetime1">
              <a:rPr lang="en-US" smtClean="0"/>
              <a:pPr>
                <a:defRPr/>
              </a:pPr>
              <a:t>8/20/2023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Chapter 1  Introduction and Software Processes</a:t>
            </a:r>
            <a:endParaRPr lang="en-US"/>
          </a:p>
        </p:txBody>
      </p:sp>
      <p:sp>
        <p:nvSpPr>
          <p:cNvPr id="6" name="Slide Number Placeholder 5"/>
          <p:cNvSpPr>
            <a:spLocks noGrp="1"/>
          </p:cNvSpPr>
          <p:nvPr>
            <p:ph type="sldNum" sz="quarter" idx="12"/>
          </p:nvPr>
        </p:nvSpPr>
        <p:spPr/>
        <p:txBody>
          <a:bodyPr/>
          <a:lstStyle>
            <a:lvl1pPr>
              <a:defRPr/>
            </a:lvl1pPr>
          </a:lstStyle>
          <a:p>
            <a:pPr>
              <a:defRPr/>
            </a:pPr>
            <a:fld id="{D7DFF1E1-6940-BA49-963A-85FADE0EAFB2}" type="slidenum">
              <a:rPr lang="en-US" smtClean="0"/>
              <a:pPr>
                <a:defRPr/>
              </a:pPr>
              <a:t>‹#›</a:t>
            </a:fld>
            <a:endParaRPr lang="en-US"/>
          </a:p>
        </p:txBody>
      </p:sp>
    </p:spTree>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3"/>
          <p:cNvSpPr>
            <a:spLocks noGrp="1"/>
          </p:cNvSpPr>
          <p:nvPr>
            <p:ph type="dt" sz="half" idx="10"/>
          </p:nvPr>
        </p:nvSpPr>
        <p:spPr/>
        <p:txBody>
          <a:bodyPr/>
          <a:lstStyle>
            <a:lvl1pPr>
              <a:defRPr/>
            </a:lvl1pPr>
          </a:lstStyle>
          <a:p>
            <a:pPr>
              <a:defRPr/>
            </a:pPr>
            <a:fld id="{CE495A5A-3365-4572-952E-4EB9A60A505B}" type="datetime1">
              <a:rPr lang="en-US" smtClean="0"/>
              <a:pPr>
                <a:defRPr/>
              </a:pPr>
              <a:t>8/20/2023</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Chapter 1  Introduction and Software Processes</a:t>
            </a:r>
            <a:endParaRPr lang="en-US"/>
          </a:p>
        </p:txBody>
      </p:sp>
      <p:sp>
        <p:nvSpPr>
          <p:cNvPr id="7" name="Slide Number Placeholder 5"/>
          <p:cNvSpPr>
            <a:spLocks noGrp="1"/>
          </p:cNvSpPr>
          <p:nvPr>
            <p:ph type="sldNum" sz="quarter" idx="12"/>
          </p:nvPr>
        </p:nvSpPr>
        <p:spPr/>
        <p:txBody>
          <a:bodyPr/>
          <a:lstStyle>
            <a:lvl1pPr>
              <a:defRPr/>
            </a:lvl1pPr>
          </a:lstStyle>
          <a:p>
            <a:pPr>
              <a:defRPr/>
            </a:pPr>
            <a:fld id="{C2FAEA27-515E-094A-842B-7E18C3B58789}" type="slidenum">
              <a:rPr lang="en-US" smtClean="0"/>
              <a:pPr>
                <a:defRPr/>
              </a:pPr>
              <a:t>‹#›</a:t>
            </a:fld>
            <a:endParaRPr lang="en-US"/>
          </a:p>
        </p:txBody>
      </p:sp>
    </p:spTree>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3"/>
          <p:cNvSpPr>
            <a:spLocks noGrp="1"/>
          </p:cNvSpPr>
          <p:nvPr>
            <p:ph type="dt" sz="half" idx="10"/>
          </p:nvPr>
        </p:nvSpPr>
        <p:spPr/>
        <p:txBody>
          <a:bodyPr/>
          <a:lstStyle>
            <a:lvl1pPr>
              <a:defRPr/>
            </a:lvl1pPr>
          </a:lstStyle>
          <a:p>
            <a:pPr>
              <a:defRPr/>
            </a:pPr>
            <a:fld id="{B51B353D-F8E0-44DB-B7DE-9A59E1F14827}" type="datetime1">
              <a:rPr lang="en-US" smtClean="0"/>
              <a:pPr>
                <a:defRPr/>
              </a:pPr>
              <a:t>8/20/2023</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smtClean="0"/>
              <a:t>Chapter 1  Introduction and Software Processes</a:t>
            </a:r>
            <a:endParaRPr lang="en-US"/>
          </a:p>
        </p:txBody>
      </p:sp>
      <p:sp>
        <p:nvSpPr>
          <p:cNvPr id="9" name="Slide Number Placeholder 5"/>
          <p:cNvSpPr>
            <a:spLocks noGrp="1"/>
          </p:cNvSpPr>
          <p:nvPr>
            <p:ph type="sldNum" sz="quarter" idx="12"/>
          </p:nvPr>
        </p:nvSpPr>
        <p:spPr/>
        <p:txBody>
          <a:bodyPr/>
          <a:lstStyle>
            <a:lvl1pPr>
              <a:defRPr/>
            </a:lvl1pPr>
          </a:lstStyle>
          <a:p>
            <a:pPr>
              <a:defRPr/>
            </a:pPr>
            <a:fld id="{1CB38100-995D-D845-AEB2-0A3B47AC4C36}" type="slidenum">
              <a:rPr lang="en-US" smtClean="0"/>
              <a:pPr>
                <a:defRPr/>
              </a:pPr>
              <a:t>‹#›</a:t>
            </a:fld>
            <a:endParaRPr lang="en-US"/>
          </a:p>
        </p:txBody>
      </p:sp>
    </p:spTree>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7691EB73-72E6-45D4-B106-3552B3F6A08F}" type="datetime1">
              <a:rPr lang="en-US" smtClean="0"/>
              <a:pPr>
                <a:defRPr/>
              </a:pPr>
              <a:t>8/20/2023</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smtClean="0"/>
              <a:t>Chapter 1  Introduction and Software Processes</a:t>
            </a:r>
            <a:endParaRPr lang="en-US"/>
          </a:p>
        </p:txBody>
      </p:sp>
      <p:sp>
        <p:nvSpPr>
          <p:cNvPr id="5" name="Slide Number Placeholder 5"/>
          <p:cNvSpPr>
            <a:spLocks noGrp="1"/>
          </p:cNvSpPr>
          <p:nvPr>
            <p:ph type="sldNum" sz="quarter" idx="12"/>
          </p:nvPr>
        </p:nvSpPr>
        <p:spPr/>
        <p:txBody>
          <a:bodyPr/>
          <a:lstStyle>
            <a:lvl1pPr>
              <a:defRPr/>
            </a:lvl1pPr>
          </a:lstStyle>
          <a:p>
            <a:pPr>
              <a:defRPr/>
            </a:pPr>
            <a:fld id="{5323AA34-E435-CB43-B1EC-D16A672B4041}" type="slidenum">
              <a:rPr lang="en-US" smtClean="0"/>
              <a:pPr>
                <a:defRPr/>
              </a:pPr>
              <a:t>‹#›</a:t>
            </a:fld>
            <a:endParaRPr lang="en-US"/>
          </a:p>
        </p:txBody>
      </p:sp>
    </p:spTree>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3"/>
          <p:cNvSpPr>
            <a:spLocks noGrp="1"/>
          </p:cNvSpPr>
          <p:nvPr>
            <p:ph type="dt" sz="half" idx="10"/>
          </p:nvPr>
        </p:nvSpPr>
        <p:spPr/>
        <p:txBody>
          <a:bodyPr/>
          <a:lstStyle>
            <a:lvl1pPr>
              <a:defRPr/>
            </a:lvl1pPr>
          </a:lstStyle>
          <a:p>
            <a:pPr>
              <a:defRPr/>
            </a:pPr>
            <a:fld id="{6AE079B1-57D9-4D6D-9958-E0B3A719401F}" type="datetime1">
              <a:rPr lang="en-US" smtClean="0"/>
              <a:pPr>
                <a:defRPr/>
              </a:pPr>
              <a:t>8/20/2023</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smtClean="0"/>
              <a:t>Chapter 1  Introduction and Software Processes</a:t>
            </a:r>
            <a:endParaRPr lang="en-US"/>
          </a:p>
        </p:txBody>
      </p:sp>
      <p:sp>
        <p:nvSpPr>
          <p:cNvPr id="4" name="Slide Number Placeholder 5"/>
          <p:cNvSpPr>
            <a:spLocks noGrp="1"/>
          </p:cNvSpPr>
          <p:nvPr>
            <p:ph type="sldNum" sz="quarter" idx="12"/>
          </p:nvPr>
        </p:nvSpPr>
        <p:spPr/>
        <p:txBody>
          <a:bodyPr/>
          <a:lstStyle>
            <a:lvl1pPr>
              <a:defRPr/>
            </a:lvl1pPr>
          </a:lstStyle>
          <a:p>
            <a:pPr>
              <a:defRPr/>
            </a:pPr>
            <a:fld id="{483CC7AD-8559-7E43-A1EB-295EC20609A1}" type="slidenum">
              <a:rPr lang="en-US" smtClean="0"/>
              <a:pPr>
                <a:defRPr/>
              </a:pPr>
              <a:t>‹#›</a:t>
            </a:fld>
            <a:endParaRPr lang="en-US"/>
          </a:p>
        </p:txBody>
      </p:sp>
    </p:spTree>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3"/>
          <p:cNvSpPr>
            <a:spLocks noGrp="1"/>
          </p:cNvSpPr>
          <p:nvPr>
            <p:ph type="dt" sz="half" idx="10"/>
          </p:nvPr>
        </p:nvSpPr>
        <p:spPr/>
        <p:txBody>
          <a:bodyPr/>
          <a:lstStyle>
            <a:lvl1pPr>
              <a:defRPr/>
            </a:lvl1pPr>
          </a:lstStyle>
          <a:p>
            <a:pPr>
              <a:defRPr/>
            </a:pPr>
            <a:fld id="{13021AF3-D557-467B-A991-42C9D228B895}" type="datetime1">
              <a:rPr lang="en-US" smtClean="0"/>
              <a:pPr>
                <a:defRPr/>
              </a:pPr>
              <a:t>8/20/2023</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Chapter 1  Introduction and Software Processes</a:t>
            </a:r>
            <a:endParaRPr lang="en-US"/>
          </a:p>
        </p:txBody>
      </p:sp>
      <p:sp>
        <p:nvSpPr>
          <p:cNvPr id="7" name="Slide Number Placeholder 5"/>
          <p:cNvSpPr>
            <a:spLocks noGrp="1"/>
          </p:cNvSpPr>
          <p:nvPr>
            <p:ph type="sldNum" sz="quarter" idx="12"/>
          </p:nvPr>
        </p:nvSpPr>
        <p:spPr/>
        <p:txBody>
          <a:bodyPr/>
          <a:lstStyle>
            <a:lvl1pPr>
              <a:defRPr/>
            </a:lvl1pPr>
          </a:lstStyle>
          <a:p>
            <a:pPr>
              <a:defRPr/>
            </a:pPr>
            <a:fld id="{9CCF4E67-007C-EC49-A171-0CCACA5728AA}" type="slidenum">
              <a:rPr lang="en-US" smtClean="0"/>
              <a:pPr>
                <a:defRPr/>
              </a:pPr>
              <a:t>‹#›</a:t>
            </a:fld>
            <a:endParaRPr lang="en-US"/>
          </a:p>
        </p:txBody>
      </p:sp>
    </p:spTree>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325DB00D-AA6F-4009-B6CB-0C111EB1F2B2}"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a:t>Click icon to add picture</a:t>
            </a:r>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3"/>
          <p:cNvSpPr>
            <a:spLocks noGrp="1"/>
          </p:cNvSpPr>
          <p:nvPr>
            <p:ph type="dt" sz="half" idx="10"/>
          </p:nvPr>
        </p:nvSpPr>
        <p:spPr/>
        <p:txBody>
          <a:bodyPr/>
          <a:lstStyle>
            <a:lvl1pPr>
              <a:defRPr/>
            </a:lvl1pPr>
          </a:lstStyle>
          <a:p>
            <a:pPr>
              <a:defRPr/>
            </a:pPr>
            <a:fld id="{D53D5AD6-F061-4ABE-81DC-F448099274B6}" type="datetime1">
              <a:rPr lang="en-US" smtClean="0"/>
              <a:pPr>
                <a:defRPr/>
              </a:pPr>
              <a:t>8/20/2023</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Chapter 1  Introduction and Software Processes</a:t>
            </a:r>
            <a:endParaRPr lang="en-US"/>
          </a:p>
        </p:txBody>
      </p:sp>
      <p:sp>
        <p:nvSpPr>
          <p:cNvPr id="7" name="Slide Number Placeholder 5"/>
          <p:cNvSpPr>
            <a:spLocks noGrp="1"/>
          </p:cNvSpPr>
          <p:nvPr>
            <p:ph type="sldNum" sz="quarter" idx="12"/>
          </p:nvPr>
        </p:nvSpPr>
        <p:spPr/>
        <p:txBody>
          <a:bodyPr/>
          <a:lstStyle>
            <a:lvl1pPr>
              <a:defRPr/>
            </a:lvl1pPr>
          </a:lstStyle>
          <a:p>
            <a:pPr>
              <a:defRPr/>
            </a:pPr>
            <a:fld id="{6F498F28-1EFD-694F-A2AA-842B8894902D}" type="slidenum">
              <a:rPr lang="en-US" smtClean="0"/>
              <a:pPr>
                <a:defRPr/>
              </a:pPr>
              <a:t>‹#›</a:t>
            </a:fld>
            <a:endParaRPr lang="en-US"/>
          </a:p>
        </p:txBody>
      </p:sp>
    </p:spTree>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pPr>
              <a:defRPr/>
            </a:pPr>
            <a:fld id="{432BFD2E-4BC8-4636-ADDA-A623AA453134}" type="datetime1">
              <a:rPr lang="en-US" smtClean="0"/>
              <a:pPr>
                <a:defRPr/>
              </a:pPr>
              <a:t>8/20/2023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Chapter 1  Introduction and Software Processes</a:t>
            </a:r>
            <a:endParaRPr lang="en-US"/>
          </a:p>
        </p:txBody>
      </p:sp>
      <p:sp>
        <p:nvSpPr>
          <p:cNvPr id="6" name="Slide Number Placeholder 5"/>
          <p:cNvSpPr>
            <a:spLocks noGrp="1"/>
          </p:cNvSpPr>
          <p:nvPr>
            <p:ph type="sldNum" sz="quarter" idx="12"/>
          </p:nvPr>
        </p:nvSpPr>
        <p:spPr/>
        <p:txBody>
          <a:bodyPr/>
          <a:lstStyle>
            <a:lvl1pPr>
              <a:defRPr/>
            </a:lvl1pPr>
          </a:lstStyle>
          <a:p>
            <a:pPr>
              <a:defRPr/>
            </a:pPr>
            <a:fld id="{3463E0A2-0798-9745-87DA-7E77F2F38D9A}" type="slidenum">
              <a:rPr lang="en-US" smtClean="0"/>
              <a:pPr>
                <a:defRPr/>
              </a:pPr>
              <a:t>‹#›</a:t>
            </a:fld>
            <a:endParaRPr lang="en-US"/>
          </a:p>
        </p:txBody>
      </p:sp>
    </p:spTree>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pPr>
              <a:defRPr/>
            </a:pPr>
            <a:fld id="{93640360-1CED-4E93-8031-F7ECCC7C09F8}" type="datetime1">
              <a:rPr lang="en-US" smtClean="0"/>
              <a:pPr>
                <a:defRPr/>
              </a:pPr>
              <a:t>8/20/2023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Chapter 1  Introduction and Software Processes</a:t>
            </a:r>
            <a:endParaRPr lang="en-US"/>
          </a:p>
        </p:txBody>
      </p:sp>
      <p:sp>
        <p:nvSpPr>
          <p:cNvPr id="6" name="Slide Number Placeholder 5"/>
          <p:cNvSpPr>
            <a:spLocks noGrp="1"/>
          </p:cNvSpPr>
          <p:nvPr>
            <p:ph type="sldNum" sz="quarter" idx="12"/>
          </p:nvPr>
        </p:nvSpPr>
        <p:spPr/>
        <p:txBody>
          <a:bodyPr/>
          <a:lstStyle>
            <a:lvl1pPr>
              <a:defRPr/>
            </a:lvl1pPr>
          </a:lstStyle>
          <a:p>
            <a:pPr>
              <a:defRPr/>
            </a:pPr>
            <a:fld id="{5B7A154E-9DB1-494A-8AF2-8A9764AB2719}" type="slidenum">
              <a:rPr lang="en-US" smtClean="0"/>
              <a:pPr>
                <a:defRPr/>
              </a:pPr>
              <a:t>‹#›</a:t>
            </a:fld>
            <a:endParaRPr lang="en-US"/>
          </a:p>
        </p:txBody>
      </p:sp>
    </p:spTree>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DF0D399E-C909-4F74-9BC5-66EBD3B51246}" type="datetime1">
              <a:rPr lang="en-US" smtClean="0"/>
              <a:pPr>
                <a:defRPr/>
              </a:pPr>
              <a:t>3/12/2023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Chapter 2 Requirements engineering</a:t>
            </a:r>
            <a:endParaRPr lang="en-US"/>
          </a:p>
        </p:txBody>
      </p:sp>
      <p:sp>
        <p:nvSpPr>
          <p:cNvPr id="6" name="Slide Number Placeholder 5"/>
          <p:cNvSpPr>
            <a:spLocks noGrp="1"/>
          </p:cNvSpPr>
          <p:nvPr>
            <p:ph type="sldNum" sz="quarter" idx="12"/>
          </p:nvPr>
        </p:nvSpPr>
        <p:spPr/>
        <p:txBody>
          <a:bodyPr/>
          <a:lstStyle>
            <a:lvl1pPr>
              <a:defRPr/>
            </a:lvl1pPr>
          </a:lstStyle>
          <a:p>
            <a:pPr>
              <a:defRPr/>
            </a:pPr>
            <a:fld id="{B0C4763A-EFD4-7742-8F31-9C2F9300C28A}" type="slidenum">
              <a:rPr lang="en-US" smtClean="0"/>
              <a:pPr>
                <a:defRPr/>
              </a:pPr>
              <a:t>‹#›</a:t>
            </a:fld>
            <a:endParaRPr lang="en-US"/>
          </a:p>
        </p:txBody>
      </p:sp>
    </p:spTree>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a:xfrm>
            <a:off x="609600" y="1600201"/>
            <a:ext cx="10972800" cy="4525963"/>
          </a:xfrm>
          <a:prstGeom prst="rect">
            <a:avLst/>
          </a:prstGeom>
        </p:spPr>
        <p:txBody>
          <a:bodyPr/>
          <a:lstStyle>
            <a:lvl1pPr>
              <a:spcBef>
                <a:spcPts val="600"/>
              </a:spcBef>
              <a:spcAft>
                <a:spcPts val="600"/>
              </a:spcAft>
              <a:buFont typeface="Wingdings" charset="2"/>
              <a:buChar char="²"/>
              <a:defRPr sz="2400">
                <a:solidFill>
                  <a:srgbClr val="46424D"/>
                </a:solidFill>
                <a:latin typeface="Arial"/>
                <a:cs typeface="Arial"/>
              </a:defRPr>
            </a:lvl1pPr>
            <a:lvl2pPr>
              <a:spcBef>
                <a:spcPts val="300"/>
              </a:spcBef>
              <a:spcAft>
                <a:spcPts val="300"/>
              </a:spcAft>
              <a:buFont typeface="Wingdings" charset="2"/>
              <a:buChar char="§"/>
              <a:defRPr sz="2000">
                <a:solidFill>
                  <a:srgbClr val="46424D"/>
                </a:solidFill>
                <a:latin typeface="Arial"/>
                <a:cs typeface="Arial"/>
              </a:defRPr>
            </a:lvl2pPr>
            <a:lvl3pPr>
              <a:defRPr sz="1800">
                <a:solidFill>
                  <a:srgbClr val="46424D"/>
                </a:solidFill>
                <a:latin typeface="Arial"/>
                <a:cs typeface="Arial"/>
              </a:defRPr>
            </a:lvl3pPr>
            <a:lvl4pPr>
              <a:defRPr sz="1800">
                <a:solidFill>
                  <a:srgbClr val="46424D"/>
                </a:solidFill>
                <a:latin typeface="Arial"/>
                <a:cs typeface="Arial"/>
              </a:defRPr>
            </a:lvl4pPr>
            <a:lvl5pPr>
              <a:defRPr sz="1800">
                <a:solidFill>
                  <a:srgbClr val="46424D"/>
                </a:solidFill>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pPr>
              <a:defRPr/>
            </a:pPr>
            <a:fld id="{C7B930E7-3D24-459D-B50E-2291484F0D98}" type="datetime1">
              <a:rPr lang="en-US" smtClean="0"/>
              <a:pPr>
                <a:defRPr/>
              </a:pPr>
              <a:t>3/12/2023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Chapter 2 Requirements engineering</a:t>
            </a:r>
            <a:endParaRPr lang="en-US"/>
          </a:p>
        </p:txBody>
      </p:sp>
      <p:sp>
        <p:nvSpPr>
          <p:cNvPr id="6" name="Slide Number Placeholder 5"/>
          <p:cNvSpPr>
            <a:spLocks noGrp="1"/>
          </p:cNvSpPr>
          <p:nvPr>
            <p:ph type="sldNum" sz="quarter" idx="12"/>
          </p:nvPr>
        </p:nvSpPr>
        <p:spPr/>
        <p:txBody>
          <a:bodyPr/>
          <a:lstStyle>
            <a:lvl1pPr>
              <a:defRPr/>
            </a:lvl1pPr>
          </a:lstStyle>
          <a:p>
            <a:pPr>
              <a:defRPr/>
            </a:pPr>
            <a:fld id="{825F70CE-84E9-D04C-9B15-10C693AA0F2A}" type="slidenum">
              <a:rPr lang="en-US" smtClean="0"/>
              <a:pPr>
                <a:defRPr/>
              </a:pPr>
              <a:t>‹#›</a:t>
            </a:fld>
            <a:endParaRPr lang="en-US"/>
          </a:p>
        </p:txBody>
      </p:sp>
    </p:spTree>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lvl1pPr>
          </a:lstStyle>
          <a:p>
            <a:pPr>
              <a:defRPr/>
            </a:pPr>
            <a:fld id="{CABA02D2-E6CE-4784-8195-79A37DBA4F5D}" type="datetime1">
              <a:rPr lang="en-US" smtClean="0"/>
              <a:pPr>
                <a:defRPr/>
              </a:pPr>
              <a:t>3/12/2023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Chapter 2 Requirements engineering</a:t>
            </a:r>
            <a:endParaRPr lang="en-US"/>
          </a:p>
        </p:txBody>
      </p:sp>
      <p:sp>
        <p:nvSpPr>
          <p:cNvPr id="6" name="Slide Number Placeholder 5"/>
          <p:cNvSpPr>
            <a:spLocks noGrp="1"/>
          </p:cNvSpPr>
          <p:nvPr>
            <p:ph type="sldNum" sz="quarter" idx="12"/>
          </p:nvPr>
        </p:nvSpPr>
        <p:spPr/>
        <p:txBody>
          <a:bodyPr/>
          <a:lstStyle>
            <a:lvl1pPr>
              <a:defRPr/>
            </a:lvl1pPr>
          </a:lstStyle>
          <a:p>
            <a:pPr>
              <a:defRPr/>
            </a:pPr>
            <a:fld id="{87BA459C-C1F9-AB4D-8E61-68C53B56A064}" type="slidenum">
              <a:rPr lang="en-US" smtClean="0"/>
              <a:pPr>
                <a:defRPr/>
              </a:pPr>
              <a:t>‹#›</a:t>
            </a:fld>
            <a:endParaRPr lang="en-US"/>
          </a:p>
        </p:txBody>
      </p:sp>
    </p:spTree>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3"/>
          <p:cNvSpPr>
            <a:spLocks noGrp="1"/>
          </p:cNvSpPr>
          <p:nvPr>
            <p:ph type="dt" sz="half" idx="10"/>
          </p:nvPr>
        </p:nvSpPr>
        <p:spPr/>
        <p:txBody>
          <a:bodyPr/>
          <a:lstStyle>
            <a:lvl1pPr>
              <a:defRPr/>
            </a:lvl1pPr>
          </a:lstStyle>
          <a:p>
            <a:pPr>
              <a:defRPr/>
            </a:pPr>
            <a:fld id="{73A2EDB4-0524-4C6A-AF79-1CB1884C13F1}" type="datetime1">
              <a:rPr lang="en-US" smtClean="0"/>
              <a:pPr>
                <a:defRPr/>
              </a:pPr>
              <a:t>3/12/2023</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Chapter 2 Requirements engineering</a:t>
            </a:r>
            <a:endParaRPr lang="en-US"/>
          </a:p>
        </p:txBody>
      </p:sp>
      <p:sp>
        <p:nvSpPr>
          <p:cNvPr id="7" name="Slide Number Placeholder 5"/>
          <p:cNvSpPr>
            <a:spLocks noGrp="1"/>
          </p:cNvSpPr>
          <p:nvPr>
            <p:ph type="sldNum" sz="quarter" idx="12"/>
          </p:nvPr>
        </p:nvSpPr>
        <p:spPr/>
        <p:txBody>
          <a:bodyPr/>
          <a:lstStyle>
            <a:lvl1pPr>
              <a:defRPr/>
            </a:lvl1pPr>
          </a:lstStyle>
          <a:p>
            <a:pPr>
              <a:defRPr/>
            </a:pPr>
            <a:fld id="{9AFB4A4D-A64F-7740-9E0E-188E9BA474F0}" type="slidenum">
              <a:rPr lang="en-US" smtClean="0"/>
              <a:pPr>
                <a:defRPr/>
              </a:pPr>
              <a:t>‹#›</a:t>
            </a:fld>
            <a:endParaRPr lang="en-US"/>
          </a:p>
        </p:txBody>
      </p:sp>
    </p:spTree>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3"/>
          <p:cNvSpPr>
            <a:spLocks noGrp="1"/>
          </p:cNvSpPr>
          <p:nvPr>
            <p:ph type="dt" sz="half" idx="10"/>
          </p:nvPr>
        </p:nvSpPr>
        <p:spPr/>
        <p:txBody>
          <a:bodyPr/>
          <a:lstStyle>
            <a:lvl1pPr>
              <a:defRPr/>
            </a:lvl1pPr>
          </a:lstStyle>
          <a:p>
            <a:pPr>
              <a:defRPr/>
            </a:pPr>
            <a:fld id="{F04711FC-DB4F-4B79-AFC3-9D44C03A0388}" type="datetime1">
              <a:rPr lang="en-US" smtClean="0"/>
              <a:pPr>
                <a:defRPr/>
              </a:pPr>
              <a:t>3/12/2023</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smtClean="0"/>
              <a:t>Chapter 2 Requirements engineering</a:t>
            </a:r>
            <a:endParaRPr lang="en-US"/>
          </a:p>
        </p:txBody>
      </p:sp>
      <p:sp>
        <p:nvSpPr>
          <p:cNvPr id="9" name="Slide Number Placeholder 5"/>
          <p:cNvSpPr>
            <a:spLocks noGrp="1"/>
          </p:cNvSpPr>
          <p:nvPr>
            <p:ph type="sldNum" sz="quarter" idx="12"/>
          </p:nvPr>
        </p:nvSpPr>
        <p:spPr/>
        <p:txBody>
          <a:bodyPr/>
          <a:lstStyle>
            <a:lvl1pPr>
              <a:defRPr/>
            </a:lvl1pPr>
          </a:lstStyle>
          <a:p>
            <a:pPr>
              <a:defRPr/>
            </a:pPr>
            <a:fld id="{8DAA6009-9928-FF4C-9FC0-9A5BA7AB80BB}" type="slidenum">
              <a:rPr lang="en-US" smtClean="0"/>
              <a:pPr>
                <a:defRPr/>
              </a:pPr>
              <a:t>‹#›</a:t>
            </a:fld>
            <a:endParaRPr lang="en-US"/>
          </a:p>
        </p:txBody>
      </p:sp>
    </p:spTree>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23E595D-ED4E-4A17-837F-07CF4E31BA88}" type="datetime1">
              <a:rPr lang="en-US" smtClean="0"/>
              <a:pPr>
                <a:defRPr/>
              </a:pPr>
              <a:t>3/12/2023</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smtClean="0"/>
              <a:t>Chapter 2 Requirements engineering</a:t>
            </a:r>
            <a:endParaRPr lang="en-US"/>
          </a:p>
        </p:txBody>
      </p:sp>
      <p:sp>
        <p:nvSpPr>
          <p:cNvPr id="5" name="Slide Number Placeholder 5"/>
          <p:cNvSpPr>
            <a:spLocks noGrp="1"/>
          </p:cNvSpPr>
          <p:nvPr>
            <p:ph type="sldNum" sz="quarter" idx="12"/>
          </p:nvPr>
        </p:nvSpPr>
        <p:spPr/>
        <p:txBody>
          <a:bodyPr/>
          <a:lstStyle>
            <a:lvl1pPr>
              <a:defRPr/>
            </a:lvl1pPr>
          </a:lstStyle>
          <a:p>
            <a:pPr>
              <a:defRPr/>
            </a:pPr>
            <a:fld id="{7DCDB1BE-A08E-2A4A-80F9-ED5208CC2745}" type="slidenum">
              <a:rPr lang="en-US" smtClean="0"/>
              <a:pPr>
                <a:defRPr/>
              </a:pPr>
              <a:t>‹#›</a:t>
            </a:fld>
            <a:endParaRPr lang="en-US"/>
          </a:p>
        </p:txBody>
      </p:sp>
    </p:spTree>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3"/>
          <p:cNvSpPr>
            <a:spLocks noGrp="1"/>
          </p:cNvSpPr>
          <p:nvPr>
            <p:ph type="dt" sz="half" idx="10"/>
          </p:nvPr>
        </p:nvSpPr>
        <p:spPr/>
        <p:txBody>
          <a:bodyPr/>
          <a:lstStyle>
            <a:lvl1pPr>
              <a:defRPr/>
            </a:lvl1pPr>
          </a:lstStyle>
          <a:p>
            <a:pPr>
              <a:defRPr/>
            </a:pPr>
            <a:fld id="{8598D209-ADD4-4363-9BF2-4F1939BF4465}" type="datetime1">
              <a:rPr lang="en-US" smtClean="0"/>
              <a:pPr>
                <a:defRPr/>
              </a:pPr>
              <a:t>3/12/2023</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smtClean="0"/>
              <a:t>Chapter 2 Requirements engineering</a:t>
            </a:r>
            <a:endParaRPr lang="en-US"/>
          </a:p>
        </p:txBody>
      </p:sp>
      <p:sp>
        <p:nvSpPr>
          <p:cNvPr id="4" name="Slide Number Placeholder 5"/>
          <p:cNvSpPr>
            <a:spLocks noGrp="1"/>
          </p:cNvSpPr>
          <p:nvPr>
            <p:ph type="sldNum" sz="quarter" idx="12"/>
          </p:nvPr>
        </p:nvSpPr>
        <p:spPr/>
        <p:txBody>
          <a:bodyPr/>
          <a:lstStyle>
            <a:lvl1pPr>
              <a:defRPr/>
            </a:lvl1pPr>
          </a:lstStyle>
          <a:p>
            <a:pPr>
              <a:defRPr/>
            </a:pPr>
            <a:fld id="{2CA09BA1-70B4-4A48-A4C4-6DB291E465CB}" type="slidenum">
              <a:rPr lang="en-US" smtClean="0"/>
              <a:pPr>
                <a:defRPr/>
              </a:pPr>
              <a:t>‹#›</a:t>
            </a:fld>
            <a:endParaRPr lang="en-US"/>
          </a:p>
        </p:txBody>
      </p:sp>
    </p:spTree>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title=""/>
        <p:cNvGrpSpPr/>
        <p:nvPr/>
      </p:nvGrpSpPr>
      <p:grpSpPr>
        <a:xfrm>
          <a:off x="0" y="0"/>
          <a:ext cx="0" cy="0"/>
        </a:xfrm>
      </p:grpSpPr>
      <p:sp>
        <p:nvSpPr>
          <p:cNvPr id="2" name="Title 1" title=""/>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title=""/>
          <p:cNvSpPr>
            <a:spLocks noGrp="1"/>
          </p:cNvSpPr>
          <p:nvPr>
            <p:ph type="dt" sz="half" idx="2"/>
          </p:nvPr>
        </p:nvSpPr>
        <p:spPr/>
        <p:txBody>
          <a:bodyPr/>
          <a:lstStyle/>
          <a:p>
            <a:fld id="{CF4D3B84-F709-403B-9375-B80D3F7503D3}"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3"/>
          <p:cNvSpPr>
            <a:spLocks noGrp="1"/>
          </p:cNvSpPr>
          <p:nvPr>
            <p:ph type="dt" sz="half" idx="10"/>
          </p:nvPr>
        </p:nvSpPr>
        <p:spPr/>
        <p:txBody>
          <a:bodyPr/>
          <a:lstStyle>
            <a:lvl1pPr>
              <a:defRPr/>
            </a:lvl1pPr>
          </a:lstStyle>
          <a:p>
            <a:pPr>
              <a:defRPr/>
            </a:pPr>
            <a:fld id="{79B0E647-0A5C-4364-A89B-945EDF364808}" type="datetime1">
              <a:rPr lang="en-US" smtClean="0"/>
              <a:pPr>
                <a:defRPr/>
              </a:pPr>
              <a:t>3/12/2023</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Chapter 2 Requirements engineering</a:t>
            </a:r>
            <a:endParaRPr lang="en-US"/>
          </a:p>
        </p:txBody>
      </p:sp>
      <p:sp>
        <p:nvSpPr>
          <p:cNvPr id="7" name="Slide Number Placeholder 5"/>
          <p:cNvSpPr>
            <a:spLocks noGrp="1"/>
          </p:cNvSpPr>
          <p:nvPr>
            <p:ph type="sldNum" sz="quarter" idx="12"/>
          </p:nvPr>
        </p:nvSpPr>
        <p:spPr/>
        <p:txBody>
          <a:bodyPr/>
          <a:lstStyle>
            <a:lvl1pPr>
              <a:defRPr/>
            </a:lvl1pPr>
          </a:lstStyle>
          <a:p>
            <a:pPr>
              <a:defRPr/>
            </a:pPr>
            <a:fld id="{AC48FB37-48D1-0F43-9835-C4ADFC9E29C1}" type="slidenum">
              <a:rPr lang="en-US" smtClean="0"/>
              <a:pPr>
                <a:defRPr/>
              </a:pPr>
              <a:t>‹#›</a:t>
            </a:fld>
            <a:endParaRPr lang="en-US"/>
          </a:p>
        </p:txBody>
      </p:sp>
    </p:spTree>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a:t>Click icon to add picture</a:t>
            </a:r>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3"/>
          <p:cNvSpPr>
            <a:spLocks noGrp="1"/>
          </p:cNvSpPr>
          <p:nvPr>
            <p:ph type="dt" sz="half" idx="10"/>
          </p:nvPr>
        </p:nvSpPr>
        <p:spPr/>
        <p:txBody>
          <a:bodyPr/>
          <a:lstStyle>
            <a:lvl1pPr>
              <a:defRPr/>
            </a:lvl1pPr>
          </a:lstStyle>
          <a:p>
            <a:pPr>
              <a:defRPr/>
            </a:pPr>
            <a:fld id="{363E7127-E7F0-419A-AF17-FB8E9E193971}" type="datetime1">
              <a:rPr lang="en-US" smtClean="0"/>
              <a:pPr>
                <a:defRPr/>
              </a:pPr>
              <a:t>3/12/2023</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Chapter 2 Requirements engineering</a:t>
            </a:r>
            <a:endParaRPr lang="en-US"/>
          </a:p>
        </p:txBody>
      </p:sp>
      <p:sp>
        <p:nvSpPr>
          <p:cNvPr id="7" name="Slide Number Placeholder 5"/>
          <p:cNvSpPr>
            <a:spLocks noGrp="1"/>
          </p:cNvSpPr>
          <p:nvPr>
            <p:ph type="sldNum" sz="quarter" idx="12"/>
          </p:nvPr>
        </p:nvSpPr>
        <p:spPr/>
        <p:txBody>
          <a:bodyPr/>
          <a:lstStyle>
            <a:lvl1pPr>
              <a:defRPr/>
            </a:lvl1pPr>
          </a:lstStyle>
          <a:p>
            <a:pPr>
              <a:defRPr/>
            </a:pPr>
            <a:fld id="{32B5C7A3-6224-2444-BEEE-16F152F7EB8A}" type="slidenum">
              <a:rPr lang="en-US" smtClean="0"/>
              <a:pPr>
                <a:defRPr/>
              </a:pPr>
              <a:t>‹#›</a:t>
            </a:fld>
            <a:endParaRPr lang="en-US"/>
          </a:p>
        </p:txBody>
      </p:sp>
    </p:spTree>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pPr>
              <a:defRPr/>
            </a:pPr>
            <a:fld id="{A421685C-A591-4B7C-B012-B9173B551EFD}" type="datetime1">
              <a:rPr lang="en-US" smtClean="0"/>
              <a:pPr>
                <a:defRPr/>
              </a:pPr>
              <a:t>3/12/2023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Chapter 2 Requirements engineering</a:t>
            </a:r>
            <a:endParaRPr lang="en-US"/>
          </a:p>
        </p:txBody>
      </p:sp>
      <p:sp>
        <p:nvSpPr>
          <p:cNvPr id="6" name="Slide Number Placeholder 5"/>
          <p:cNvSpPr>
            <a:spLocks noGrp="1"/>
          </p:cNvSpPr>
          <p:nvPr>
            <p:ph type="sldNum" sz="quarter" idx="12"/>
          </p:nvPr>
        </p:nvSpPr>
        <p:spPr/>
        <p:txBody>
          <a:bodyPr/>
          <a:lstStyle>
            <a:lvl1pPr>
              <a:defRPr/>
            </a:lvl1pPr>
          </a:lstStyle>
          <a:p>
            <a:pPr>
              <a:defRPr/>
            </a:pPr>
            <a:fld id="{44887004-E5E5-6642-9C91-F2E102A03E8F}" type="slidenum">
              <a:rPr lang="en-US" smtClean="0"/>
              <a:pPr>
                <a:defRPr/>
              </a:pPr>
              <a:t>‹#›</a:t>
            </a:fld>
            <a:endParaRPr lang="en-US"/>
          </a:p>
        </p:txBody>
      </p:sp>
    </p:spTree>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pPr>
              <a:defRPr/>
            </a:pPr>
            <a:fld id="{15BF8EF8-C22C-40DD-B0E8-5B7FC02241D8}" type="datetime1">
              <a:rPr lang="en-US" smtClean="0"/>
              <a:pPr>
                <a:defRPr/>
              </a:pPr>
              <a:t>3/12/2023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Chapter 2 Requirements engineering</a:t>
            </a:r>
            <a:endParaRPr lang="en-US"/>
          </a:p>
        </p:txBody>
      </p:sp>
      <p:sp>
        <p:nvSpPr>
          <p:cNvPr id="6" name="Slide Number Placeholder 5"/>
          <p:cNvSpPr>
            <a:spLocks noGrp="1"/>
          </p:cNvSpPr>
          <p:nvPr>
            <p:ph type="sldNum" sz="quarter" idx="12"/>
          </p:nvPr>
        </p:nvSpPr>
        <p:spPr/>
        <p:txBody>
          <a:bodyPr/>
          <a:lstStyle>
            <a:lvl1pPr>
              <a:defRPr/>
            </a:lvl1pPr>
          </a:lstStyle>
          <a:p>
            <a:pPr>
              <a:defRPr/>
            </a:pPr>
            <a:fld id="{76C17DF0-9E2E-E045-840A-782E3E137E64}" type="slidenum">
              <a:rPr lang="en-US" smtClean="0"/>
              <a:pPr>
                <a:defRPr/>
              </a:pPr>
              <a:t>‹#›</a:t>
            </a:fld>
            <a:endParaRPr lang="en-US"/>
          </a:p>
        </p:txBody>
      </p:sp>
    </p:spTree>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BAE74C48-0246-400B-9949-0990419EB12E}" type="datetime1">
              <a:rPr lang="en-US" smtClean="0"/>
              <a:pPr>
                <a:defRPr/>
              </a:pPr>
              <a:t>3/18/2023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Chapter 3 System modeling and Architectural Design</a:t>
            </a:r>
            <a:endParaRPr lang="en-US"/>
          </a:p>
        </p:txBody>
      </p:sp>
      <p:sp>
        <p:nvSpPr>
          <p:cNvPr id="6" name="Slide Number Placeholder 5"/>
          <p:cNvSpPr>
            <a:spLocks noGrp="1"/>
          </p:cNvSpPr>
          <p:nvPr>
            <p:ph type="sldNum" sz="quarter" idx="12"/>
          </p:nvPr>
        </p:nvSpPr>
        <p:spPr/>
        <p:txBody>
          <a:bodyPr/>
          <a:lstStyle>
            <a:lvl1pPr>
              <a:defRPr/>
            </a:lvl1pPr>
          </a:lstStyle>
          <a:p>
            <a:pPr>
              <a:defRPr/>
            </a:pPr>
            <a:fld id="{9FE8DFF9-44C4-6B4E-B5A3-96ED369AFD93}" type="slidenum">
              <a:rPr lang="en-US" smtClean="0"/>
              <a:pPr>
                <a:defRPr/>
              </a:pPr>
              <a:t>‹#›</a:t>
            </a:fld>
            <a:endParaRPr lang="en-US"/>
          </a:p>
        </p:txBody>
      </p:sp>
    </p:spTree>
  </p:cSld>
  <p:clrMapOvr>
    <a:masterClrMapping/>
  </p:clrMapOvr>
  <p:transition/>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a:xfrm>
            <a:off x="609600" y="1600201"/>
            <a:ext cx="10972800" cy="4525963"/>
          </a:xfrm>
          <a:prstGeom prst="rect">
            <a:avLst/>
          </a:prstGeom>
        </p:spPr>
        <p:txBody>
          <a:bodyPr/>
          <a:lstStyle>
            <a:lvl1pPr>
              <a:spcBef>
                <a:spcPts val="600"/>
              </a:spcBef>
              <a:spcAft>
                <a:spcPts val="600"/>
              </a:spcAft>
              <a:buFont typeface="Wingdings" charset="2"/>
              <a:buChar char="²"/>
              <a:defRPr sz="2400">
                <a:solidFill>
                  <a:srgbClr val="46424D"/>
                </a:solidFill>
                <a:latin typeface="Arial"/>
                <a:cs typeface="Arial"/>
              </a:defRPr>
            </a:lvl1pPr>
            <a:lvl2pPr>
              <a:spcBef>
                <a:spcPts val="300"/>
              </a:spcBef>
              <a:spcAft>
                <a:spcPts val="300"/>
              </a:spcAft>
              <a:buFont typeface="Wingdings" charset="2"/>
              <a:buChar char="§"/>
              <a:defRPr sz="2000">
                <a:solidFill>
                  <a:srgbClr val="46424D"/>
                </a:solidFill>
                <a:latin typeface="Arial"/>
                <a:cs typeface="Arial"/>
              </a:defRPr>
            </a:lvl2pPr>
            <a:lvl3pPr>
              <a:defRPr sz="1800">
                <a:solidFill>
                  <a:srgbClr val="46424D"/>
                </a:solidFill>
                <a:latin typeface="Arial"/>
                <a:cs typeface="Arial"/>
              </a:defRPr>
            </a:lvl3pPr>
            <a:lvl4pPr>
              <a:defRPr sz="1800">
                <a:solidFill>
                  <a:srgbClr val="46424D"/>
                </a:solidFill>
                <a:latin typeface="Arial"/>
                <a:cs typeface="Arial"/>
              </a:defRPr>
            </a:lvl4pPr>
            <a:lvl5pPr>
              <a:defRPr sz="1800">
                <a:solidFill>
                  <a:srgbClr val="46424D"/>
                </a:solidFill>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pPr>
              <a:defRPr/>
            </a:pPr>
            <a:fld id="{9BE3239B-6C0C-4DFF-BFD0-5C329D4DC5F6}" type="datetime1">
              <a:rPr lang="en-US" smtClean="0"/>
              <a:pPr>
                <a:defRPr/>
              </a:pPr>
              <a:t>3/18/2023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Chapter 3 System modeling and Architectural Design</a:t>
            </a:r>
            <a:endParaRPr lang="en-US"/>
          </a:p>
        </p:txBody>
      </p:sp>
      <p:sp>
        <p:nvSpPr>
          <p:cNvPr id="6" name="Slide Number Placeholder 5"/>
          <p:cNvSpPr>
            <a:spLocks noGrp="1"/>
          </p:cNvSpPr>
          <p:nvPr>
            <p:ph type="sldNum" sz="quarter" idx="12"/>
          </p:nvPr>
        </p:nvSpPr>
        <p:spPr/>
        <p:txBody>
          <a:bodyPr/>
          <a:lstStyle>
            <a:lvl1pPr>
              <a:defRPr/>
            </a:lvl1pPr>
          </a:lstStyle>
          <a:p>
            <a:pPr>
              <a:defRPr/>
            </a:pPr>
            <a:fld id="{DEC9DA09-039A-A841-BA90-58CFCFBF8E01}" type="slidenum">
              <a:rPr lang="en-US" smtClean="0"/>
              <a:pPr>
                <a:defRPr/>
              </a:pPr>
              <a:t>‹#›</a:t>
            </a:fld>
            <a:endParaRPr lang="en-US"/>
          </a:p>
        </p:txBody>
      </p:sp>
    </p:spTree>
  </p:cSld>
  <p:clrMapOvr>
    <a:masterClrMapping/>
  </p:clrMapOvr>
  <p:transition/>
  <p:timing/>
</p:sldLayout>
</file>

<file path=ppt/slideLayouts/slideLayout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lvl1pPr>
          </a:lstStyle>
          <a:p>
            <a:pPr>
              <a:defRPr/>
            </a:pPr>
            <a:fld id="{FF5E1AC8-E0DF-4FCA-AF50-D2E83B94DF39}" type="datetime1">
              <a:rPr lang="en-US" smtClean="0"/>
              <a:pPr>
                <a:defRPr/>
              </a:pPr>
              <a:t>3/18/2023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Chapter 3 System modeling and Architectural Design</a:t>
            </a:r>
            <a:endParaRPr lang="en-US"/>
          </a:p>
        </p:txBody>
      </p:sp>
      <p:sp>
        <p:nvSpPr>
          <p:cNvPr id="6" name="Slide Number Placeholder 5"/>
          <p:cNvSpPr>
            <a:spLocks noGrp="1"/>
          </p:cNvSpPr>
          <p:nvPr>
            <p:ph type="sldNum" sz="quarter" idx="12"/>
          </p:nvPr>
        </p:nvSpPr>
        <p:spPr/>
        <p:txBody>
          <a:bodyPr/>
          <a:lstStyle>
            <a:lvl1pPr>
              <a:defRPr/>
            </a:lvl1pPr>
          </a:lstStyle>
          <a:p>
            <a:pPr>
              <a:defRPr/>
            </a:pPr>
            <a:fld id="{50F2F7EC-46EB-964D-B691-B03AC1106FC0}" type="slidenum">
              <a:rPr lang="en-US" smtClean="0"/>
              <a:pPr>
                <a:defRPr/>
              </a:pPr>
              <a:t>‹#›</a:t>
            </a:fld>
            <a:endParaRPr lang="en-US"/>
          </a:p>
        </p:txBody>
      </p:sp>
    </p:spTree>
  </p:cSld>
  <p:clrMapOvr>
    <a:masterClrMapping/>
  </p:clrMapOvr>
  <p:transition/>
  <p:timing/>
</p:sldLayout>
</file>

<file path=ppt/slideLayouts/slideLayout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3"/>
          <p:cNvSpPr>
            <a:spLocks noGrp="1"/>
          </p:cNvSpPr>
          <p:nvPr>
            <p:ph type="dt" sz="half" idx="10"/>
          </p:nvPr>
        </p:nvSpPr>
        <p:spPr/>
        <p:txBody>
          <a:bodyPr/>
          <a:lstStyle>
            <a:lvl1pPr>
              <a:defRPr/>
            </a:lvl1pPr>
          </a:lstStyle>
          <a:p>
            <a:pPr>
              <a:defRPr/>
            </a:pPr>
            <a:fld id="{656A1363-4A4E-44C4-B3DB-5370B78AF4B8}" type="datetime1">
              <a:rPr lang="en-US" smtClean="0"/>
              <a:pPr>
                <a:defRPr/>
              </a:pPr>
              <a:t>3/18/2023</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Chapter 3 System modeling and Architectural Design</a:t>
            </a:r>
            <a:endParaRPr lang="en-US"/>
          </a:p>
        </p:txBody>
      </p:sp>
      <p:sp>
        <p:nvSpPr>
          <p:cNvPr id="7" name="Slide Number Placeholder 5"/>
          <p:cNvSpPr>
            <a:spLocks noGrp="1"/>
          </p:cNvSpPr>
          <p:nvPr>
            <p:ph type="sldNum" sz="quarter" idx="12"/>
          </p:nvPr>
        </p:nvSpPr>
        <p:spPr/>
        <p:txBody>
          <a:bodyPr/>
          <a:lstStyle>
            <a:lvl1pPr>
              <a:defRPr/>
            </a:lvl1pPr>
          </a:lstStyle>
          <a:p>
            <a:pPr>
              <a:defRPr/>
            </a:pPr>
            <a:fld id="{31F6D4F7-D30A-2D46-8C56-BBD860B78FB6}" type="slidenum">
              <a:rPr lang="en-US" smtClean="0"/>
              <a:pPr>
                <a:defRPr/>
              </a:pPr>
              <a:t>‹#›</a:t>
            </a:fld>
            <a:endParaRPr lang="en-US"/>
          </a:p>
        </p:txBody>
      </p:sp>
    </p:spTree>
  </p:cSld>
  <p:clrMapOvr>
    <a:masterClrMapping/>
  </p:clrMapOvr>
  <p:transition/>
  <p:timing/>
</p:sldLayout>
</file>

<file path=ppt/slideLayouts/slideLayout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3"/>
          <p:cNvSpPr>
            <a:spLocks noGrp="1"/>
          </p:cNvSpPr>
          <p:nvPr>
            <p:ph type="dt" sz="half" idx="10"/>
          </p:nvPr>
        </p:nvSpPr>
        <p:spPr/>
        <p:txBody>
          <a:bodyPr/>
          <a:lstStyle>
            <a:lvl1pPr>
              <a:defRPr/>
            </a:lvl1pPr>
          </a:lstStyle>
          <a:p>
            <a:pPr>
              <a:defRPr/>
            </a:pPr>
            <a:fld id="{566E48D6-9D9F-4315-B81A-2E5C86A5D5D5}" type="datetime1">
              <a:rPr lang="en-US" smtClean="0"/>
              <a:pPr>
                <a:defRPr/>
              </a:pPr>
              <a:t>3/18/2023</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smtClean="0"/>
              <a:t>Chapter 3 System modeling and Architectural Design</a:t>
            </a:r>
            <a:endParaRPr lang="en-US"/>
          </a:p>
        </p:txBody>
      </p:sp>
      <p:sp>
        <p:nvSpPr>
          <p:cNvPr id="9" name="Slide Number Placeholder 5"/>
          <p:cNvSpPr>
            <a:spLocks noGrp="1"/>
          </p:cNvSpPr>
          <p:nvPr>
            <p:ph type="sldNum" sz="quarter" idx="12"/>
          </p:nvPr>
        </p:nvSpPr>
        <p:spPr/>
        <p:txBody>
          <a:bodyPr/>
          <a:lstStyle>
            <a:lvl1pPr>
              <a:defRPr/>
            </a:lvl1pPr>
          </a:lstStyle>
          <a:p>
            <a:pPr>
              <a:defRPr/>
            </a:pPr>
            <a:fld id="{D227A3EF-D9D8-3141-91A2-80F03BEF3F96}" type="slidenum">
              <a:rPr lang="en-US" smtClean="0"/>
              <a:pPr>
                <a:defRPr/>
              </a:pPr>
              <a:t>‹#›</a:t>
            </a:fld>
            <a:endParaRPr lang="en-US"/>
          </a:p>
        </p:txBody>
      </p:sp>
    </p:spTree>
  </p:cSld>
  <p:clrMapOvr>
    <a:masterClrMapping/>
  </p:clrMapOvr>
  <p:transition/>
  <p:timing/>
</p:sldLayout>
</file>

<file path=ppt/slideLayouts/slideLayout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BDAB30DA-7769-4FA8-B17E-AEE1F2FD6203}" type="datetime1">
              <a:rPr lang="en-US" smtClean="0"/>
              <a:pPr>
                <a:defRPr/>
              </a:pPr>
              <a:t>3/18/2023</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smtClean="0"/>
              <a:t>Chapter 3 System modeling and Architectural Design</a:t>
            </a:r>
            <a:endParaRPr lang="en-US"/>
          </a:p>
        </p:txBody>
      </p:sp>
      <p:sp>
        <p:nvSpPr>
          <p:cNvPr id="5" name="Slide Number Placeholder 5"/>
          <p:cNvSpPr>
            <a:spLocks noGrp="1"/>
          </p:cNvSpPr>
          <p:nvPr>
            <p:ph type="sldNum" sz="quarter" idx="12"/>
          </p:nvPr>
        </p:nvSpPr>
        <p:spPr/>
        <p:txBody>
          <a:bodyPr/>
          <a:lstStyle>
            <a:lvl1pPr>
              <a:defRPr/>
            </a:lvl1pPr>
          </a:lstStyle>
          <a:p>
            <a:pPr>
              <a:defRPr/>
            </a:pPr>
            <a:fld id="{964AD586-7C25-0244-A129-E014CC0A164A}" type="slidenum">
              <a:rPr lang="en-US" smtClean="0"/>
              <a:pPr>
                <a:defRPr/>
              </a:pPr>
              <a:t>‹#›</a:t>
            </a:fld>
            <a:endParaRPr lang="en-US"/>
          </a:p>
        </p:txBody>
      </p:sp>
    </p:spTree>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title=""/>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title=""/>
          <p:cNvSpPr>
            <a:spLocks noGrp="1"/>
          </p:cNvSpPr>
          <p:nvPr>
            <p:ph type="dt" sz="half" idx="3"/>
          </p:nvPr>
        </p:nvSpPr>
        <p:spPr/>
        <p:txBody>
          <a:bodyPr/>
          <a:lstStyle/>
          <a:p>
            <a:fld id="{8FDC69F6-0E9D-429E-9B87-8FF799299B8F}"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3"/>
          <p:cNvSpPr>
            <a:spLocks noGrp="1"/>
          </p:cNvSpPr>
          <p:nvPr>
            <p:ph type="dt" sz="half" idx="10"/>
          </p:nvPr>
        </p:nvSpPr>
        <p:spPr/>
        <p:txBody>
          <a:bodyPr/>
          <a:lstStyle>
            <a:lvl1pPr>
              <a:defRPr/>
            </a:lvl1pPr>
          </a:lstStyle>
          <a:p>
            <a:pPr>
              <a:defRPr/>
            </a:pPr>
            <a:fld id="{BEE583FE-684D-4981-B5C1-AE236433F18C}" type="datetime1">
              <a:rPr lang="en-US" smtClean="0"/>
              <a:pPr>
                <a:defRPr/>
              </a:pPr>
              <a:t>3/18/2023</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smtClean="0"/>
              <a:t>Chapter 3 System modeling and Architectural Design</a:t>
            </a:r>
            <a:endParaRPr lang="en-US"/>
          </a:p>
        </p:txBody>
      </p:sp>
      <p:sp>
        <p:nvSpPr>
          <p:cNvPr id="4" name="Slide Number Placeholder 5"/>
          <p:cNvSpPr>
            <a:spLocks noGrp="1"/>
          </p:cNvSpPr>
          <p:nvPr>
            <p:ph type="sldNum" sz="quarter" idx="12"/>
          </p:nvPr>
        </p:nvSpPr>
        <p:spPr/>
        <p:txBody>
          <a:bodyPr/>
          <a:lstStyle>
            <a:lvl1pPr>
              <a:defRPr/>
            </a:lvl1pPr>
          </a:lstStyle>
          <a:p>
            <a:pPr>
              <a:defRPr/>
            </a:pPr>
            <a:fld id="{9941E2DB-6B26-1148-BBB7-224489DC4320}" type="slidenum">
              <a:rPr lang="en-US" smtClean="0"/>
              <a:pPr>
                <a:defRPr/>
              </a:pPr>
              <a:t>‹#›</a:t>
            </a:fld>
            <a:endParaRPr lang="en-US"/>
          </a:p>
        </p:txBody>
      </p:sp>
    </p:spTree>
  </p:cSld>
  <p:clrMapOvr>
    <a:masterClrMapping/>
  </p:clrMapOvr>
  <p:transition/>
  <p:timing/>
</p:sldLayout>
</file>

<file path=ppt/slideLayouts/slideLayout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3"/>
          <p:cNvSpPr>
            <a:spLocks noGrp="1"/>
          </p:cNvSpPr>
          <p:nvPr>
            <p:ph type="dt" sz="half" idx="10"/>
          </p:nvPr>
        </p:nvSpPr>
        <p:spPr/>
        <p:txBody>
          <a:bodyPr/>
          <a:lstStyle>
            <a:lvl1pPr>
              <a:defRPr/>
            </a:lvl1pPr>
          </a:lstStyle>
          <a:p>
            <a:pPr>
              <a:defRPr/>
            </a:pPr>
            <a:fld id="{3E4C832C-F45F-4655-87B6-B28CBF9E91D8}" type="datetime1">
              <a:rPr lang="en-US" smtClean="0"/>
              <a:pPr>
                <a:defRPr/>
              </a:pPr>
              <a:t>3/18/2023</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Chapter 3 System modeling and Architectural Design</a:t>
            </a:r>
            <a:endParaRPr lang="en-US"/>
          </a:p>
        </p:txBody>
      </p:sp>
      <p:sp>
        <p:nvSpPr>
          <p:cNvPr id="7" name="Slide Number Placeholder 5"/>
          <p:cNvSpPr>
            <a:spLocks noGrp="1"/>
          </p:cNvSpPr>
          <p:nvPr>
            <p:ph type="sldNum" sz="quarter" idx="12"/>
          </p:nvPr>
        </p:nvSpPr>
        <p:spPr/>
        <p:txBody>
          <a:bodyPr/>
          <a:lstStyle>
            <a:lvl1pPr>
              <a:defRPr/>
            </a:lvl1pPr>
          </a:lstStyle>
          <a:p>
            <a:pPr>
              <a:defRPr/>
            </a:pPr>
            <a:fld id="{0C7EC744-B227-4A42-B0B8-DD1F9FC186DB}" type="slidenum">
              <a:rPr lang="en-US" smtClean="0"/>
              <a:pPr>
                <a:defRPr/>
              </a:pPr>
              <a:t>‹#›</a:t>
            </a:fld>
            <a:endParaRPr lang="en-US"/>
          </a:p>
        </p:txBody>
      </p:sp>
    </p:spTree>
  </p:cSld>
  <p:clrMapOvr>
    <a:masterClrMapping/>
  </p:clrMapOvr>
  <p:transition/>
  <p:timing/>
</p:sldLayout>
</file>

<file path=ppt/slideLayouts/slideLayout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a:t>Click icon to add picture</a:t>
            </a:r>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3"/>
          <p:cNvSpPr>
            <a:spLocks noGrp="1"/>
          </p:cNvSpPr>
          <p:nvPr>
            <p:ph type="dt" sz="half" idx="10"/>
          </p:nvPr>
        </p:nvSpPr>
        <p:spPr/>
        <p:txBody>
          <a:bodyPr/>
          <a:lstStyle>
            <a:lvl1pPr>
              <a:defRPr/>
            </a:lvl1pPr>
          </a:lstStyle>
          <a:p>
            <a:pPr>
              <a:defRPr/>
            </a:pPr>
            <a:fld id="{7BB19DC2-C2FB-4D58-B506-7FD5759BBDEB}" type="datetime1">
              <a:rPr lang="en-US" smtClean="0"/>
              <a:pPr>
                <a:defRPr/>
              </a:pPr>
              <a:t>3/18/2023</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Chapter 3 System modeling and Architectural Design</a:t>
            </a:r>
            <a:endParaRPr lang="en-US"/>
          </a:p>
        </p:txBody>
      </p:sp>
      <p:sp>
        <p:nvSpPr>
          <p:cNvPr id="7" name="Slide Number Placeholder 5"/>
          <p:cNvSpPr>
            <a:spLocks noGrp="1"/>
          </p:cNvSpPr>
          <p:nvPr>
            <p:ph type="sldNum" sz="quarter" idx="12"/>
          </p:nvPr>
        </p:nvSpPr>
        <p:spPr/>
        <p:txBody>
          <a:bodyPr/>
          <a:lstStyle>
            <a:lvl1pPr>
              <a:defRPr/>
            </a:lvl1pPr>
          </a:lstStyle>
          <a:p>
            <a:pPr>
              <a:defRPr/>
            </a:pPr>
            <a:fld id="{026C30EE-4725-9040-82E4-7631508820E2}" type="slidenum">
              <a:rPr lang="en-US" smtClean="0"/>
              <a:pPr>
                <a:defRPr/>
              </a:pPr>
              <a:t>‹#›</a:t>
            </a:fld>
            <a:endParaRPr lang="en-US"/>
          </a:p>
        </p:txBody>
      </p:sp>
    </p:spTree>
  </p:cSld>
  <p:clrMapOvr>
    <a:masterClrMapping/>
  </p:clrMapOvr>
  <p:transition/>
  <p:timing/>
</p:sldLayout>
</file>

<file path=ppt/slideLayouts/slideLayout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pPr>
              <a:defRPr/>
            </a:pPr>
            <a:fld id="{E956D276-8748-494B-8A0A-FE7E666894B7}" type="datetime1">
              <a:rPr lang="en-US" smtClean="0"/>
              <a:pPr>
                <a:defRPr/>
              </a:pPr>
              <a:t>3/18/2023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Chapter 3 System modeling and Architectural Design</a:t>
            </a:r>
            <a:endParaRPr lang="en-US"/>
          </a:p>
        </p:txBody>
      </p:sp>
      <p:sp>
        <p:nvSpPr>
          <p:cNvPr id="6" name="Slide Number Placeholder 5"/>
          <p:cNvSpPr>
            <a:spLocks noGrp="1"/>
          </p:cNvSpPr>
          <p:nvPr>
            <p:ph type="sldNum" sz="quarter" idx="12"/>
          </p:nvPr>
        </p:nvSpPr>
        <p:spPr/>
        <p:txBody>
          <a:bodyPr/>
          <a:lstStyle>
            <a:lvl1pPr>
              <a:defRPr/>
            </a:lvl1pPr>
          </a:lstStyle>
          <a:p>
            <a:pPr>
              <a:defRPr/>
            </a:pPr>
            <a:fld id="{8869BD90-93E8-7D4C-B473-7191F00429CB}" type="slidenum">
              <a:rPr lang="en-US" smtClean="0"/>
              <a:pPr>
                <a:defRPr/>
              </a:pPr>
              <a:t>‹#›</a:t>
            </a:fld>
            <a:endParaRPr lang="en-US"/>
          </a:p>
        </p:txBody>
      </p:sp>
    </p:spTree>
  </p:cSld>
  <p:clrMapOvr>
    <a:masterClrMapping/>
  </p:clrMapOvr>
  <p:transition/>
  <p:timing/>
</p:sldLayout>
</file>

<file path=ppt/slideLayouts/slideLayout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pPr>
              <a:defRPr/>
            </a:pPr>
            <a:fld id="{2A0CBA32-A229-4198-BA7B-494C38FFB02C}" type="datetime1">
              <a:rPr lang="en-US" smtClean="0"/>
              <a:pPr>
                <a:defRPr/>
              </a:pPr>
              <a:t>3/18/2023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Chapter 3 System modeling and Architectural Design</a:t>
            </a:r>
            <a:endParaRPr lang="en-US"/>
          </a:p>
        </p:txBody>
      </p:sp>
      <p:sp>
        <p:nvSpPr>
          <p:cNvPr id="6" name="Slide Number Placeholder 5"/>
          <p:cNvSpPr>
            <a:spLocks noGrp="1"/>
          </p:cNvSpPr>
          <p:nvPr>
            <p:ph type="sldNum" sz="quarter" idx="12"/>
          </p:nvPr>
        </p:nvSpPr>
        <p:spPr/>
        <p:txBody>
          <a:bodyPr/>
          <a:lstStyle>
            <a:lvl1pPr>
              <a:defRPr/>
            </a:lvl1pPr>
          </a:lstStyle>
          <a:p>
            <a:pPr>
              <a:defRPr/>
            </a:pPr>
            <a:fld id="{BA7DC435-2897-F34A-8447-1EC8A691D119}" type="slidenum">
              <a:rPr lang="en-US" smtClean="0"/>
              <a:pPr>
                <a:defRPr/>
              </a:pPr>
              <a:t>‹#›</a:t>
            </a:fld>
            <a:endParaRPr lang="en-US"/>
          </a:p>
        </p:txBody>
      </p:sp>
    </p:spTree>
  </p:cSld>
  <p:clrMapOvr>
    <a:masterClrMapping/>
  </p:clrMapOvr>
  <p:transition/>
  <p:timing/>
</p:sldLayout>
</file>

<file path=ppt/slideLayouts/slideLayout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78D7629F-D9AB-4860-8D73-0B84D120430C}" type="datetime1">
              <a:rPr lang="en-US" smtClean="0"/>
              <a:t>3/12/2023</a:t>
            </a:fld>
            <a:endParaRPr lang="en-US"/>
          </a:p>
        </p:txBody>
      </p:sp>
      <p:sp>
        <p:nvSpPr>
          <p:cNvPr id="5" name="Footer Placeholder 4"/>
          <p:cNvSpPr>
            <a:spLocks noGrp="1"/>
          </p:cNvSpPr>
          <p:nvPr>
            <p:ph type="ftr" sz="quarter" idx="11"/>
          </p:nvPr>
        </p:nvSpPr>
        <p:spPr/>
        <p:txBody>
          <a:bodyPr/>
          <a:lstStyle>
            <a:lvl1pPr>
              <a:defRPr/>
            </a:lvl1pPr>
          </a:lstStyle>
          <a:p>
            <a:r>
              <a:rPr lang="en-US" smtClean="0"/>
              <a:t>Chapter 4 Design and implementation</a:t>
            </a:r>
            <a:endParaRPr lang="en-US"/>
          </a:p>
        </p:txBody>
      </p:sp>
      <p:sp>
        <p:nvSpPr>
          <p:cNvPr id="6" name="Slide Number Placeholder 5"/>
          <p:cNvSpPr>
            <a:spLocks noGrp="1"/>
          </p:cNvSpPr>
          <p:nvPr>
            <p:ph type="sldNum" sz="quarter" idx="12"/>
          </p:nvPr>
        </p:nvSpPr>
        <p:spPr/>
        <p:txBody>
          <a:bodyPr/>
          <a:lstStyle>
            <a:lvl1pPr>
              <a:defRPr/>
            </a:lvl1pPr>
          </a:lstStyle>
          <a:p>
            <a:fld id="{EC83099C-5FA5-B04A-B819-64718E2A253A}" type="slidenum">
              <a:rPr lang="en-US" smtClean="0"/>
              <a:t>‹#›</a:t>
            </a:fld>
            <a:endParaRPr lang="en-US"/>
          </a:p>
        </p:txBody>
      </p:sp>
    </p:spTree>
  </p:cSld>
  <p:clrMapOvr>
    <a:masterClrMapping/>
  </p:clrMapOvr>
  <p:transition/>
  <p:timing/>
</p:sldLayout>
</file>

<file path=ppt/slideLayouts/slideLayout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a:xfrm>
            <a:off x="609600" y="1600201"/>
            <a:ext cx="10972800" cy="4525963"/>
          </a:xfrm>
          <a:prstGeom prst="rect">
            <a:avLst/>
          </a:prstGeom>
        </p:spPr>
        <p:txBody>
          <a:bodyPr/>
          <a:lstStyle>
            <a:lvl1pPr>
              <a:spcBef>
                <a:spcPts val="600"/>
              </a:spcBef>
              <a:spcAft>
                <a:spcPts val="600"/>
              </a:spcAft>
              <a:buFont typeface="Wingdings" charset="2"/>
              <a:buChar char="²"/>
              <a:defRPr sz="2400">
                <a:solidFill>
                  <a:srgbClr val="46424D"/>
                </a:solidFill>
                <a:latin typeface="Arial"/>
                <a:cs typeface="Arial"/>
              </a:defRPr>
            </a:lvl1pPr>
            <a:lvl2pPr>
              <a:spcBef>
                <a:spcPts val="300"/>
              </a:spcBef>
              <a:spcAft>
                <a:spcPts val="300"/>
              </a:spcAft>
              <a:buFont typeface="Wingdings" charset="2"/>
              <a:buChar char="§"/>
              <a:defRPr sz="2000">
                <a:solidFill>
                  <a:srgbClr val="46424D"/>
                </a:solidFill>
                <a:latin typeface="Arial"/>
                <a:cs typeface="Arial"/>
              </a:defRPr>
            </a:lvl2pPr>
            <a:lvl3pPr>
              <a:defRPr sz="1800">
                <a:solidFill>
                  <a:srgbClr val="46424D"/>
                </a:solidFill>
                <a:latin typeface="Arial"/>
                <a:cs typeface="Arial"/>
              </a:defRPr>
            </a:lvl3pPr>
            <a:lvl4pPr>
              <a:defRPr sz="1800">
                <a:solidFill>
                  <a:srgbClr val="46424D"/>
                </a:solidFill>
                <a:latin typeface="Arial"/>
                <a:cs typeface="Arial"/>
              </a:defRPr>
            </a:lvl4pPr>
            <a:lvl5pPr>
              <a:defRPr sz="1800">
                <a:solidFill>
                  <a:srgbClr val="46424D"/>
                </a:solidFill>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fld id="{83BD1CB9-66AB-4993-BFDD-943DE0561A17}" type="datetime1">
              <a:rPr lang="en-US" smtClean="0"/>
              <a:t>3/12/2023</a:t>
            </a:fld>
            <a:endParaRPr lang="en-US"/>
          </a:p>
        </p:txBody>
      </p:sp>
      <p:sp>
        <p:nvSpPr>
          <p:cNvPr id="5" name="Footer Placeholder 4"/>
          <p:cNvSpPr>
            <a:spLocks noGrp="1"/>
          </p:cNvSpPr>
          <p:nvPr>
            <p:ph type="ftr" sz="quarter" idx="11"/>
          </p:nvPr>
        </p:nvSpPr>
        <p:spPr/>
        <p:txBody>
          <a:bodyPr/>
          <a:lstStyle>
            <a:lvl1pPr>
              <a:defRPr/>
            </a:lvl1pPr>
          </a:lstStyle>
          <a:p>
            <a:r>
              <a:rPr lang="en-US" smtClean="0"/>
              <a:t>Chapter 4 Design and implementation</a:t>
            </a:r>
            <a:endParaRPr lang="en-US"/>
          </a:p>
        </p:txBody>
      </p:sp>
      <p:sp>
        <p:nvSpPr>
          <p:cNvPr id="6" name="Slide Number Placeholder 5"/>
          <p:cNvSpPr>
            <a:spLocks noGrp="1"/>
          </p:cNvSpPr>
          <p:nvPr>
            <p:ph type="sldNum" sz="quarter" idx="12"/>
          </p:nvPr>
        </p:nvSpPr>
        <p:spPr/>
        <p:txBody>
          <a:bodyPr/>
          <a:lstStyle>
            <a:lvl1pPr>
              <a:defRPr/>
            </a:lvl1pPr>
          </a:lstStyle>
          <a:p>
            <a:fld id="{EC83099C-5FA5-B04A-B819-64718E2A253A}" type="slidenum">
              <a:rPr lang="en-US" smtClean="0"/>
              <a:t>‹#›</a:t>
            </a:fld>
            <a:endParaRPr lang="en-US"/>
          </a:p>
        </p:txBody>
      </p:sp>
    </p:spTree>
  </p:cSld>
  <p:clrMapOvr>
    <a:masterClrMapping/>
  </p:clrMapOvr>
  <p:transition/>
  <p:timing/>
</p:sldLayout>
</file>

<file path=ppt/slideLayouts/slideLayout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lvl1pPr>
          </a:lstStyle>
          <a:p>
            <a:fld id="{93A9C824-B521-4CDA-9D03-FE22EF2D248A}" type="datetime1">
              <a:rPr lang="en-US" smtClean="0"/>
              <a:t>3/12/2023</a:t>
            </a:fld>
            <a:endParaRPr lang="en-US"/>
          </a:p>
        </p:txBody>
      </p:sp>
      <p:sp>
        <p:nvSpPr>
          <p:cNvPr id="5" name="Footer Placeholder 4"/>
          <p:cNvSpPr>
            <a:spLocks noGrp="1"/>
          </p:cNvSpPr>
          <p:nvPr>
            <p:ph type="ftr" sz="quarter" idx="11"/>
          </p:nvPr>
        </p:nvSpPr>
        <p:spPr/>
        <p:txBody>
          <a:bodyPr/>
          <a:lstStyle>
            <a:lvl1pPr>
              <a:defRPr/>
            </a:lvl1pPr>
          </a:lstStyle>
          <a:p>
            <a:r>
              <a:rPr lang="en-US" smtClean="0"/>
              <a:t>Chapter 4 Design and implementation</a:t>
            </a:r>
            <a:endParaRPr lang="en-US"/>
          </a:p>
        </p:txBody>
      </p:sp>
      <p:sp>
        <p:nvSpPr>
          <p:cNvPr id="6" name="Slide Number Placeholder 5"/>
          <p:cNvSpPr>
            <a:spLocks noGrp="1"/>
          </p:cNvSpPr>
          <p:nvPr>
            <p:ph type="sldNum" sz="quarter" idx="12"/>
          </p:nvPr>
        </p:nvSpPr>
        <p:spPr/>
        <p:txBody>
          <a:bodyPr/>
          <a:lstStyle>
            <a:lvl1pPr>
              <a:defRPr/>
            </a:lvl1pPr>
          </a:lstStyle>
          <a:p>
            <a:fld id="{EC83099C-5FA5-B04A-B819-64718E2A253A}" type="slidenum">
              <a:rPr lang="en-US" smtClean="0"/>
              <a:t>‹#›</a:t>
            </a:fld>
            <a:endParaRPr lang="en-US"/>
          </a:p>
        </p:txBody>
      </p:sp>
    </p:spTree>
  </p:cSld>
  <p:clrMapOvr>
    <a:masterClrMapping/>
  </p:clrMapOvr>
  <p:transition/>
  <p:timing/>
</p:sldLayout>
</file>

<file path=ppt/slideLayouts/slideLayout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3"/>
          <p:cNvSpPr>
            <a:spLocks noGrp="1"/>
          </p:cNvSpPr>
          <p:nvPr>
            <p:ph type="dt" sz="half" idx="10"/>
          </p:nvPr>
        </p:nvSpPr>
        <p:spPr/>
        <p:txBody>
          <a:bodyPr/>
          <a:lstStyle>
            <a:lvl1pPr>
              <a:defRPr/>
            </a:lvl1pPr>
          </a:lstStyle>
          <a:p>
            <a:fld id="{9FF9A0C7-989C-4607-83F3-DDE059E03394}" type="datetime1">
              <a:rPr lang="en-US" smtClean="0"/>
              <a:t>3/12/2023</a:t>
            </a:fld>
            <a:endParaRPr lang="en-US"/>
          </a:p>
        </p:txBody>
      </p:sp>
      <p:sp>
        <p:nvSpPr>
          <p:cNvPr id="6" name="Footer Placeholder 4"/>
          <p:cNvSpPr>
            <a:spLocks noGrp="1"/>
          </p:cNvSpPr>
          <p:nvPr>
            <p:ph type="ftr" sz="quarter" idx="11"/>
          </p:nvPr>
        </p:nvSpPr>
        <p:spPr/>
        <p:txBody>
          <a:bodyPr/>
          <a:lstStyle>
            <a:lvl1pPr>
              <a:defRPr/>
            </a:lvl1pPr>
          </a:lstStyle>
          <a:p>
            <a:r>
              <a:rPr lang="en-US" smtClean="0"/>
              <a:t>Chapter 4 Design and implementation</a:t>
            </a:r>
            <a:endParaRPr lang="en-US"/>
          </a:p>
        </p:txBody>
      </p:sp>
      <p:sp>
        <p:nvSpPr>
          <p:cNvPr id="7" name="Slide Number Placeholder 5"/>
          <p:cNvSpPr>
            <a:spLocks noGrp="1"/>
          </p:cNvSpPr>
          <p:nvPr>
            <p:ph type="sldNum" sz="quarter" idx="12"/>
          </p:nvPr>
        </p:nvSpPr>
        <p:spPr/>
        <p:txBody>
          <a:bodyPr/>
          <a:lstStyle>
            <a:lvl1pPr>
              <a:defRPr/>
            </a:lvl1pPr>
          </a:lstStyle>
          <a:p>
            <a:fld id="{EC83099C-5FA5-B04A-B819-64718E2A253A}" type="slidenum">
              <a:rPr lang="en-US" smtClean="0"/>
              <a:t>‹#›</a:t>
            </a:fld>
            <a:endParaRPr lang="en-US"/>
          </a:p>
        </p:txBody>
      </p:sp>
    </p:spTree>
  </p:cSld>
  <p:clrMapOvr>
    <a:masterClrMapping/>
  </p:clrMapOvr>
  <p:transition/>
  <p:timing/>
</p:sldLayout>
</file>

<file path=ppt/slideLayouts/slideLayout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3"/>
          <p:cNvSpPr>
            <a:spLocks noGrp="1"/>
          </p:cNvSpPr>
          <p:nvPr>
            <p:ph type="dt" sz="half" idx="10"/>
          </p:nvPr>
        </p:nvSpPr>
        <p:spPr/>
        <p:txBody>
          <a:bodyPr/>
          <a:lstStyle>
            <a:lvl1pPr>
              <a:defRPr/>
            </a:lvl1pPr>
          </a:lstStyle>
          <a:p>
            <a:fld id="{FBE5E51C-EB97-4156-8AC4-E27DB0EE5A11}" type="datetime1">
              <a:rPr lang="en-US" smtClean="0"/>
              <a:t>3/12/2023</a:t>
            </a:fld>
            <a:endParaRPr lang="en-US"/>
          </a:p>
        </p:txBody>
      </p:sp>
      <p:sp>
        <p:nvSpPr>
          <p:cNvPr id="8" name="Footer Placeholder 4"/>
          <p:cNvSpPr>
            <a:spLocks noGrp="1"/>
          </p:cNvSpPr>
          <p:nvPr>
            <p:ph type="ftr" sz="quarter" idx="11"/>
          </p:nvPr>
        </p:nvSpPr>
        <p:spPr/>
        <p:txBody>
          <a:bodyPr/>
          <a:lstStyle>
            <a:lvl1pPr>
              <a:defRPr/>
            </a:lvl1pPr>
          </a:lstStyle>
          <a:p>
            <a:r>
              <a:rPr lang="en-US" smtClean="0"/>
              <a:t>Chapter 4 Design and implementation</a:t>
            </a:r>
            <a:endParaRPr lang="en-US"/>
          </a:p>
        </p:txBody>
      </p:sp>
      <p:sp>
        <p:nvSpPr>
          <p:cNvPr id="9" name="Slide Number Placeholder 5"/>
          <p:cNvSpPr>
            <a:spLocks noGrp="1"/>
          </p:cNvSpPr>
          <p:nvPr>
            <p:ph type="sldNum" sz="quarter" idx="12"/>
          </p:nvPr>
        </p:nvSpPr>
        <p:spPr/>
        <p:txBody>
          <a:bodyPr/>
          <a:lstStyle>
            <a:lvl1pPr>
              <a:defRPr/>
            </a:lvl1pPr>
          </a:lstStyle>
          <a:p>
            <a:fld id="{EC83099C-5FA5-B04A-B819-64718E2A253A}" type="slidenum">
              <a:rPr lang="en-US" smtClean="0"/>
              <a:t>‹#›</a:t>
            </a:fld>
            <a:endParaRPr lang="en-US"/>
          </a:p>
        </p:txBody>
      </p: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title=""/>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title=""/>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title=""/>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title=""/>
          <p:cNvSpPr>
            <a:spLocks noGrp="1"/>
          </p:cNvSpPr>
          <p:nvPr>
            <p:ph type="dt" sz="half" idx="5"/>
          </p:nvPr>
        </p:nvSpPr>
        <p:spPr/>
        <p:txBody>
          <a:bodyPr/>
          <a:lstStyle/>
          <a:p>
            <a:fld id="{733EA731-C728-48BF-928F-85207BD2E9FC}" type="datetimeFigureOut">
              <a:rPr lang="en-US" smtClean="0"/>
              <a:t>11/7/2009</a:t>
            </a:fld>
            <a:endParaRPr lang="en-US"/>
          </a:p>
        </p:txBody>
      </p:sp>
      <p:sp>
        <p:nvSpPr>
          <p:cNvPr id="8" name="Footer Placeholder 7" title=""/>
          <p:cNvSpPr>
            <a:spLocks noGrp="1"/>
          </p:cNvSpPr>
          <p:nvPr>
            <p:ph type="ftr" sz="quarter" idx="6"/>
          </p:nvPr>
        </p:nvSpPr>
        <p:spPr/>
        <p:txBody>
          <a:bodyPr/>
          <a:lstStyle/>
          <a:p>
            <a:endParaRPr lang="en-US"/>
          </a:p>
        </p:txBody>
      </p:sp>
      <p:sp>
        <p:nvSpPr>
          <p:cNvPr id="9" name="Slide Number Placeholder 8" title=""/>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3"/>
          <p:cNvSpPr>
            <a:spLocks noGrp="1"/>
          </p:cNvSpPr>
          <p:nvPr>
            <p:ph type="dt" sz="half" idx="10"/>
          </p:nvPr>
        </p:nvSpPr>
        <p:spPr/>
        <p:txBody>
          <a:bodyPr/>
          <a:lstStyle>
            <a:lvl1pPr>
              <a:defRPr/>
            </a:lvl1pPr>
          </a:lstStyle>
          <a:p>
            <a:fld id="{1E1444ED-235D-4648-A6D3-1F816E3FDD46}" type="datetime1">
              <a:rPr lang="en-US" smtClean="0"/>
              <a:t>3/12/2023</a:t>
            </a:fld>
            <a:endParaRPr lang="en-US"/>
          </a:p>
        </p:txBody>
      </p:sp>
      <p:sp>
        <p:nvSpPr>
          <p:cNvPr id="4" name="Footer Placeholder 4"/>
          <p:cNvSpPr>
            <a:spLocks noGrp="1"/>
          </p:cNvSpPr>
          <p:nvPr>
            <p:ph type="ftr" sz="quarter" idx="11"/>
          </p:nvPr>
        </p:nvSpPr>
        <p:spPr/>
        <p:txBody>
          <a:bodyPr/>
          <a:lstStyle>
            <a:lvl1pPr>
              <a:defRPr/>
            </a:lvl1pPr>
          </a:lstStyle>
          <a:p>
            <a:r>
              <a:rPr lang="en-US" smtClean="0"/>
              <a:t>Chapter 4 Design and implementation</a:t>
            </a:r>
            <a:endParaRPr lang="en-US"/>
          </a:p>
        </p:txBody>
      </p:sp>
      <p:sp>
        <p:nvSpPr>
          <p:cNvPr id="5" name="Slide Number Placeholder 5"/>
          <p:cNvSpPr>
            <a:spLocks noGrp="1"/>
          </p:cNvSpPr>
          <p:nvPr>
            <p:ph type="sldNum" sz="quarter" idx="12"/>
          </p:nvPr>
        </p:nvSpPr>
        <p:spPr/>
        <p:txBody>
          <a:bodyPr/>
          <a:lstStyle>
            <a:lvl1pPr>
              <a:defRPr/>
            </a:lvl1pPr>
          </a:lstStyle>
          <a:p>
            <a:fld id="{EC83099C-5FA5-B04A-B819-64718E2A253A}" type="slidenum">
              <a:rPr lang="en-US" smtClean="0"/>
              <a:t>‹#›</a:t>
            </a:fld>
            <a:endParaRPr lang="en-US"/>
          </a:p>
        </p:txBody>
      </p:sp>
    </p:spTree>
  </p:cSld>
  <p:clrMapOvr>
    <a:masterClrMapping/>
  </p:clrMapOvr>
  <p:transition/>
  <p:timing/>
</p:sldLayout>
</file>

<file path=ppt/slideLayouts/slideLayout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3"/>
          <p:cNvSpPr>
            <a:spLocks noGrp="1"/>
          </p:cNvSpPr>
          <p:nvPr>
            <p:ph type="dt" sz="half" idx="10"/>
          </p:nvPr>
        </p:nvSpPr>
        <p:spPr/>
        <p:txBody>
          <a:bodyPr/>
          <a:lstStyle>
            <a:lvl1pPr>
              <a:defRPr/>
            </a:lvl1pPr>
          </a:lstStyle>
          <a:p>
            <a:fld id="{150F4625-BED8-423A-AB3D-84175FC239E1}" type="datetime1">
              <a:rPr lang="en-US" smtClean="0"/>
              <a:t>3/12/2023</a:t>
            </a:fld>
            <a:endParaRPr lang="en-US"/>
          </a:p>
        </p:txBody>
      </p:sp>
      <p:sp>
        <p:nvSpPr>
          <p:cNvPr id="3" name="Footer Placeholder 4"/>
          <p:cNvSpPr>
            <a:spLocks noGrp="1"/>
          </p:cNvSpPr>
          <p:nvPr>
            <p:ph type="ftr" sz="quarter" idx="11"/>
          </p:nvPr>
        </p:nvSpPr>
        <p:spPr/>
        <p:txBody>
          <a:bodyPr/>
          <a:lstStyle>
            <a:lvl1pPr>
              <a:defRPr/>
            </a:lvl1pPr>
          </a:lstStyle>
          <a:p>
            <a:r>
              <a:rPr lang="en-US" smtClean="0"/>
              <a:t>Chapter 4 Design and implementation</a:t>
            </a:r>
            <a:endParaRPr lang="en-US"/>
          </a:p>
        </p:txBody>
      </p:sp>
      <p:sp>
        <p:nvSpPr>
          <p:cNvPr id="4" name="Slide Number Placeholder 5"/>
          <p:cNvSpPr>
            <a:spLocks noGrp="1"/>
          </p:cNvSpPr>
          <p:nvPr>
            <p:ph type="sldNum" sz="quarter" idx="12"/>
          </p:nvPr>
        </p:nvSpPr>
        <p:spPr/>
        <p:txBody>
          <a:bodyPr/>
          <a:lstStyle>
            <a:lvl1pPr>
              <a:defRPr/>
            </a:lvl1pPr>
          </a:lstStyle>
          <a:p>
            <a:fld id="{EC83099C-5FA5-B04A-B819-64718E2A253A}" type="slidenum">
              <a:rPr lang="en-US" smtClean="0"/>
              <a:t>‹#›</a:t>
            </a:fld>
            <a:endParaRPr lang="en-US"/>
          </a:p>
        </p:txBody>
      </p:sp>
    </p:spTree>
  </p:cSld>
  <p:clrMapOvr>
    <a:masterClrMapping/>
  </p:clrMapOvr>
  <p:transition/>
  <p:timing/>
</p:sldLayout>
</file>

<file path=ppt/slideLayouts/slideLayout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3"/>
          <p:cNvSpPr>
            <a:spLocks noGrp="1"/>
          </p:cNvSpPr>
          <p:nvPr>
            <p:ph type="dt" sz="half" idx="10"/>
          </p:nvPr>
        </p:nvSpPr>
        <p:spPr/>
        <p:txBody>
          <a:bodyPr/>
          <a:lstStyle>
            <a:lvl1pPr>
              <a:defRPr/>
            </a:lvl1pPr>
          </a:lstStyle>
          <a:p>
            <a:fld id="{2CD6E2BC-2450-4B3F-9F09-3E9852E5ADFA}" type="datetime1">
              <a:rPr lang="en-US" smtClean="0"/>
              <a:t>3/12/2023</a:t>
            </a:fld>
            <a:endParaRPr lang="en-US"/>
          </a:p>
        </p:txBody>
      </p:sp>
      <p:sp>
        <p:nvSpPr>
          <p:cNvPr id="6" name="Footer Placeholder 4"/>
          <p:cNvSpPr>
            <a:spLocks noGrp="1"/>
          </p:cNvSpPr>
          <p:nvPr>
            <p:ph type="ftr" sz="quarter" idx="11"/>
          </p:nvPr>
        </p:nvSpPr>
        <p:spPr/>
        <p:txBody>
          <a:bodyPr/>
          <a:lstStyle>
            <a:lvl1pPr>
              <a:defRPr/>
            </a:lvl1pPr>
          </a:lstStyle>
          <a:p>
            <a:r>
              <a:rPr lang="en-US" smtClean="0"/>
              <a:t>Chapter 4 Design and implementation</a:t>
            </a:r>
            <a:endParaRPr lang="en-US"/>
          </a:p>
        </p:txBody>
      </p:sp>
      <p:sp>
        <p:nvSpPr>
          <p:cNvPr id="7" name="Slide Number Placeholder 5"/>
          <p:cNvSpPr>
            <a:spLocks noGrp="1"/>
          </p:cNvSpPr>
          <p:nvPr>
            <p:ph type="sldNum" sz="quarter" idx="12"/>
          </p:nvPr>
        </p:nvSpPr>
        <p:spPr/>
        <p:txBody>
          <a:bodyPr/>
          <a:lstStyle>
            <a:lvl1pPr>
              <a:defRPr/>
            </a:lvl1pPr>
          </a:lstStyle>
          <a:p>
            <a:fld id="{EC83099C-5FA5-B04A-B819-64718E2A253A}" type="slidenum">
              <a:rPr lang="en-US" smtClean="0"/>
              <a:t>‹#›</a:t>
            </a:fld>
            <a:endParaRPr lang="en-US"/>
          </a:p>
        </p:txBody>
      </p:sp>
    </p:spTree>
  </p:cSld>
  <p:clrMapOvr>
    <a:masterClrMapping/>
  </p:clrMapOvr>
  <p:transition/>
  <p:timing/>
</p:sldLayout>
</file>

<file path=ppt/slideLayouts/slideLayout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a:t>Click icon to add picture</a:t>
            </a:r>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3"/>
          <p:cNvSpPr>
            <a:spLocks noGrp="1"/>
          </p:cNvSpPr>
          <p:nvPr>
            <p:ph type="dt" sz="half" idx="10"/>
          </p:nvPr>
        </p:nvSpPr>
        <p:spPr/>
        <p:txBody>
          <a:bodyPr/>
          <a:lstStyle>
            <a:lvl1pPr>
              <a:defRPr/>
            </a:lvl1pPr>
          </a:lstStyle>
          <a:p>
            <a:fld id="{1BAE53E0-2268-414A-AD70-FB5F4703DEAB}" type="datetime1">
              <a:rPr lang="en-US" smtClean="0"/>
              <a:t>3/12/2023</a:t>
            </a:fld>
            <a:endParaRPr lang="en-US"/>
          </a:p>
        </p:txBody>
      </p:sp>
      <p:sp>
        <p:nvSpPr>
          <p:cNvPr id="6" name="Footer Placeholder 4"/>
          <p:cNvSpPr>
            <a:spLocks noGrp="1"/>
          </p:cNvSpPr>
          <p:nvPr>
            <p:ph type="ftr" sz="quarter" idx="11"/>
          </p:nvPr>
        </p:nvSpPr>
        <p:spPr/>
        <p:txBody>
          <a:bodyPr/>
          <a:lstStyle>
            <a:lvl1pPr>
              <a:defRPr/>
            </a:lvl1pPr>
          </a:lstStyle>
          <a:p>
            <a:r>
              <a:rPr lang="en-US" smtClean="0"/>
              <a:t>Chapter 4 Design and implementation</a:t>
            </a:r>
            <a:endParaRPr lang="en-US"/>
          </a:p>
        </p:txBody>
      </p:sp>
      <p:sp>
        <p:nvSpPr>
          <p:cNvPr id="7" name="Slide Number Placeholder 5"/>
          <p:cNvSpPr>
            <a:spLocks noGrp="1"/>
          </p:cNvSpPr>
          <p:nvPr>
            <p:ph type="sldNum" sz="quarter" idx="12"/>
          </p:nvPr>
        </p:nvSpPr>
        <p:spPr/>
        <p:txBody>
          <a:bodyPr/>
          <a:lstStyle>
            <a:lvl1pPr>
              <a:defRPr/>
            </a:lvl1pPr>
          </a:lstStyle>
          <a:p>
            <a:fld id="{EC83099C-5FA5-B04A-B819-64718E2A253A}" type="slidenum">
              <a:rPr lang="en-US" smtClean="0"/>
              <a:t>‹#›</a:t>
            </a:fld>
            <a:endParaRPr lang="en-US"/>
          </a:p>
        </p:txBody>
      </p:sp>
    </p:spTree>
  </p:cSld>
  <p:clrMapOvr>
    <a:masterClrMapping/>
  </p:clrMapOvr>
  <p:transition/>
  <p:timing/>
</p:sldLayout>
</file>

<file path=ppt/slideLayouts/slideLayout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fld id="{DC09A820-4953-4503-AE70-45CF6846C3DC}" type="datetime1">
              <a:rPr lang="en-US" smtClean="0"/>
              <a:t>3/12/2023</a:t>
            </a:fld>
            <a:endParaRPr lang="en-US"/>
          </a:p>
        </p:txBody>
      </p:sp>
      <p:sp>
        <p:nvSpPr>
          <p:cNvPr id="5" name="Footer Placeholder 4"/>
          <p:cNvSpPr>
            <a:spLocks noGrp="1"/>
          </p:cNvSpPr>
          <p:nvPr>
            <p:ph type="ftr" sz="quarter" idx="11"/>
          </p:nvPr>
        </p:nvSpPr>
        <p:spPr/>
        <p:txBody>
          <a:bodyPr/>
          <a:lstStyle>
            <a:lvl1pPr>
              <a:defRPr/>
            </a:lvl1pPr>
          </a:lstStyle>
          <a:p>
            <a:r>
              <a:rPr lang="en-US" smtClean="0"/>
              <a:t>Chapter 4 Design and implementation</a:t>
            </a:r>
            <a:endParaRPr lang="en-US"/>
          </a:p>
        </p:txBody>
      </p:sp>
      <p:sp>
        <p:nvSpPr>
          <p:cNvPr id="6" name="Slide Number Placeholder 5"/>
          <p:cNvSpPr>
            <a:spLocks noGrp="1"/>
          </p:cNvSpPr>
          <p:nvPr>
            <p:ph type="sldNum" sz="quarter" idx="12"/>
          </p:nvPr>
        </p:nvSpPr>
        <p:spPr/>
        <p:txBody>
          <a:bodyPr/>
          <a:lstStyle>
            <a:lvl1pPr>
              <a:defRPr/>
            </a:lvl1pPr>
          </a:lstStyle>
          <a:p>
            <a:fld id="{EC83099C-5FA5-B04A-B819-64718E2A253A}" type="slidenum">
              <a:rPr lang="en-US" smtClean="0"/>
              <a:t>‹#›</a:t>
            </a:fld>
            <a:endParaRPr lang="en-US"/>
          </a:p>
        </p:txBody>
      </p:sp>
    </p:spTree>
  </p:cSld>
  <p:clrMapOvr>
    <a:masterClrMapping/>
  </p:clrMapOvr>
  <p:transition/>
  <p:timing/>
</p:sldLayout>
</file>

<file path=ppt/slideLayouts/slideLayout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fld id="{BB86DBBF-94F6-4022-B5E2-A1FFADEEF276}" type="datetime1">
              <a:rPr lang="en-US" smtClean="0"/>
              <a:t>3/12/2023</a:t>
            </a:fld>
            <a:endParaRPr lang="en-US"/>
          </a:p>
        </p:txBody>
      </p:sp>
      <p:sp>
        <p:nvSpPr>
          <p:cNvPr id="5" name="Footer Placeholder 4"/>
          <p:cNvSpPr>
            <a:spLocks noGrp="1"/>
          </p:cNvSpPr>
          <p:nvPr>
            <p:ph type="ftr" sz="quarter" idx="11"/>
          </p:nvPr>
        </p:nvSpPr>
        <p:spPr/>
        <p:txBody>
          <a:bodyPr/>
          <a:lstStyle>
            <a:lvl1pPr>
              <a:defRPr/>
            </a:lvl1pPr>
          </a:lstStyle>
          <a:p>
            <a:r>
              <a:rPr lang="en-US" smtClean="0"/>
              <a:t>Chapter 4 Design and implementation</a:t>
            </a:r>
            <a:endParaRPr lang="en-US"/>
          </a:p>
        </p:txBody>
      </p:sp>
      <p:sp>
        <p:nvSpPr>
          <p:cNvPr id="6" name="Slide Number Placeholder 5"/>
          <p:cNvSpPr>
            <a:spLocks noGrp="1"/>
          </p:cNvSpPr>
          <p:nvPr>
            <p:ph type="sldNum" sz="quarter" idx="12"/>
          </p:nvPr>
        </p:nvSpPr>
        <p:spPr/>
        <p:txBody>
          <a:bodyPr/>
          <a:lstStyle>
            <a:lvl1pPr>
              <a:defRPr/>
            </a:lvl1pPr>
          </a:lstStyle>
          <a:p>
            <a:fld id="{EC83099C-5FA5-B04A-B819-64718E2A253A}" type="slidenum">
              <a:rPr lang="en-US" smtClean="0"/>
              <a:t>‹#›</a:t>
            </a:fld>
            <a:endParaRPr lang="en-US"/>
          </a:p>
        </p:txBody>
      </p:sp>
    </p:spTree>
  </p:cSld>
  <p:clrMapOvr>
    <a:masterClrMapping/>
  </p:clrMapOvr>
  <p:transition/>
  <p:timing/>
</p:sldLayout>
</file>

<file path=ppt/slideLayouts/slideLayout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F0262A4B-868B-447F-BE21-CB5E70D2B024}" type="datetime1">
              <a:rPr lang="en-US" smtClean="0"/>
              <a:t>3/18/2023</a:t>
            </a:fld>
            <a:endParaRPr lang="en-US"/>
          </a:p>
        </p:txBody>
      </p:sp>
      <p:sp>
        <p:nvSpPr>
          <p:cNvPr id="5" name="Footer Placeholder 4"/>
          <p:cNvSpPr>
            <a:spLocks noGrp="1"/>
          </p:cNvSpPr>
          <p:nvPr>
            <p:ph type="ftr" sz="quarter" idx="11"/>
          </p:nvPr>
        </p:nvSpPr>
        <p:spPr/>
        <p:txBody>
          <a:bodyPr/>
          <a:lstStyle>
            <a:lvl1pPr>
              <a:defRPr/>
            </a:lvl1pPr>
          </a:lstStyle>
          <a:p>
            <a:r>
              <a:rPr lang="en-US" smtClean="0"/>
              <a:t>Chapter 5 - Software Testing and Maintenance</a:t>
            </a:r>
            <a:endParaRPr lang="en-US"/>
          </a:p>
        </p:txBody>
      </p:sp>
      <p:sp>
        <p:nvSpPr>
          <p:cNvPr id="6" name="Slide Number Placeholder 5"/>
          <p:cNvSpPr>
            <a:spLocks noGrp="1"/>
          </p:cNvSpPr>
          <p:nvPr>
            <p:ph type="sldNum" sz="quarter" idx="12"/>
          </p:nvPr>
        </p:nvSpPr>
        <p:spPr/>
        <p:txBody>
          <a:bodyPr/>
          <a:lstStyle>
            <a:lvl1pPr>
              <a:defRPr/>
            </a:lvl1pPr>
          </a:lstStyle>
          <a:p>
            <a:fld id="{CB105B8D-1C36-1C40-961B-CAAB1DD98B28}" type="slidenum">
              <a:rPr lang="en-US" smtClean="0"/>
              <a:t>‹#›</a:t>
            </a:fld>
            <a:endParaRPr lang="en-US"/>
          </a:p>
        </p:txBody>
      </p:sp>
    </p:spTree>
  </p:cSld>
  <p:clrMapOvr>
    <a:masterClrMapping/>
  </p:clrMapOvr>
  <p:transition/>
  <p:timing/>
</p:sldLayout>
</file>

<file path=ppt/slideLayouts/slideLayout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a:xfrm>
            <a:off x="609600" y="1600201"/>
            <a:ext cx="10972800" cy="4525963"/>
          </a:xfrm>
          <a:prstGeom prst="rect">
            <a:avLst/>
          </a:prstGeom>
        </p:spPr>
        <p:txBody>
          <a:bodyPr/>
          <a:lstStyle>
            <a:lvl1pPr>
              <a:spcBef>
                <a:spcPts val="600"/>
              </a:spcBef>
              <a:spcAft>
                <a:spcPts val="600"/>
              </a:spcAft>
              <a:buFont typeface="Wingdings" charset="2"/>
              <a:buChar char="²"/>
              <a:defRPr sz="2400">
                <a:solidFill>
                  <a:srgbClr val="46424D"/>
                </a:solidFill>
                <a:latin typeface="Arial"/>
                <a:cs typeface="Arial"/>
              </a:defRPr>
            </a:lvl1pPr>
            <a:lvl2pPr>
              <a:spcBef>
                <a:spcPts val="300"/>
              </a:spcBef>
              <a:spcAft>
                <a:spcPts val="300"/>
              </a:spcAft>
              <a:buFont typeface="Wingdings" charset="2"/>
              <a:buChar char="§"/>
              <a:defRPr sz="2000">
                <a:solidFill>
                  <a:srgbClr val="46424D"/>
                </a:solidFill>
                <a:latin typeface="Arial"/>
                <a:cs typeface="Arial"/>
              </a:defRPr>
            </a:lvl2pPr>
            <a:lvl3pPr>
              <a:defRPr sz="1800">
                <a:solidFill>
                  <a:srgbClr val="46424D"/>
                </a:solidFill>
                <a:latin typeface="Arial"/>
                <a:cs typeface="Arial"/>
              </a:defRPr>
            </a:lvl3pPr>
            <a:lvl4pPr>
              <a:defRPr sz="1800">
                <a:solidFill>
                  <a:srgbClr val="46424D"/>
                </a:solidFill>
                <a:latin typeface="Arial"/>
                <a:cs typeface="Arial"/>
              </a:defRPr>
            </a:lvl4pPr>
            <a:lvl5pPr>
              <a:defRPr sz="1800">
                <a:solidFill>
                  <a:srgbClr val="46424D"/>
                </a:solidFill>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fld id="{3F22E171-BCE6-4691-89D3-FC69C7A949BA}" type="datetime1">
              <a:rPr lang="en-US" smtClean="0"/>
              <a:t>3/18/2023</a:t>
            </a:fld>
            <a:endParaRPr lang="en-US"/>
          </a:p>
        </p:txBody>
      </p:sp>
      <p:sp>
        <p:nvSpPr>
          <p:cNvPr id="5" name="Footer Placeholder 4"/>
          <p:cNvSpPr>
            <a:spLocks noGrp="1"/>
          </p:cNvSpPr>
          <p:nvPr>
            <p:ph type="ftr" sz="quarter" idx="11"/>
          </p:nvPr>
        </p:nvSpPr>
        <p:spPr/>
        <p:txBody>
          <a:bodyPr/>
          <a:lstStyle>
            <a:lvl1pPr>
              <a:defRPr/>
            </a:lvl1pPr>
          </a:lstStyle>
          <a:p>
            <a:r>
              <a:rPr lang="en-US" smtClean="0"/>
              <a:t>Chapter 5 - Software Testing and Maintenance</a:t>
            </a:r>
            <a:endParaRPr lang="en-US"/>
          </a:p>
        </p:txBody>
      </p:sp>
      <p:sp>
        <p:nvSpPr>
          <p:cNvPr id="6" name="Slide Number Placeholder 5"/>
          <p:cNvSpPr>
            <a:spLocks noGrp="1"/>
          </p:cNvSpPr>
          <p:nvPr>
            <p:ph type="sldNum" sz="quarter" idx="12"/>
          </p:nvPr>
        </p:nvSpPr>
        <p:spPr/>
        <p:txBody>
          <a:bodyPr/>
          <a:lstStyle>
            <a:lvl1pPr>
              <a:defRPr/>
            </a:lvl1pPr>
          </a:lstStyle>
          <a:p>
            <a:fld id="{CB105B8D-1C36-1C40-961B-CAAB1DD98B28}" type="slidenum">
              <a:rPr lang="en-US" smtClean="0"/>
              <a:t>‹#›</a:t>
            </a:fld>
            <a:endParaRPr lang="en-US"/>
          </a:p>
        </p:txBody>
      </p:sp>
    </p:spTree>
  </p:cSld>
  <p:clrMapOvr>
    <a:masterClrMapping/>
  </p:clrMapOvr>
  <p:transition/>
  <p:timing/>
</p:sldLayout>
</file>

<file path=ppt/slideLayouts/slideLayout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lvl1pPr>
          </a:lstStyle>
          <a:p>
            <a:fld id="{C55B10B7-8838-484D-9E8A-1D469B93B729}" type="datetime1">
              <a:rPr lang="en-US" smtClean="0"/>
              <a:t>3/18/2023</a:t>
            </a:fld>
            <a:endParaRPr lang="en-US"/>
          </a:p>
        </p:txBody>
      </p:sp>
      <p:sp>
        <p:nvSpPr>
          <p:cNvPr id="5" name="Footer Placeholder 4"/>
          <p:cNvSpPr>
            <a:spLocks noGrp="1"/>
          </p:cNvSpPr>
          <p:nvPr>
            <p:ph type="ftr" sz="quarter" idx="11"/>
          </p:nvPr>
        </p:nvSpPr>
        <p:spPr/>
        <p:txBody>
          <a:bodyPr/>
          <a:lstStyle>
            <a:lvl1pPr>
              <a:defRPr/>
            </a:lvl1pPr>
          </a:lstStyle>
          <a:p>
            <a:r>
              <a:rPr lang="en-US" smtClean="0"/>
              <a:t>Chapter 5 - Software Testing and Maintenance</a:t>
            </a:r>
            <a:endParaRPr lang="en-US"/>
          </a:p>
        </p:txBody>
      </p:sp>
      <p:sp>
        <p:nvSpPr>
          <p:cNvPr id="6" name="Slide Number Placeholder 5"/>
          <p:cNvSpPr>
            <a:spLocks noGrp="1"/>
          </p:cNvSpPr>
          <p:nvPr>
            <p:ph type="sldNum" sz="quarter" idx="12"/>
          </p:nvPr>
        </p:nvSpPr>
        <p:spPr/>
        <p:txBody>
          <a:bodyPr/>
          <a:lstStyle>
            <a:lvl1pPr>
              <a:defRPr/>
            </a:lvl1pPr>
          </a:lstStyle>
          <a:p>
            <a:fld id="{CB105B8D-1C36-1C40-961B-CAAB1DD98B28}" type="slidenum">
              <a:rPr lang="en-US" smtClean="0"/>
              <a:t>‹#›</a:t>
            </a:fld>
            <a:endParaRPr lang="en-US"/>
          </a:p>
        </p:txBody>
      </p:sp>
    </p:spTree>
  </p:cSld>
  <p:clrMapOvr>
    <a:masterClrMapping/>
  </p:clrMapOvr>
  <p:transition/>
  <p:timing/>
</p:sldLayout>
</file>

<file path=ppt/slideLayouts/slideLayout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3"/>
          <p:cNvSpPr>
            <a:spLocks noGrp="1"/>
          </p:cNvSpPr>
          <p:nvPr>
            <p:ph type="dt" sz="half" idx="10"/>
          </p:nvPr>
        </p:nvSpPr>
        <p:spPr/>
        <p:txBody>
          <a:bodyPr/>
          <a:lstStyle>
            <a:lvl1pPr>
              <a:defRPr/>
            </a:lvl1pPr>
          </a:lstStyle>
          <a:p>
            <a:fld id="{03A6F863-1ACE-4F97-9078-8517F43501BD}" type="datetime1">
              <a:rPr lang="en-US" smtClean="0"/>
              <a:t>3/18/2023</a:t>
            </a:fld>
            <a:endParaRPr lang="en-US"/>
          </a:p>
        </p:txBody>
      </p:sp>
      <p:sp>
        <p:nvSpPr>
          <p:cNvPr id="6" name="Footer Placeholder 4"/>
          <p:cNvSpPr>
            <a:spLocks noGrp="1"/>
          </p:cNvSpPr>
          <p:nvPr>
            <p:ph type="ftr" sz="quarter" idx="11"/>
          </p:nvPr>
        </p:nvSpPr>
        <p:spPr/>
        <p:txBody>
          <a:bodyPr/>
          <a:lstStyle>
            <a:lvl1pPr>
              <a:defRPr/>
            </a:lvl1pPr>
          </a:lstStyle>
          <a:p>
            <a:r>
              <a:rPr lang="en-US" smtClean="0"/>
              <a:t>Chapter 5 - Software Testing and Maintenance</a:t>
            </a:r>
            <a:endParaRPr lang="en-US"/>
          </a:p>
        </p:txBody>
      </p:sp>
      <p:sp>
        <p:nvSpPr>
          <p:cNvPr id="7" name="Slide Number Placeholder 5"/>
          <p:cNvSpPr>
            <a:spLocks noGrp="1"/>
          </p:cNvSpPr>
          <p:nvPr>
            <p:ph type="sldNum" sz="quarter" idx="12"/>
          </p:nvPr>
        </p:nvSpPr>
        <p:spPr/>
        <p:txBody>
          <a:bodyPr/>
          <a:lstStyle>
            <a:lvl1pPr>
              <a:defRPr/>
            </a:lvl1pPr>
          </a:lstStyle>
          <a:p>
            <a:fld id="{CB105B8D-1C36-1C40-961B-CAAB1DD98B28}" type="slidenum">
              <a:rPr lang="en-US" smtClean="0"/>
              <a:t>‹#›</a:t>
            </a:fld>
            <a:endParaRPr lang="en-US"/>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Date Placeholder 2" title=""/>
          <p:cNvSpPr>
            <a:spLocks noGrp="1"/>
          </p:cNvSpPr>
          <p:nvPr>
            <p:ph type="dt" sz="half" idx="1"/>
          </p:nvPr>
        </p:nvSpPr>
        <p:spPr/>
        <p:txBody>
          <a:bodyPr/>
          <a:lstStyle/>
          <a:p>
            <a:fld id="{639FE1BA-CDE0-4533-9498-B9A698381D45}" type="datetimeFigureOut">
              <a:rPr lang="en-US" smtClean="0"/>
              <a:t>11/7/2009</a:t>
            </a:fld>
            <a:endParaRPr lang="en-US"/>
          </a:p>
        </p:txBody>
      </p:sp>
      <p:sp>
        <p:nvSpPr>
          <p:cNvPr id="4" name="Footer Placeholder 3" title=""/>
          <p:cNvSpPr>
            <a:spLocks noGrp="1"/>
          </p:cNvSpPr>
          <p:nvPr>
            <p:ph type="ftr" sz="quarter" idx="2"/>
          </p:nvPr>
        </p:nvSpPr>
        <p:spPr/>
        <p:txBody>
          <a:bodyPr/>
          <a:lstStyle/>
          <a:p>
            <a:endParaRPr lang="en-US"/>
          </a:p>
        </p:txBody>
      </p:sp>
      <p:sp>
        <p:nvSpPr>
          <p:cNvPr id="5" name="Slide Number Placeholder 4" title=""/>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3"/>
          <p:cNvSpPr>
            <a:spLocks noGrp="1"/>
          </p:cNvSpPr>
          <p:nvPr>
            <p:ph type="dt" sz="half" idx="10"/>
          </p:nvPr>
        </p:nvSpPr>
        <p:spPr/>
        <p:txBody>
          <a:bodyPr/>
          <a:lstStyle>
            <a:lvl1pPr>
              <a:defRPr/>
            </a:lvl1pPr>
          </a:lstStyle>
          <a:p>
            <a:fld id="{523593CB-7582-41CB-93C9-F6BC2D2D684D}" type="datetime1">
              <a:rPr lang="en-US" smtClean="0"/>
              <a:t>3/18/2023</a:t>
            </a:fld>
            <a:endParaRPr lang="en-US"/>
          </a:p>
        </p:txBody>
      </p:sp>
      <p:sp>
        <p:nvSpPr>
          <p:cNvPr id="8" name="Footer Placeholder 4"/>
          <p:cNvSpPr>
            <a:spLocks noGrp="1"/>
          </p:cNvSpPr>
          <p:nvPr>
            <p:ph type="ftr" sz="quarter" idx="11"/>
          </p:nvPr>
        </p:nvSpPr>
        <p:spPr/>
        <p:txBody>
          <a:bodyPr/>
          <a:lstStyle>
            <a:lvl1pPr>
              <a:defRPr/>
            </a:lvl1pPr>
          </a:lstStyle>
          <a:p>
            <a:r>
              <a:rPr lang="en-US" smtClean="0"/>
              <a:t>Chapter 5 - Software Testing and Maintenance</a:t>
            </a:r>
            <a:endParaRPr lang="en-US"/>
          </a:p>
        </p:txBody>
      </p:sp>
      <p:sp>
        <p:nvSpPr>
          <p:cNvPr id="9" name="Slide Number Placeholder 5"/>
          <p:cNvSpPr>
            <a:spLocks noGrp="1"/>
          </p:cNvSpPr>
          <p:nvPr>
            <p:ph type="sldNum" sz="quarter" idx="12"/>
          </p:nvPr>
        </p:nvSpPr>
        <p:spPr/>
        <p:txBody>
          <a:bodyPr/>
          <a:lstStyle>
            <a:lvl1pPr>
              <a:defRPr/>
            </a:lvl1pPr>
          </a:lstStyle>
          <a:p>
            <a:fld id="{CB105B8D-1C36-1C40-961B-CAAB1DD98B28}" type="slidenum">
              <a:rPr lang="en-US" smtClean="0"/>
              <a:t>‹#›</a:t>
            </a:fld>
            <a:endParaRPr lang="en-US"/>
          </a:p>
        </p:txBody>
      </p:sp>
    </p:spTree>
  </p:cSld>
  <p:clrMapOvr>
    <a:masterClrMapping/>
  </p:clrMapOvr>
  <p:transition/>
  <p:timing/>
</p:sldLayout>
</file>

<file path=ppt/slideLayouts/slideLayout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3"/>
          <p:cNvSpPr>
            <a:spLocks noGrp="1"/>
          </p:cNvSpPr>
          <p:nvPr>
            <p:ph type="dt" sz="half" idx="10"/>
          </p:nvPr>
        </p:nvSpPr>
        <p:spPr/>
        <p:txBody>
          <a:bodyPr/>
          <a:lstStyle>
            <a:lvl1pPr>
              <a:defRPr/>
            </a:lvl1pPr>
          </a:lstStyle>
          <a:p>
            <a:fld id="{7CAA7B60-B8A1-461E-A212-EE2CE8D721AE}" type="datetime1">
              <a:rPr lang="en-US" smtClean="0"/>
              <a:t>3/18/2023</a:t>
            </a:fld>
            <a:endParaRPr lang="en-US"/>
          </a:p>
        </p:txBody>
      </p:sp>
      <p:sp>
        <p:nvSpPr>
          <p:cNvPr id="4" name="Footer Placeholder 4"/>
          <p:cNvSpPr>
            <a:spLocks noGrp="1"/>
          </p:cNvSpPr>
          <p:nvPr>
            <p:ph type="ftr" sz="quarter" idx="11"/>
          </p:nvPr>
        </p:nvSpPr>
        <p:spPr/>
        <p:txBody>
          <a:bodyPr/>
          <a:lstStyle>
            <a:lvl1pPr>
              <a:defRPr/>
            </a:lvl1pPr>
          </a:lstStyle>
          <a:p>
            <a:r>
              <a:rPr lang="en-US" smtClean="0"/>
              <a:t>Chapter 5 - Software Testing and Maintenance</a:t>
            </a:r>
            <a:endParaRPr lang="en-US"/>
          </a:p>
        </p:txBody>
      </p:sp>
      <p:sp>
        <p:nvSpPr>
          <p:cNvPr id="5" name="Slide Number Placeholder 5"/>
          <p:cNvSpPr>
            <a:spLocks noGrp="1"/>
          </p:cNvSpPr>
          <p:nvPr>
            <p:ph type="sldNum" sz="quarter" idx="12"/>
          </p:nvPr>
        </p:nvSpPr>
        <p:spPr/>
        <p:txBody>
          <a:bodyPr/>
          <a:lstStyle>
            <a:lvl1pPr>
              <a:defRPr/>
            </a:lvl1pPr>
          </a:lstStyle>
          <a:p>
            <a:fld id="{CB105B8D-1C36-1C40-961B-CAAB1DD98B28}" type="slidenum">
              <a:rPr lang="en-US" smtClean="0"/>
              <a:t>‹#›</a:t>
            </a:fld>
            <a:endParaRPr lang="en-US"/>
          </a:p>
        </p:txBody>
      </p:sp>
    </p:spTree>
  </p:cSld>
  <p:clrMapOvr>
    <a:masterClrMapping/>
  </p:clrMapOvr>
  <p:transition/>
  <p:timing/>
</p:sldLayout>
</file>

<file path=ppt/slideLayouts/slideLayout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3"/>
          <p:cNvSpPr>
            <a:spLocks noGrp="1"/>
          </p:cNvSpPr>
          <p:nvPr>
            <p:ph type="dt" sz="half" idx="10"/>
          </p:nvPr>
        </p:nvSpPr>
        <p:spPr/>
        <p:txBody>
          <a:bodyPr/>
          <a:lstStyle>
            <a:lvl1pPr>
              <a:defRPr/>
            </a:lvl1pPr>
          </a:lstStyle>
          <a:p>
            <a:fld id="{F87EFC40-69BC-4427-89AF-1DF1CC9152E9}" type="datetime1">
              <a:rPr lang="en-US" smtClean="0"/>
              <a:t>3/18/2023</a:t>
            </a:fld>
            <a:endParaRPr lang="en-US"/>
          </a:p>
        </p:txBody>
      </p:sp>
      <p:sp>
        <p:nvSpPr>
          <p:cNvPr id="3" name="Footer Placeholder 4"/>
          <p:cNvSpPr>
            <a:spLocks noGrp="1"/>
          </p:cNvSpPr>
          <p:nvPr>
            <p:ph type="ftr" sz="quarter" idx="11"/>
          </p:nvPr>
        </p:nvSpPr>
        <p:spPr/>
        <p:txBody>
          <a:bodyPr/>
          <a:lstStyle>
            <a:lvl1pPr>
              <a:defRPr/>
            </a:lvl1pPr>
          </a:lstStyle>
          <a:p>
            <a:r>
              <a:rPr lang="en-US" smtClean="0"/>
              <a:t>Chapter 5 - Software Testing and Maintenance</a:t>
            </a:r>
            <a:endParaRPr lang="en-US"/>
          </a:p>
        </p:txBody>
      </p:sp>
      <p:sp>
        <p:nvSpPr>
          <p:cNvPr id="4" name="Slide Number Placeholder 5"/>
          <p:cNvSpPr>
            <a:spLocks noGrp="1"/>
          </p:cNvSpPr>
          <p:nvPr>
            <p:ph type="sldNum" sz="quarter" idx="12"/>
          </p:nvPr>
        </p:nvSpPr>
        <p:spPr/>
        <p:txBody>
          <a:bodyPr/>
          <a:lstStyle>
            <a:lvl1pPr>
              <a:defRPr/>
            </a:lvl1pPr>
          </a:lstStyle>
          <a:p>
            <a:fld id="{CB105B8D-1C36-1C40-961B-CAAB1DD98B28}" type="slidenum">
              <a:rPr lang="en-US" smtClean="0"/>
              <a:t>‹#›</a:t>
            </a:fld>
            <a:endParaRPr lang="en-US"/>
          </a:p>
        </p:txBody>
      </p:sp>
    </p:spTree>
  </p:cSld>
  <p:clrMapOvr>
    <a:masterClrMapping/>
  </p:clrMapOvr>
  <p:transition/>
  <p:timing/>
</p:sldLayout>
</file>

<file path=ppt/slideLayouts/slideLayout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3"/>
          <p:cNvSpPr>
            <a:spLocks noGrp="1"/>
          </p:cNvSpPr>
          <p:nvPr>
            <p:ph type="dt" sz="half" idx="10"/>
          </p:nvPr>
        </p:nvSpPr>
        <p:spPr/>
        <p:txBody>
          <a:bodyPr/>
          <a:lstStyle>
            <a:lvl1pPr>
              <a:defRPr/>
            </a:lvl1pPr>
          </a:lstStyle>
          <a:p>
            <a:fld id="{2032932C-5DC2-4A40-B279-0FEC10FA7BEA}" type="datetime1">
              <a:rPr lang="en-US" smtClean="0"/>
              <a:t>3/18/2023</a:t>
            </a:fld>
            <a:endParaRPr lang="en-US"/>
          </a:p>
        </p:txBody>
      </p:sp>
      <p:sp>
        <p:nvSpPr>
          <p:cNvPr id="6" name="Footer Placeholder 4"/>
          <p:cNvSpPr>
            <a:spLocks noGrp="1"/>
          </p:cNvSpPr>
          <p:nvPr>
            <p:ph type="ftr" sz="quarter" idx="11"/>
          </p:nvPr>
        </p:nvSpPr>
        <p:spPr/>
        <p:txBody>
          <a:bodyPr/>
          <a:lstStyle>
            <a:lvl1pPr>
              <a:defRPr/>
            </a:lvl1pPr>
          </a:lstStyle>
          <a:p>
            <a:r>
              <a:rPr lang="en-US" smtClean="0"/>
              <a:t>Chapter 5 - Software Testing and Maintenance</a:t>
            </a:r>
            <a:endParaRPr lang="en-US"/>
          </a:p>
        </p:txBody>
      </p:sp>
      <p:sp>
        <p:nvSpPr>
          <p:cNvPr id="7" name="Slide Number Placeholder 5"/>
          <p:cNvSpPr>
            <a:spLocks noGrp="1"/>
          </p:cNvSpPr>
          <p:nvPr>
            <p:ph type="sldNum" sz="quarter" idx="12"/>
          </p:nvPr>
        </p:nvSpPr>
        <p:spPr/>
        <p:txBody>
          <a:bodyPr/>
          <a:lstStyle>
            <a:lvl1pPr>
              <a:defRPr/>
            </a:lvl1pPr>
          </a:lstStyle>
          <a:p>
            <a:fld id="{CB105B8D-1C36-1C40-961B-CAAB1DD98B28}" type="slidenum">
              <a:rPr lang="en-US" smtClean="0"/>
              <a:t>‹#›</a:t>
            </a:fld>
            <a:endParaRPr lang="en-US"/>
          </a:p>
        </p:txBody>
      </p:sp>
    </p:spTree>
  </p:cSld>
  <p:clrMapOvr>
    <a:masterClrMapping/>
  </p:clrMapOvr>
  <p:transition/>
  <p:timing/>
</p:sldLayout>
</file>

<file path=ppt/slideLayouts/slideLayout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a:t>Click icon to add picture</a:t>
            </a:r>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3"/>
          <p:cNvSpPr>
            <a:spLocks noGrp="1"/>
          </p:cNvSpPr>
          <p:nvPr>
            <p:ph type="dt" sz="half" idx="10"/>
          </p:nvPr>
        </p:nvSpPr>
        <p:spPr/>
        <p:txBody>
          <a:bodyPr/>
          <a:lstStyle>
            <a:lvl1pPr>
              <a:defRPr/>
            </a:lvl1pPr>
          </a:lstStyle>
          <a:p>
            <a:fld id="{626254C4-FE52-4F25-AD34-93C26850AB1C}" type="datetime1">
              <a:rPr lang="en-US" smtClean="0"/>
              <a:t>3/18/2023</a:t>
            </a:fld>
            <a:endParaRPr lang="en-US"/>
          </a:p>
        </p:txBody>
      </p:sp>
      <p:sp>
        <p:nvSpPr>
          <p:cNvPr id="6" name="Footer Placeholder 4"/>
          <p:cNvSpPr>
            <a:spLocks noGrp="1"/>
          </p:cNvSpPr>
          <p:nvPr>
            <p:ph type="ftr" sz="quarter" idx="11"/>
          </p:nvPr>
        </p:nvSpPr>
        <p:spPr/>
        <p:txBody>
          <a:bodyPr/>
          <a:lstStyle>
            <a:lvl1pPr>
              <a:defRPr/>
            </a:lvl1pPr>
          </a:lstStyle>
          <a:p>
            <a:r>
              <a:rPr lang="en-US" smtClean="0"/>
              <a:t>Chapter 5 - Software Testing and Maintenance</a:t>
            </a:r>
            <a:endParaRPr lang="en-US"/>
          </a:p>
        </p:txBody>
      </p:sp>
      <p:sp>
        <p:nvSpPr>
          <p:cNvPr id="7" name="Slide Number Placeholder 5"/>
          <p:cNvSpPr>
            <a:spLocks noGrp="1"/>
          </p:cNvSpPr>
          <p:nvPr>
            <p:ph type="sldNum" sz="quarter" idx="12"/>
          </p:nvPr>
        </p:nvSpPr>
        <p:spPr/>
        <p:txBody>
          <a:bodyPr/>
          <a:lstStyle>
            <a:lvl1pPr>
              <a:defRPr/>
            </a:lvl1pPr>
          </a:lstStyle>
          <a:p>
            <a:fld id="{CB105B8D-1C36-1C40-961B-CAAB1DD98B28}" type="slidenum">
              <a:rPr lang="en-US" smtClean="0"/>
              <a:t>‹#›</a:t>
            </a:fld>
            <a:endParaRPr lang="en-US"/>
          </a:p>
        </p:txBody>
      </p:sp>
    </p:spTree>
  </p:cSld>
  <p:clrMapOvr>
    <a:masterClrMapping/>
  </p:clrMapOvr>
  <p:transition/>
  <p:timing/>
</p:sldLayout>
</file>

<file path=ppt/slideLayouts/slideLayout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fld id="{5EE7328A-607D-4CF2-92F1-A455ADABCBEE}" type="datetime1">
              <a:rPr lang="en-US" smtClean="0"/>
              <a:t>3/18/2023</a:t>
            </a:fld>
            <a:endParaRPr lang="en-US"/>
          </a:p>
        </p:txBody>
      </p:sp>
      <p:sp>
        <p:nvSpPr>
          <p:cNvPr id="5" name="Footer Placeholder 4"/>
          <p:cNvSpPr>
            <a:spLocks noGrp="1"/>
          </p:cNvSpPr>
          <p:nvPr>
            <p:ph type="ftr" sz="quarter" idx="11"/>
          </p:nvPr>
        </p:nvSpPr>
        <p:spPr/>
        <p:txBody>
          <a:bodyPr/>
          <a:lstStyle>
            <a:lvl1pPr>
              <a:defRPr/>
            </a:lvl1pPr>
          </a:lstStyle>
          <a:p>
            <a:r>
              <a:rPr lang="en-US" smtClean="0"/>
              <a:t>Chapter 5 - Software Testing and Maintenance</a:t>
            </a:r>
            <a:endParaRPr lang="en-US"/>
          </a:p>
        </p:txBody>
      </p:sp>
      <p:sp>
        <p:nvSpPr>
          <p:cNvPr id="6" name="Slide Number Placeholder 5"/>
          <p:cNvSpPr>
            <a:spLocks noGrp="1"/>
          </p:cNvSpPr>
          <p:nvPr>
            <p:ph type="sldNum" sz="quarter" idx="12"/>
          </p:nvPr>
        </p:nvSpPr>
        <p:spPr/>
        <p:txBody>
          <a:bodyPr/>
          <a:lstStyle>
            <a:lvl1pPr>
              <a:defRPr/>
            </a:lvl1pPr>
          </a:lstStyle>
          <a:p>
            <a:fld id="{CB105B8D-1C36-1C40-961B-CAAB1DD98B28}" type="slidenum">
              <a:rPr lang="en-US" smtClean="0"/>
              <a:t>‹#›</a:t>
            </a:fld>
            <a:endParaRPr lang="en-US"/>
          </a:p>
        </p:txBody>
      </p:sp>
    </p:spTree>
  </p:cSld>
  <p:clrMapOvr>
    <a:masterClrMapping/>
  </p:clrMapOvr>
  <p:transition/>
  <p:timing/>
</p:sldLayout>
</file>

<file path=ppt/slideLayouts/slideLayout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fld id="{C04184BC-DE25-4ED7-B42C-2519C6C33E5D}" type="datetime1">
              <a:rPr lang="en-US" smtClean="0"/>
              <a:t>3/18/2023</a:t>
            </a:fld>
            <a:endParaRPr lang="en-US"/>
          </a:p>
        </p:txBody>
      </p:sp>
      <p:sp>
        <p:nvSpPr>
          <p:cNvPr id="5" name="Footer Placeholder 4"/>
          <p:cNvSpPr>
            <a:spLocks noGrp="1"/>
          </p:cNvSpPr>
          <p:nvPr>
            <p:ph type="ftr" sz="quarter" idx="11"/>
          </p:nvPr>
        </p:nvSpPr>
        <p:spPr/>
        <p:txBody>
          <a:bodyPr/>
          <a:lstStyle>
            <a:lvl1pPr>
              <a:defRPr/>
            </a:lvl1pPr>
          </a:lstStyle>
          <a:p>
            <a:r>
              <a:rPr lang="en-US" smtClean="0"/>
              <a:t>Chapter 5 - Software Testing and Maintenance</a:t>
            </a:r>
            <a:endParaRPr lang="en-US"/>
          </a:p>
        </p:txBody>
      </p:sp>
      <p:sp>
        <p:nvSpPr>
          <p:cNvPr id="6" name="Slide Number Placeholder 5"/>
          <p:cNvSpPr>
            <a:spLocks noGrp="1"/>
          </p:cNvSpPr>
          <p:nvPr>
            <p:ph type="sldNum" sz="quarter" idx="12"/>
          </p:nvPr>
        </p:nvSpPr>
        <p:spPr/>
        <p:txBody>
          <a:bodyPr/>
          <a:lstStyle>
            <a:lvl1pPr>
              <a:defRPr/>
            </a:lvl1pPr>
          </a:lstStyle>
          <a:p>
            <a:fld id="{CB105B8D-1C36-1C40-961B-CAAB1DD98B28}" type="slidenum">
              <a:rPr lang="en-US" smtClean="0"/>
              <a:t>‹#›</a:t>
            </a:fld>
            <a:endParaRPr lang="en-US"/>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title=""/>
        <p:cNvGrpSpPr/>
        <p:nvPr/>
      </p:nvGrpSpPr>
      <p:grpSpPr>
        <a:xfrm>
          <a:off x="0" y="0"/>
          <a:ext cx="0" cy="0"/>
        </a:xfrm>
      </p:grpSpPr>
      <p:sp>
        <p:nvSpPr>
          <p:cNvPr id="2" name="Date Placeholder 1" title=""/>
          <p:cNvSpPr>
            <a:spLocks noGrp="1"/>
          </p:cNvSpPr>
          <p:nvPr>
            <p:ph type="dt" sz="half"/>
          </p:nvPr>
        </p:nvSpPr>
        <p:spPr/>
        <p:txBody>
          <a:bodyPr/>
          <a:lstStyle/>
          <a:p>
            <a:fld id="{2FC90A30-A6AB-408A-8B60-93552FFBA7D6}" type="datetimeFigureOut">
              <a:rPr lang="en-US" smtClean="0"/>
              <a:t>11/7/2009</a:t>
            </a:fld>
            <a:endParaRPr lang="en-US"/>
          </a:p>
        </p:txBody>
      </p:sp>
      <p:sp>
        <p:nvSpPr>
          <p:cNvPr id="3" name="Footer Placeholder 2" title=""/>
          <p:cNvSpPr>
            <a:spLocks noGrp="1"/>
          </p:cNvSpPr>
          <p:nvPr>
            <p:ph type="ftr" sz="quarter" idx="1"/>
          </p:nvPr>
        </p:nvSpPr>
        <p:spPr/>
        <p:txBody>
          <a:bodyPr/>
          <a:lstStyle/>
          <a:p>
            <a:endParaRPr lang="en-US"/>
          </a:p>
        </p:txBody>
      </p:sp>
      <p:sp>
        <p:nvSpPr>
          <p:cNvPr id="4" name="Slide Number Placeholder 3" title=""/>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title=""/>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44FF1025-FEB0-458C-A39D-F5CABAD48506}"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title=""/>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82BEB6FD-14EA-463E-8A39-5FC49306BE54}"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image" Target="../media/image1.jpeg" /><Relationship Id="rId13" Type="http://schemas.openxmlformats.org/officeDocument/2006/relationships/theme" Target="../theme/theme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23.xml" /><Relationship Id="rId10" Type="http://schemas.openxmlformats.org/officeDocument/2006/relationships/slideLayout" Target="../slideLayouts/slideLayout32.xml" /><Relationship Id="rId11" Type="http://schemas.openxmlformats.org/officeDocument/2006/relationships/slideLayout" Target="../slideLayouts/slideLayout33.xml" /><Relationship Id="rId12" Type="http://schemas.openxmlformats.org/officeDocument/2006/relationships/image" Target="../media/image1.jpeg" /><Relationship Id="rId13" Type="http://schemas.openxmlformats.org/officeDocument/2006/relationships/theme" Target="../theme/theme3.xml" /><Relationship Id="rId2" Type="http://schemas.openxmlformats.org/officeDocument/2006/relationships/slideLayout" Target="../slideLayouts/slideLayout24.xml" /><Relationship Id="rId3" Type="http://schemas.openxmlformats.org/officeDocument/2006/relationships/slideLayout" Target="../slideLayouts/slideLayout25.xml" /><Relationship Id="rId4" Type="http://schemas.openxmlformats.org/officeDocument/2006/relationships/slideLayout" Target="../slideLayouts/slideLayout26.xml" /><Relationship Id="rId5" Type="http://schemas.openxmlformats.org/officeDocument/2006/relationships/slideLayout" Target="../slideLayouts/slideLayout27.xml" /><Relationship Id="rId6" Type="http://schemas.openxmlformats.org/officeDocument/2006/relationships/slideLayout" Target="../slideLayouts/slideLayout28.xml" /><Relationship Id="rId7" Type="http://schemas.openxmlformats.org/officeDocument/2006/relationships/slideLayout" Target="../slideLayouts/slideLayout29.xml" /><Relationship Id="rId8" Type="http://schemas.openxmlformats.org/officeDocument/2006/relationships/slideLayout" Target="../slideLayouts/slideLayout30.xml" /><Relationship Id="rId9" Type="http://schemas.openxmlformats.org/officeDocument/2006/relationships/slideLayout" Target="../slideLayouts/slideLayout31.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34.xml" /><Relationship Id="rId10" Type="http://schemas.openxmlformats.org/officeDocument/2006/relationships/slideLayout" Target="../slideLayouts/slideLayout43.xml" /><Relationship Id="rId11" Type="http://schemas.openxmlformats.org/officeDocument/2006/relationships/slideLayout" Target="../slideLayouts/slideLayout44.xml" /><Relationship Id="rId12" Type="http://schemas.openxmlformats.org/officeDocument/2006/relationships/image" Target="../media/image1.jpeg" /><Relationship Id="rId13" Type="http://schemas.openxmlformats.org/officeDocument/2006/relationships/theme" Target="../theme/theme4.xml" /><Relationship Id="rId2" Type="http://schemas.openxmlformats.org/officeDocument/2006/relationships/slideLayout" Target="../slideLayouts/slideLayout35.xml" /><Relationship Id="rId3" Type="http://schemas.openxmlformats.org/officeDocument/2006/relationships/slideLayout" Target="../slideLayouts/slideLayout36.xml" /><Relationship Id="rId4" Type="http://schemas.openxmlformats.org/officeDocument/2006/relationships/slideLayout" Target="../slideLayouts/slideLayout37.xml" /><Relationship Id="rId5" Type="http://schemas.openxmlformats.org/officeDocument/2006/relationships/slideLayout" Target="../slideLayouts/slideLayout38.xml" /><Relationship Id="rId6" Type="http://schemas.openxmlformats.org/officeDocument/2006/relationships/slideLayout" Target="../slideLayouts/slideLayout39.xml" /><Relationship Id="rId7" Type="http://schemas.openxmlformats.org/officeDocument/2006/relationships/slideLayout" Target="../slideLayouts/slideLayout40.xml" /><Relationship Id="rId8" Type="http://schemas.openxmlformats.org/officeDocument/2006/relationships/slideLayout" Target="../slideLayouts/slideLayout41.xml" /><Relationship Id="rId9" Type="http://schemas.openxmlformats.org/officeDocument/2006/relationships/slideLayout" Target="../slideLayouts/slideLayout42.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45.xml" /><Relationship Id="rId10" Type="http://schemas.openxmlformats.org/officeDocument/2006/relationships/slideLayout" Target="../slideLayouts/slideLayout54.xml" /><Relationship Id="rId11" Type="http://schemas.openxmlformats.org/officeDocument/2006/relationships/slideLayout" Target="../slideLayouts/slideLayout55.xml" /><Relationship Id="rId12" Type="http://schemas.openxmlformats.org/officeDocument/2006/relationships/image" Target="../media/image1.jpeg" /><Relationship Id="rId13" Type="http://schemas.openxmlformats.org/officeDocument/2006/relationships/theme" Target="../theme/theme5.xml" /><Relationship Id="rId2" Type="http://schemas.openxmlformats.org/officeDocument/2006/relationships/slideLayout" Target="../slideLayouts/slideLayout46.xml" /><Relationship Id="rId3" Type="http://schemas.openxmlformats.org/officeDocument/2006/relationships/slideLayout" Target="../slideLayouts/slideLayout47.xml" /><Relationship Id="rId4" Type="http://schemas.openxmlformats.org/officeDocument/2006/relationships/slideLayout" Target="../slideLayouts/slideLayout48.xml" /><Relationship Id="rId5" Type="http://schemas.openxmlformats.org/officeDocument/2006/relationships/slideLayout" Target="../slideLayouts/slideLayout49.xml" /><Relationship Id="rId6" Type="http://schemas.openxmlformats.org/officeDocument/2006/relationships/slideLayout" Target="../slideLayouts/slideLayout50.xml" /><Relationship Id="rId7" Type="http://schemas.openxmlformats.org/officeDocument/2006/relationships/slideLayout" Target="../slideLayouts/slideLayout51.xml" /><Relationship Id="rId8" Type="http://schemas.openxmlformats.org/officeDocument/2006/relationships/slideLayout" Target="../slideLayouts/slideLayout52.xml" /><Relationship Id="rId9" Type="http://schemas.openxmlformats.org/officeDocument/2006/relationships/slideLayout" Target="../slideLayouts/slideLayout53.xml" /></Relationships>
</file>

<file path=ppt/slideMasters/_rels/slideMaster6.xml.rels>&#65279;<?xml version="1.0" encoding="utf-8" standalone="yes"?><Relationships xmlns="http://schemas.openxmlformats.org/package/2006/relationships"><Relationship Id="rId1" Type="http://schemas.openxmlformats.org/officeDocument/2006/relationships/slideLayout" Target="../slideLayouts/slideLayout56.xml" /><Relationship Id="rId10" Type="http://schemas.openxmlformats.org/officeDocument/2006/relationships/slideLayout" Target="../slideLayouts/slideLayout65.xml" /><Relationship Id="rId11" Type="http://schemas.openxmlformats.org/officeDocument/2006/relationships/slideLayout" Target="../slideLayouts/slideLayout66.xml" /><Relationship Id="rId12" Type="http://schemas.openxmlformats.org/officeDocument/2006/relationships/image" Target="../media/image1.jpeg" /><Relationship Id="rId13" Type="http://schemas.openxmlformats.org/officeDocument/2006/relationships/theme" Target="../theme/theme6.xml" /><Relationship Id="rId2" Type="http://schemas.openxmlformats.org/officeDocument/2006/relationships/slideLayout" Target="../slideLayouts/slideLayout57.xml" /><Relationship Id="rId3" Type="http://schemas.openxmlformats.org/officeDocument/2006/relationships/slideLayout" Target="../slideLayouts/slideLayout58.xml" /><Relationship Id="rId4" Type="http://schemas.openxmlformats.org/officeDocument/2006/relationships/slideLayout" Target="../slideLayouts/slideLayout59.xml" /><Relationship Id="rId5" Type="http://schemas.openxmlformats.org/officeDocument/2006/relationships/slideLayout" Target="../slideLayouts/slideLayout60.xml" /><Relationship Id="rId6" Type="http://schemas.openxmlformats.org/officeDocument/2006/relationships/slideLayout" Target="../slideLayouts/slideLayout61.xml" /><Relationship Id="rId7" Type="http://schemas.openxmlformats.org/officeDocument/2006/relationships/slideLayout" Target="../slideLayouts/slideLayout62.xml" /><Relationship Id="rId8" Type="http://schemas.openxmlformats.org/officeDocument/2006/relationships/slideLayout" Target="../slideLayouts/slideLayout63.xml" /><Relationship Id="rId9" Type="http://schemas.openxmlformats.org/officeDocument/2006/relationships/slideLayout" Target="../slideLayouts/slideLayout64.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title=""/>
        <p:cNvGrpSpPr/>
        <p:nvPr/>
      </p:nvGrpSpPr>
      <p:grpSpPr>
        <a:xfrm>
          <a:off x="0" y="0"/>
          <a:ext cx="0" cy="0"/>
        </a:xfrm>
      </p:grpSpPr>
      <p:sp>
        <p:nvSpPr>
          <p:cNvPr id="2" name="Title Placeholder 1" title=""/>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title=""/>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title=""/>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title=""/>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1026" name="Title Placeholder 1"/>
          <p:cNvSpPr>
            <a:spLocks noGrp="1"/>
          </p:cNvSpPr>
          <p:nvPr>
            <p:ph type="title"/>
          </p:nvPr>
        </p:nvSpPr>
        <p:spPr bwMode="auto">
          <a:xfrm>
            <a:off x="609600" y="274638"/>
            <a:ext cx="9724309" cy="1143000"/>
          </a:xfrm>
          <a:prstGeom prst="rect">
            <a:avLst/>
          </a:prstGeom>
          <a:noFill/>
          <a:ln w="9525">
            <a:noFill/>
            <a:miter lim="800000"/>
          </a:ln>
        </p:spPr>
        <p:txBody>
          <a:bodyPr vert="horz" wrap="square" lIns="91440" tIns="45720" rIns="91440" bIns="45720" numCol="1" anchor="ctr" anchorCtr="0" compatLnSpc="1">
            <a:prstTxWarp prst="textNoShape">
              <a:avLst/>
            </a:prstTxWarp>
          </a:bodyPr>
          <a:lstStyle/>
          <a:p>
            <a:pPr lvl="0"/>
            <a:r>
              <a:rPr lang="en-GB"/>
              <a:t>Click to edit Master title style</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defPPr>
              <a:defRPr lang="en-US"/>
            </a:defPPr>
            <a:lvl1pPr algn="l" defTabSz="457200" rtl="0" fontAlgn="auto">
              <a:spcBef>
                <a:spcPct val="0"/>
              </a:spcBef>
              <a:spcAft>
                <a:spcPct val="0"/>
              </a:spcAft>
              <a:defRPr sz="1200" kern="1200">
                <a:solidFill>
                  <a:schemeClr val="tx1">
                    <a:tint val="75000"/>
                  </a:schemeClr>
                </a:solidFill>
                <a:latin typeface="+mn-lt"/>
                <a:ea typeface="+mn-ea"/>
                <a:cs typeface="+mn-cs"/>
              </a:defRPr>
            </a:lvl1pPr>
            <a:lvl2pPr marL="4572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5pPr>
            <a:lvl6pPr marL="2286000" algn="l" defTabSz="457200" rtl="0" eaLnBrk="1" latinLnBrk="0" hangingPunct="1">
              <a:defRPr kern="1200">
                <a:solidFill>
                  <a:schemeClr val="tx1"/>
                </a:solidFill>
                <a:latin typeface="Arial"/>
                <a:ea typeface="ＭＳ Ｐゴシック" charset="-128"/>
                <a:cs typeface="ＭＳ Ｐゴシック" charset="-128"/>
              </a:defRPr>
            </a:lvl6pPr>
            <a:lvl7pPr marL="2743200" algn="l" defTabSz="457200" rtl="0" eaLnBrk="1" latinLnBrk="0" hangingPunct="1">
              <a:defRPr kern="1200">
                <a:solidFill>
                  <a:schemeClr val="tx1"/>
                </a:solidFill>
                <a:latin typeface="Arial"/>
                <a:ea typeface="ＭＳ Ｐゴシック" charset="-128"/>
                <a:cs typeface="ＭＳ Ｐゴシック" charset="-128"/>
              </a:defRPr>
            </a:lvl7pPr>
            <a:lvl8pPr marL="3200400" algn="l" defTabSz="457200" rtl="0" eaLnBrk="1" latinLnBrk="0" hangingPunct="1">
              <a:defRPr kern="1200">
                <a:solidFill>
                  <a:schemeClr val="tx1"/>
                </a:solidFill>
                <a:latin typeface="Arial"/>
                <a:ea typeface="ＭＳ Ｐゴシック" charset="-128"/>
                <a:cs typeface="ＭＳ Ｐゴシック" charset="-128"/>
              </a:defRPr>
            </a:lvl8pPr>
            <a:lvl9pPr marL="3657600" algn="l" defTabSz="457200" rtl="0" eaLnBrk="1" latinLnBrk="0" hangingPunct="1">
              <a:defRPr kern="1200">
                <a:solidFill>
                  <a:schemeClr val="tx1"/>
                </a:solidFill>
                <a:latin typeface="Arial"/>
                <a:ea typeface="ＭＳ Ｐゴシック" charset="-128"/>
                <a:cs typeface="ＭＳ Ｐゴシック" charset="-128"/>
              </a:defRPr>
            </a:lvl9pPr>
          </a:lstStyle>
          <a:p>
            <a:pPr>
              <a:defRPr/>
            </a:pPr>
            <a:fld id="{5E409CEE-6C84-4465-87CE-1B6E80907377}" type="datetime1">
              <a:rPr lang="en-US" smtClean="0"/>
              <a:pPr>
                <a:defRPr/>
              </a:pPr>
              <a:t>8/20/2023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defPPr>
              <a:defRPr lang="en-US"/>
            </a:defPPr>
            <a:lvl1pPr algn="ctr" defTabSz="457200" rtl="0" fontAlgn="auto">
              <a:spcBef>
                <a:spcPct val="0"/>
              </a:spcBef>
              <a:spcAft>
                <a:spcPct val="0"/>
              </a:spcAft>
              <a:defRPr sz="1200" kern="1200">
                <a:solidFill>
                  <a:schemeClr val="tx1">
                    <a:tint val="75000"/>
                  </a:schemeClr>
                </a:solidFill>
                <a:latin typeface="+mn-lt"/>
                <a:ea typeface="+mn-ea"/>
                <a:cs typeface="+mn-cs"/>
              </a:defRPr>
            </a:lvl1pPr>
            <a:lvl2pPr marL="4572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5pPr>
            <a:lvl6pPr marL="2286000" algn="l" defTabSz="457200" rtl="0" eaLnBrk="1" latinLnBrk="0" hangingPunct="1">
              <a:defRPr kern="1200">
                <a:solidFill>
                  <a:schemeClr val="tx1"/>
                </a:solidFill>
                <a:latin typeface="Arial"/>
                <a:ea typeface="ＭＳ Ｐゴシック" charset="-128"/>
                <a:cs typeface="ＭＳ Ｐゴシック" charset="-128"/>
              </a:defRPr>
            </a:lvl6pPr>
            <a:lvl7pPr marL="2743200" algn="l" defTabSz="457200" rtl="0" eaLnBrk="1" latinLnBrk="0" hangingPunct="1">
              <a:defRPr kern="1200">
                <a:solidFill>
                  <a:schemeClr val="tx1"/>
                </a:solidFill>
                <a:latin typeface="Arial"/>
                <a:ea typeface="ＭＳ Ｐゴシック" charset="-128"/>
                <a:cs typeface="ＭＳ Ｐゴシック" charset="-128"/>
              </a:defRPr>
            </a:lvl7pPr>
            <a:lvl8pPr marL="3200400" algn="l" defTabSz="457200" rtl="0" eaLnBrk="1" latinLnBrk="0" hangingPunct="1">
              <a:defRPr kern="1200">
                <a:solidFill>
                  <a:schemeClr val="tx1"/>
                </a:solidFill>
                <a:latin typeface="Arial"/>
                <a:ea typeface="ＭＳ Ｐゴシック" charset="-128"/>
                <a:cs typeface="ＭＳ Ｐゴシック" charset="-128"/>
              </a:defRPr>
            </a:lvl8pPr>
            <a:lvl9pPr marL="3657600" algn="l" defTabSz="457200" rtl="0" eaLnBrk="1" latinLnBrk="0" hangingPunct="1">
              <a:defRPr kern="1200">
                <a:solidFill>
                  <a:schemeClr val="tx1"/>
                </a:solidFill>
                <a:latin typeface="Arial"/>
                <a:ea typeface="ＭＳ Ｐゴシック" charset="-128"/>
                <a:cs typeface="ＭＳ Ｐゴシック" charset="-128"/>
              </a:defRPr>
            </a:lvl9pPr>
          </a:lstStyle>
          <a:p>
            <a:pPr>
              <a:defRPr/>
            </a:pPr>
            <a:r>
              <a:rPr lang="en-US" smtClean="0"/>
              <a:t>Chapter 1  Introduction and Software Processes</a:t>
            </a: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defPPr>
              <a:defRPr lang="en-US"/>
            </a:defPPr>
            <a:lvl1pPr algn="r" defTabSz="457200" rtl="0" fontAlgn="auto">
              <a:spcBef>
                <a:spcPct val="0"/>
              </a:spcBef>
              <a:spcAft>
                <a:spcPct val="0"/>
              </a:spcAft>
              <a:defRPr sz="1200" kern="1200">
                <a:solidFill>
                  <a:schemeClr val="tx1">
                    <a:tint val="75000"/>
                  </a:schemeClr>
                </a:solidFill>
                <a:latin typeface="+mn-lt"/>
                <a:ea typeface="+mn-ea"/>
                <a:cs typeface="+mn-cs"/>
              </a:defRPr>
            </a:lvl1pPr>
            <a:lvl2pPr marL="4572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5pPr>
            <a:lvl6pPr marL="2286000" algn="l" defTabSz="457200" rtl="0" eaLnBrk="1" latinLnBrk="0" hangingPunct="1">
              <a:defRPr kern="1200">
                <a:solidFill>
                  <a:schemeClr val="tx1"/>
                </a:solidFill>
                <a:latin typeface="Arial"/>
                <a:ea typeface="ＭＳ Ｐゴシック" charset="-128"/>
                <a:cs typeface="ＭＳ Ｐゴシック" charset="-128"/>
              </a:defRPr>
            </a:lvl6pPr>
            <a:lvl7pPr marL="2743200" algn="l" defTabSz="457200" rtl="0" eaLnBrk="1" latinLnBrk="0" hangingPunct="1">
              <a:defRPr kern="1200">
                <a:solidFill>
                  <a:schemeClr val="tx1"/>
                </a:solidFill>
                <a:latin typeface="Arial"/>
                <a:ea typeface="ＭＳ Ｐゴシック" charset="-128"/>
                <a:cs typeface="ＭＳ Ｐゴシック" charset="-128"/>
              </a:defRPr>
            </a:lvl7pPr>
            <a:lvl8pPr marL="3200400" algn="l" defTabSz="457200" rtl="0" eaLnBrk="1" latinLnBrk="0" hangingPunct="1">
              <a:defRPr kern="1200">
                <a:solidFill>
                  <a:schemeClr val="tx1"/>
                </a:solidFill>
                <a:latin typeface="Arial"/>
                <a:ea typeface="ＭＳ Ｐゴシック" charset="-128"/>
                <a:cs typeface="ＭＳ Ｐゴシック" charset="-128"/>
              </a:defRPr>
            </a:lvl8pPr>
            <a:lvl9pPr marL="3657600" algn="l" defTabSz="457200" rtl="0" eaLnBrk="1" latinLnBrk="0" hangingPunct="1">
              <a:defRPr kern="1200">
                <a:solidFill>
                  <a:schemeClr val="tx1"/>
                </a:solidFill>
                <a:latin typeface="Arial"/>
                <a:ea typeface="ＭＳ Ｐゴシック" charset="-128"/>
                <a:cs typeface="ＭＳ Ｐゴシック" charset="-128"/>
              </a:defRPr>
            </a:lvl9pPr>
          </a:lstStyle>
          <a:p>
            <a:pPr>
              <a:defRPr/>
            </a:pPr>
            <a:fld id="{FC0CE10A-1ABB-4B47-8A20-2A1E99C99C63}" type="slidenum">
              <a:rPr lang="en-US" smtClean="0"/>
              <a:pPr>
                <a:defRPr/>
              </a:pPr>
              <a:t>‹#›</a:t>
            </a:fld>
            <a:endParaRPr lang="en-US"/>
          </a:p>
        </p:txBody>
      </p:sp>
      <p:pic>
        <p:nvPicPr>
          <p:cNvPr id="7" name="Picture 6" descr="Cover.jpg"/>
          <p:cNvPicPr>
            <a:picLocks noChangeAspect="1"/>
          </p:cNvPicPr>
          <p:nvPr/>
        </p:nvPicPr>
        <p:blipFill>
          <a:blip r:embed="rId12"/>
          <a:stretch>
            <a:fillRect/>
          </a:stretch>
        </p:blipFill>
        <p:spPr>
          <a:xfrm>
            <a:off x="10333910" y="287213"/>
            <a:ext cx="1231727" cy="1143000"/>
          </a:xfrm>
          <a:prstGeom prst="rect">
            <a:avLst/>
          </a:prstGeom>
        </p:spPr>
      </p:pic>
      <p:cxnSp>
        <p:nvCxnSpPr>
          <p:cNvPr id="9" name="Straight Connector 8"/>
          <p:cNvCxnSpPr/>
          <p:nvPr/>
        </p:nvCxnSpPr>
        <p:spPr>
          <a:xfrm>
            <a:off x="609601" y="1419226"/>
            <a:ext cx="9741073" cy="158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pic>
        <p:nvPicPr>
          <p:cNvPr id="8" name="Picture 7" descr="Cover.jpg"/>
          <p:cNvPicPr>
            <a:picLocks noChangeAspect="1"/>
          </p:cNvPicPr>
          <p:nvPr userDrawn="1"/>
        </p:nvPicPr>
        <p:blipFill>
          <a:blip r:embed="rId12"/>
          <a:stretch>
            <a:fillRect/>
          </a:stretch>
        </p:blipFill>
        <p:spPr>
          <a:xfrm>
            <a:off x="10333910" y="287213"/>
            <a:ext cx="1231727" cy="1143000"/>
          </a:xfrm>
          <a:prstGeom prst="rect">
            <a:avLst/>
          </a:prstGeom>
        </p:spPr>
      </p:pic>
      <p:cxnSp>
        <p:nvCxnSpPr>
          <p:cNvPr id="10" name="Straight Connector 9"/>
          <p:cNvCxnSpPr/>
          <p:nvPr userDrawn="1"/>
        </p:nvCxnSpPr>
        <p:spPr>
          <a:xfrm>
            <a:off x="609601" y="1419226"/>
            <a:ext cx="9741073" cy="158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0"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iming/>
  <p:hf hdr="0" dt="0"/>
  <p:txStyles>
    <p:titleStyle>
      <a:lvl1pPr algn="l" defTabSz="457200" rtl="0" eaLnBrk="1" fontAlgn="base" hangingPunct="1">
        <a:spcBef>
          <a:spcPct val="0"/>
        </a:spcBef>
        <a:spcAft>
          <a:spcPct val="0"/>
        </a:spcAft>
        <a:defRPr sz="2400" b="1" u="none" kern="1200">
          <a:solidFill>
            <a:srgbClr val="46424D"/>
          </a:solidFill>
          <a:latin typeface="Arial"/>
          <a:ea typeface="ＭＳ Ｐゴシック" charset="-128"/>
          <a:cs typeface="Arial"/>
        </a:defRPr>
      </a:lvl1pPr>
      <a:lvl2pPr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2pPr>
      <a:lvl3pPr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3pPr>
      <a:lvl4pPr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4pPr>
      <a:lvl5pPr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5pPr>
      <a:lvl6pPr marL="457200"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6pPr>
      <a:lvl7pPr marL="914400"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7pPr>
      <a:lvl8pPr marL="1371600"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8pPr>
      <a:lvl9pPr marL="1828800"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a:buChar char="•"/>
        <a:defRPr sz="3200" kern="1200">
          <a:solidFill>
            <a:schemeClr val="tx1"/>
          </a:solidFill>
          <a:latin typeface="+mn-lt"/>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a:defRPr sz="2800" kern="1200">
          <a:solidFill>
            <a:schemeClr val="tx1"/>
          </a:solidFill>
          <a:latin typeface="+mn-lt"/>
          <a:ea typeface="ＭＳ Ｐゴシック" charset="-128"/>
          <a:cs typeface="+mn-cs"/>
        </a:defRPr>
      </a:lvl2pPr>
      <a:lvl3pPr marL="1143000" indent="-228600" algn="l" defTabSz="457200" rtl="0" eaLnBrk="1" fontAlgn="base" hangingPunct="1">
        <a:spcBef>
          <a:spcPct val="20000"/>
        </a:spcBef>
        <a:spcAft>
          <a:spcPct val="0"/>
        </a:spcAft>
        <a:buFont typeface="Arial"/>
        <a:buChar char="•"/>
        <a:defRPr sz="2400" kern="1200">
          <a:solidFill>
            <a:schemeClr val="tx1"/>
          </a:solidFill>
          <a:latin typeface="+mn-lt"/>
          <a:ea typeface="ＭＳ Ｐゴシック" charset="-128"/>
          <a:cs typeface="+mn-cs"/>
        </a:defRPr>
      </a:lvl3pPr>
      <a:lvl4pPr marL="1600200" indent="-228600" algn="l" defTabSz="457200" rtl="0" eaLnBrk="1" fontAlgn="base" hangingPunct="1">
        <a:spcBef>
          <a:spcPct val="20000"/>
        </a:spcBef>
        <a:spcAft>
          <a:spcPct val="0"/>
        </a:spcAft>
        <a:buFont typeface="Arial"/>
        <a:buChar char="–"/>
        <a:defRPr sz="2000" kern="1200">
          <a:solidFill>
            <a:schemeClr val="tx1"/>
          </a:solidFill>
          <a:latin typeface="+mn-lt"/>
          <a:ea typeface="ＭＳ Ｐゴシック" charset="-128"/>
          <a:cs typeface="+mn-cs"/>
        </a:defRPr>
      </a:lvl4pPr>
      <a:lvl5pPr marL="2057400" indent="-228600" algn="l" defTabSz="457200" rtl="0" eaLnBrk="1" fontAlgn="base" hangingPunct="1">
        <a:spcBef>
          <a:spcPct val="20000"/>
        </a:spcBef>
        <a:spcAft>
          <a:spcPct val="0"/>
        </a:spcAft>
        <a:buFont typeface="Arial"/>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1026" name="Title Placeholder 1"/>
          <p:cNvSpPr>
            <a:spLocks noGrp="1"/>
          </p:cNvSpPr>
          <p:nvPr>
            <p:ph type="title"/>
          </p:nvPr>
        </p:nvSpPr>
        <p:spPr bwMode="auto">
          <a:xfrm>
            <a:off x="609600" y="274638"/>
            <a:ext cx="9724309" cy="1143000"/>
          </a:xfrm>
          <a:prstGeom prst="rect">
            <a:avLst/>
          </a:prstGeom>
          <a:noFill/>
          <a:ln w="9525">
            <a:noFill/>
            <a:miter lim="800000"/>
          </a:ln>
        </p:spPr>
        <p:txBody>
          <a:bodyPr vert="horz" wrap="square" lIns="91440" tIns="45720" rIns="91440" bIns="45720" numCol="1" anchor="ctr" anchorCtr="0" compatLnSpc="1">
            <a:prstTxWarp prst="textNoShape">
              <a:avLst/>
            </a:prstTxWarp>
          </a:bodyPr>
          <a:lstStyle/>
          <a:p>
            <a:pPr lvl="0"/>
            <a:r>
              <a:rPr lang="en-GB"/>
              <a:t>Click to edit Master title style</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defPPr>
              <a:defRPr lang="en-US"/>
            </a:defPPr>
            <a:lvl1pPr algn="l" defTabSz="457200" rtl="0" fontAlgn="auto">
              <a:spcBef>
                <a:spcPct val="0"/>
              </a:spcBef>
              <a:spcAft>
                <a:spcPct val="0"/>
              </a:spcAft>
              <a:defRPr sz="1200" kern="1200">
                <a:solidFill>
                  <a:schemeClr val="tx1">
                    <a:tint val="75000"/>
                  </a:schemeClr>
                </a:solidFill>
                <a:latin typeface="+mn-lt"/>
                <a:ea typeface="+mn-ea"/>
                <a:cs typeface="+mn-cs"/>
              </a:defRPr>
            </a:lvl1pPr>
            <a:lvl2pPr marL="457200" algn="l" defTabSz="457200" rtl="0" fontAlgn="base">
              <a:spcBef>
                <a:spcPct val="0"/>
              </a:spcBef>
              <a:spcAft>
                <a:spcPct val="0"/>
              </a:spcAft>
              <a:defRPr sz="2400" kern="1200">
                <a:solidFill>
                  <a:schemeClr val="tx1"/>
                </a:solidFill>
                <a:latin typeface="Arial"/>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a:ea typeface="ＭＳ Ｐゴシック" charset="-128"/>
                <a:cs typeface="ＭＳ Ｐゴシック" charset="-128"/>
              </a:defRPr>
            </a:lvl5pPr>
            <a:lvl6pPr marL="2286000" algn="l" defTabSz="457200" rtl="0" eaLnBrk="1" latinLnBrk="0" hangingPunct="1">
              <a:defRPr sz="2400" kern="1200">
                <a:solidFill>
                  <a:schemeClr val="tx1"/>
                </a:solidFill>
                <a:latin typeface="Arial"/>
                <a:ea typeface="ＭＳ Ｐゴシック" charset="-128"/>
                <a:cs typeface="ＭＳ Ｐゴシック" charset="-128"/>
              </a:defRPr>
            </a:lvl6pPr>
            <a:lvl7pPr marL="2743200" algn="l" defTabSz="457200" rtl="0" eaLnBrk="1" latinLnBrk="0" hangingPunct="1">
              <a:defRPr sz="2400" kern="1200">
                <a:solidFill>
                  <a:schemeClr val="tx1"/>
                </a:solidFill>
                <a:latin typeface="Arial"/>
                <a:ea typeface="ＭＳ Ｐゴシック" charset="-128"/>
                <a:cs typeface="ＭＳ Ｐゴシック" charset="-128"/>
              </a:defRPr>
            </a:lvl7pPr>
            <a:lvl8pPr marL="3200400" algn="l" defTabSz="457200" rtl="0" eaLnBrk="1" latinLnBrk="0" hangingPunct="1">
              <a:defRPr sz="2400" kern="1200">
                <a:solidFill>
                  <a:schemeClr val="tx1"/>
                </a:solidFill>
                <a:latin typeface="Arial"/>
                <a:ea typeface="ＭＳ Ｐゴシック" charset="-128"/>
                <a:cs typeface="ＭＳ Ｐゴシック" charset="-128"/>
              </a:defRPr>
            </a:lvl8pPr>
            <a:lvl9pPr marL="3657600" algn="l" defTabSz="457200" rtl="0" eaLnBrk="1" latinLnBrk="0" hangingPunct="1">
              <a:defRPr sz="2400" kern="1200">
                <a:solidFill>
                  <a:schemeClr val="tx1"/>
                </a:solidFill>
                <a:latin typeface="Arial"/>
                <a:ea typeface="ＭＳ Ｐゴシック" charset="-128"/>
                <a:cs typeface="ＭＳ Ｐゴシック" charset="-128"/>
              </a:defRPr>
            </a:lvl9pPr>
          </a:lstStyle>
          <a:p>
            <a:pPr>
              <a:defRPr/>
            </a:pPr>
            <a:fld id="{995F499D-80C5-4057-99DD-4ABD3C9DAE04}" type="datetime1">
              <a:rPr lang="en-US" smtClean="0"/>
              <a:pPr>
                <a:defRPr/>
              </a:pPr>
              <a:t>3/12/2023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defPPr>
              <a:defRPr lang="en-US"/>
            </a:defPPr>
            <a:lvl1pPr algn="ctr" defTabSz="457200" rtl="0" fontAlgn="auto">
              <a:spcBef>
                <a:spcPct val="0"/>
              </a:spcBef>
              <a:spcAft>
                <a:spcPct val="0"/>
              </a:spcAft>
              <a:defRPr sz="1200" kern="1200">
                <a:solidFill>
                  <a:schemeClr val="tx1">
                    <a:tint val="75000"/>
                  </a:schemeClr>
                </a:solidFill>
                <a:latin typeface="+mn-lt"/>
                <a:ea typeface="+mn-ea"/>
                <a:cs typeface="+mn-cs"/>
              </a:defRPr>
            </a:lvl1pPr>
            <a:lvl2pPr marL="457200" algn="l" defTabSz="457200" rtl="0" fontAlgn="base">
              <a:spcBef>
                <a:spcPct val="0"/>
              </a:spcBef>
              <a:spcAft>
                <a:spcPct val="0"/>
              </a:spcAft>
              <a:defRPr sz="2400" kern="1200">
                <a:solidFill>
                  <a:schemeClr val="tx1"/>
                </a:solidFill>
                <a:latin typeface="Arial"/>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a:ea typeface="ＭＳ Ｐゴシック" charset="-128"/>
                <a:cs typeface="ＭＳ Ｐゴシック" charset="-128"/>
              </a:defRPr>
            </a:lvl5pPr>
            <a:lvl6pPr marL="2286000" algn="l" defTabSz="457200" rtl="0" eaLnBrk="1" latinLnBrk="0" hangingPunct="1">
              <a:defRPr sz="2400" kern="1200">
                <a:solidFill>
                  <a:schemeClr val="tx1"/>
                </a:solidFill>
                <a:latin typeface="Arial"/>
                <a:ea typeface="ＭＳ Ｐゴシック" charset="-128"/>
                <a:cs typeface="ＭＳ Ｐゴシック" charset="-128"/>
              </a:defRPr>
            </a:lvl6pPr>
            <a:lvl7pPr marL="2743200" algn="l" defTabSz="457200" rtl="0" eaLnBrk="1" latinLnBrk="0" hangingPunct="1">
              <a:defRPr sz="2400" kern="1200">
                <a:solidFill>
                  <a:schemeClr val="tx1"/>
                </a:solidFill>
                <a:latin typeface="Arial"/>
                <a:ea typeface="ＭＳ Ｐゴシック" charset="-128"/>
                <a:cs typeface="ＭＳ Ｐゴシック" charset="-128"/>
              </a:defRPr>
            </a:lvl7pPr>
            <a:lvl8pPr marL="3200400" algn="l" defTabSz="457200" rtl="0" eaLnBrk="1" latinLnBrk="0" hangingPunct="1">
              <a:defRPr sz="2400" kern="1200">
                <a:solidFill>
                  <a:schemeClr val="tx1"/>
                </a:solidFill>
                <a:latin typeface="Arial"/>
                <a:ea typeface="ＭＳ Ｐゴシック" charset="-128"/>
                <a:cs typeface="ＭＳ Ｐゴシック" charset="-128"/>
              </a:defRPr>
            </a:lvl8pPr>
            <a:lvl9pPr marL="3657600" algn="l" defTabSz="457200" rtl="0" eaLnBrk="1" latinLnBrk="0" hangingPunct="1">
              <a:defRPr sz="2400" kern="1200">
                <a:solidFill>
                  <a:schemeClr val="tx1"/>
                </a:solidFill>
                <a:latin typeface="Arial"/>
                <a:ea typeface="ＭＳ Ｐゴシック" charset="-128"/>
                <a:cs typeface="ＭＳ Ｐゴシック" charset="-128"/>
              </a:defRPr>
            </a:lvl9pPr>
          </a:lstStyle>
          <a:p>
            <a:pPr>
              <a:defRPr/>
            </a:pPr>
            <a:r>
              <a:rPr lang="en-US" smtClean="0"/>
              <a:t>Chapter 2 Requirements engineering</a:t>
            </a: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defPPr>
              <a:defRPr lang="en-US"/>
            </a:defPPr>
            <a:lvl1pPr algn="r" defTabSz="457200" rtl="0" fontAlgn="auto">
              <a:spcBef>
                <a:spcPct val="0"/>
              </a:spcBef>
              <a:spcAft>
                <a:spcPct val="0"/>
              </a:spcAft>
              <a:defRPr sz="1200" kern="1200">
                <a:solidFill>
                  <a:schemeClr val="tx1">
                    <a:tint val="75000"/>
                  </a:schemeClr>
                </a:solidFill>
                <a:latin typeface="+mn-lt"/>
                <a:ea typeface="+mn-ea"/>
                <a:cs typeface="+mn-cs"/>
              </a:defRPr>
            </a:lvl1pPr>
            <a:lvl2pPr marL="457200" algn="l" defTabSz="457200" rtl="0" fontAlgn="base">
              <a:spcBef>
                <a:spcPct val="0"/>
              </a:spcBef>
              <a:spcAft>
                <a:spcPct val="0"/>
              </a:spcAft>
              <a:defRPr sz="2400" kern="1200">
                <a:solidFill>
                  <a:schemeClr val="tx1"/>
                </a:solidFill>
                <a:latin typeface="Arial"/>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a:ea typeface="ＭＳ Ｐゴシック" charset="-128"/>
                <a:cs typeface="ＭＳ Ｐゴシック" charset="-128"/>
              </a:defRPr>
            </a:lvl5pPr>
            <a:lvl6pPr marL="2286000" algn="l" defTabSz="457200" rtl="0" eaLnBrk="1" latinLnBrk="0" hangingPunct="1">
              <a:defRPr sz="2400" kern="1200">
                <a:solidFill>
                  <a:schemeClr val="tx1"/>
                </a:solidFill>
                <a:latin typeface="Arial"/>
                <a:ea typeface="ＭＳ Ｐゴシック" charset="-128"/>
                <a:cs typeface="ＭＳ Ｐゴシック" charset="-128"/>
              </a:defRPr>
            </a:lvl6pPr>
            <a:lvl7pPr marL="2743200" algn="l" defTabSz="457200" rtl="0" eaLnBrk="1" latinLnBrk="0" hangingPunct="1">
              <a:defRPr sz="2400" kern="1200">
                <a:solidFill>
                  <a:schemeClr val="tx1"/>
                </a:solidFill>
                <a:latin typeface="Arial"/>
                <a:ea typeface="ＭＳ Ｐゴシック" charset="-128"/>
                <a:cs typeface="ＭＳ Ｐゴシック" charset="-128"/>
              </a:defRPr>
            </a:lvl7pPr>
            <a:lvl8pPr marL="3200400" algn="l" defTabSz="457200" rtl="0" eaLnBrk="1" latinLnBrk="0" hangingPunct="1">
              <a:defRPr sz="2400" kern="1200">
                <a:solidFill>
                  <a:schemeClr val="tx1"/>
                </a:solidFill>
                <a:latin typeface="Arial"/>
                <a:ea typeface="ＭＳ Ｐゴシック" charset="-128"/>
                <a:cs typeface="ＭＳ Ｐゴシック" charset="-128"/>
              </a:defRPr>
            </a:lvl8pPr>
            <a:lvl9pPr marL="3657600" algn="l" defTabSz="457200" rtl="0" eaLnBrk="1" latinLnBrk="0" hangingPunct="1">
              <a:defRPr sz="2400" kern="1200">
                <a:solidFill>
                  <a:schemeClr val="tx1"/>
                </a:solidFill>
                <a:latin typeface="Arial"/>
                <a:ea typeface="ＭＳ Ｐゴシック" charset="-128"/>
                <a:cs typeface="ＭＳ Ｐゴシック" charset="-128"/>
              </a:defRPr>
            </a:lvl9pPr>
          </a:lstStyle>
          <a:p>
            <a:pPr>
              <a:defRPr/>
            </a:pPr>
            <a:fld id="{4606AE16-8D53-A649-9482-7C8DBD7175B3}" type="slidenum">
              <a:rPr lang="en-US" smtClean="0"/>
              <a:pPr>
                <a:defRPr/>
              </a:pPr>
              <a:t>‹#›</a:t>
            </a:fld>
            <a:endParaRPr lang="en-US"/>
          </a:p>
        </p:txBody>
      </p:sp>
      <p:pic>
        <p:nvPicPr>
          <p:cNvPr id="7" name="Picture 6" descr="Cover.jpg"/>
          <p:cNvPicPr>
            <a:picLocks noChangeAspect="1"/>
          </p:cNvPicPr>
          <p:nvPr/>
        </p:nvPicPr>
        <p:blipFill>
          <a:blip r:embed="rId12"/>
          <a:stretch>
            <a:fillRect/>
          </a:stretch>
        </p:blipFill>
        <p:spPr>
          <a:xfrm>
            <a:off x="10333910" y="287213"/>
            <a:ext cx="1231727" cy="1143000"/>
          </a:xfrm>
          <a:prstGeom prst="rect">
            <a:avLst/>
          </a:prstGeom>
        </p:spPr>
      </p:pic>
      <p:cxnSp>
        <p:nvCxnSpPr>
          <p:cNvPr id="9" name="Straight Connector 8"/>
          <p:cNvCxnSpPr/>
          <p:nvPr/>
        </p:nvCxnSpPr>
        <p:spPr>
          <a:xfrm>
            <a:off x="609601" y="1419226"/>
            <a:ext cx="9741073" cy="158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timing/>
  <p:hf hdr="0" dt="0"/>
  <p:txStyles>
    <p:titleStyle>
      <a:lvl1pPr algn="l" defTabSz="457200" rtl="0" eaLnBrk="1" fontAlgn="base" hangingPunct="1">
        <a:spcBef>
          <a:spcPct val="0"/>
        </a:spcBef>
        <a:spcAft>
          <a:spcPct val="0"/>
        </a:spcAft>
        <a:defRPr sz="2400" b="1" u="none" kern="1200">
          <a:solidFill>
            <a:srgbClr val="46424D"/>
          </a:solidFill>
          <a:latin typeface="Arial"/>
          <a:ea typeface="ＭＳ Ｐゴシック" charset="-128"/>
          <a:cs typeface="Arial"/>
        </a:defRPr>
      </a:lvl1pPr>
      <a:lvl2pPr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2pPr>
      <a:lvl3pPr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3pPr>
      <a:lvl4pPr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4pPr>
      <a:lvl5pPr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5pPr>
      <a:lvl6pPr marL="457200"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6pPr>
      <a:lvl7pPr marL="914400"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7pPr>
      <a:lvl8pPr marL="1371600"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8pPr>
      <a:lvl9pPr marL="1828800"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a:buChar char="•"/>
        <a:defRPr sz="3200" kern="1200">
          <a:solidFill>
            <a:schemeClr val="tx1"/>
          </a:solidFill>
          <a:latin typeface="+mn-lt"/>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a:defRPr sz="2800" kern="1200">
          <a:solidFill>
            <a:schemeClr val="tx1"/>
          </a:solidFill>
          <a:latin typeface="+mn-lt"/>
          <a:ea typeface="ＭＳ Ｐゴシック" charset="-128"/>
          <a:cs typeface="+mn-cs"/>
        </a:defRPr>
      </a:lvl2pPr>
      <a:lvl3pPr marL="1143000" indent="-228600" algn="l" defTabSz="457200" rtl="0" eaLnBrk="1" fontAlgn="base" hangingPunct="1">
        <a:spcBef>
          <a:spcPct val="20000"/>
        </a:spcBef>
        <a:spcAft>
          <a:spcPct val="0"/>
        </a:spcAft>
        <a:buFont typeface="Arial"/>
        <a:buChar char="•"/>
        <a:defRPr sz="2400" kern="1200">
          <a:solidFill>
            <a:schemeClr val="tx1"/>
          </a:solidFill>
          <a:latin typeface="+mn-lt"/>
          <a:ea typeface="ＭＳ Ｐゴシック" charset="-128"/>
          <a:cs typeface="+mn-cs"/>
        </a:defRPr>
      </a:lvl3pPr>
      <a:lvl4pPr marL="1600200" indent="-228600" algn="l" defTabSz="457200" rtl="0" eaLnBrk="1" fontAlgn="base" hangingPunct="1">
        <a:spcBef>
          <a:spcPct val="20000"/>
        </a:spcBef>
        <a:spcAft>
          <a:spcPct val="0"/>
        </a:spcAft>
        <a:buFont typeface="Arial"/>
        <a:buChar char="–"/>
        <a:defRPr sz="2000" kern="1200">
          <a:solidFill>
            <a:schemeClr val="tx1"/>
          </a:solidFill>
          <a:latin typeface="+mn-lt"/>
          <a:ea typeface="ＭＳ Ｐゴシック" charset="-128"/>
          <a:cs typeface="+mn-cs"/>
        </a:defRPr>
      </a:lvl4pPr>
      <a:lvl5pPr marL="2057400" indent="-228600" algn="l" defTabSz="457200" rtl="0" eaLnBrk="1" fontAlgn="base" hangingPunct="1">
        <a:spcBef>
          <a:spcPct val="20000"/>
        </a:spcBef>
        <a:spcAft>
          <a:spcPct val="0"/>
        </a:spcAft>
        <a:buFont typeface="Arial"/>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1026" name="Title Placeholder 1"/>
          <p:cNvSpPr>
            <a:spLocks noGrp="1"/>
          </p:cNvSpPr>
          <p:nvPr>
            <p:ph type="title"/>
          </p:nvPr>
        </p:nvSpPr>
        <p:spPr bwMode="auto">
          <a:xfrm>
            <a:off x="609600" y="274638"/>
            <a:ext cx="9724309" cy="1143000"/>
          </a:xfrm>
          <a:prstGeom prst="rect">
            <a:avLst/>
          </a:prstGeom>
          <a:noFill/>
          <a:ln w="9525">
            <a:noFill/>
            <a:miter lim="800000"/>
          </a:ln>
        </p:spPr>
        <p:txBody>
          <a:bodyPr vert="horz" wrap="square" lIns="91440" tIns="45720" rIns="91440" bIns="45720" numCol="1" anchor="ctr" anchorCtr="0" compatLnSpc="1">
            <a:prstTxWarp prst="textNoShape">
              <a:avLst/>
            </a:prstTxWarp>
          </a:bodyPr>
          <a:lstStyle/>
          <a:p>
            <a:pPr lvl="0"/>
            <a:r>
              <a:rPr lang="en-GB"/>
              <a:t>Click to edit Master title style</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defPPr>
              <a:defRPr lang="en-US"/>
            </a:defPPr>
            <a:lvl1pPr algn="l" defTabSz="457200" rtl="0" fontAlgn="auto">
              <a:spcBef>
                <a:spcPct val="0"/>
              </a:spcBef>
              <a:spcAft>
                <a:spcPct val="0"/>
              </a:spcAft>
              <a:defRPr sz="1200" kern="1200">
                <a:solidFill>
                  <a:schemeClr val="tx1">
                    <a:tint val="75000"/>
                  </a:schemeClr>
                </a:solidFill>
                <a:latin typeface="+mn-lt"/>
                <a:ea typeface="+mn-ea"/>
                <a:cs typeface="+mn-cs"/>
              </a:defRPr>
            </a:lvl1pPr>
            <a:lvl2pPr marL="4572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5pPr>
            <a:lvl6pPr marL="2286000" algn="l" defTabSz="457200" rtl="0" eaLnBrk="1" latinLnBrk="0" hangingPunct="1">
              <a:defRPr kern="1200">
                <a:solidFill>
                  <a:schemeClr val="tx1"/>
                </a:solidFill>
                <a:latin typeface="Arial"/>
                <a:ea typeface="ＭＳ Ｐゴシック" charset="-128"/>
                <a:cs typeface="ＭＳ Ｐゴシック" charset="-128"/>
              </a:defRPr>
            </a:lvl6pPr>
            <a:lvl7pPr marL="2743200" algn="l" defTabSz="457200" rtl="0" eaLnBrk="1" latinLnBrk="0" hangingPunct="1">
              <a:defRPr kern="1200">
                <a:solidFill>
                  <a:schemeClr val="tx1"/>
                </a:solidFill>
                <a:latin typeface="Arial"/>
                <a:ea typeface="ＭＳ Ｐゴシック" charset="-128"/>
                <a:cs typeface="ＭＳ Ｐゴシック" charset="-128"/>
              </a:defRPr>
            </a:lvl7pPr>
            <a:lvl8pPr marL="3200400" algn="l" defTabSz="457200" rtl="0" eaLnBrk="1" latinLnBrk="0" hangingPunct="1">
              <a:defRPr kern="1200">
                <a:solidFill>
                  <a:schemeClr val="tx1"/>
                </a:solidFill>
                <a:latin typeface="Arial"/>
                <a:ea typeface="ＭＳ Ｐゴシック" charset="-128"/>
                <a:cs typeface="ＭＳ Ｐゴシック" charset="-128"/>
              </a:defRPr>
            </a:lvl8pPr>
            <a:lvl9pPr marL="3657600" algn="l" defTabSz="457200" rtl="0" eaLnBrk="1" latinLnBrk="0" hangingPunct="1">
              <a:defRPr kern="1200">
                <a:solidFill>
                  <a:schemeClr val="tx1"/>
                </a:solidFill>
                <a:latin typeface="Arial"/>
                <a:ea typeface="ＭＳ Ｐゴシック" charset="-128"/>
                <a:cs typeface="ＭＳ Ｐゴシック" charset="-128"/>
              </a:defRPr>
            </a:lvl9pPr>
          </a:lstStyle>
          <a:p>
            <a:pPr>
              <a:defRPr/>
            </a:pPr>
            <a:fld id="{CEAB0429-E961-40F9-85BC-695E166CC820}" type="datetime1">
              <a:rPr lang="en-US" smtClean="0"/>
              <a:pPr>
                <a:defRPr/>
              </a:pPr>
              <a:t>3/18/2023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defPPr>
              <a:defRPr lang="en-US"/>
            </a:defPPr>
            <a:lvl1pPr algn="ctr" defTabSz="457200" rtl="0" fontAlgn="auto">
              <a:spcBef>
                <a:spcPct val="0"/>
              </a:spcBef>
              <a:spcAft>
                <a:spcPct val="0"/>
              </a:spcAft>
              <a:defRPr sz="1200" kern="1200">
                <a:solidFill>
                  <a:schemeClr val="tx1">
                    <a:tint val="75000"/>
                  </a:schemeClr>
                </a:solidFill>
                <a:latin typeface="+mn-lt"/>
                <a:ea typeface="+mn-ea"/>
                <a:cs typeface="+mn-cs"/>
              </a:defRPr>
            </a:lvl1pPr>
            <a:lvl2pPr marL="4572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5pPr>
            <a:lvl6pPr marL="2286000" algn="l" defTabSz="457200" rtl="0" eaLnBrk="1" latinLnBrk="0" hangingPunct="1">
              <a:defRPr kern="1200">
                <a:solidFill>
                  <a:schemeClr val="tx1"/>
                </a:solidFill>
                <a:latin typeface="Arial"/>
                <a:ea typeface="ＭＳ Ｐゴシック" charset="-128"/>
                <a:cs typeface="ＭＳ Ｐゴシック" charset="-128"/>
              </a:defRPr>
            </a:lvl6pPr>
            <a:lvl7pPr marL="2743200" algn="l" defTabSz="457200" rtl="0" eaLnBrk="1" latinLnBrk="0" hangingPunct="1">
              <a:defRPr kern="1200">
                <a:solidFill>
                  <a:schemeClr val="tx1"/>
                </a:solidFill>
                <a:latin typeface="Arial"/>
                <a:ea typeface="ＭＳ Ｐゴシック" charset="-128"/>
                <a:cs typeface="ＭＳ Ｐゴシック" charset="-128"/>
              </a:defRPr>
            </a:lvl7pPr>
            <a:lvl8pPr marL="3200400" algn="l" defTabSz="457200" rtl="0" eaLnBrk="1" latinLnBrk="0" hangingPunct="1">
              <a:defRPr kern="1200">
                <a:solidFill>
                  <a:schemeClr val="tx1"/>
                </a:solidFill>
                <a:latin typeface="Arial"/>
                <a:ea typeface="ＭＳ Ｐゴシック" charset="-128"/>
                <a:cs typeface="ＭＳ Ｐゴシック" charset="-128"/>
              </a:defRPr>
            </a:lvl8pPr>
            <a:lvl9pPr marL="3657600" algn="l" defTabSz="457200" rtl="0" eaLnBrk="1" latinLnBrk="0" hangingPunct="1">
              <a:defRPr kern="1200">
                <a:solidFill>
                  <a:schemeClr val="tx1"/>
                </a:solidFill>
                <a:latin typeface="Arial"/>
                <a:ea typeface="ＭＳ Ｐゴシック" charset="-128"/>
                <a:cs typeface="ＭＳ Ｐゴシック" charset="-128"/>
              </a:defRPr>
            </a:lvl9pPr>
          </a:lstStyle>
          <a:p>
            <a:pPr>
              <a:defRPr/>
            </a:pPr>
            <a:r>
              <a:rPr lang="en-US" smtClean="0"/>
              <a:t>Chapter 3 System modeling and Architectural Design</a:t>
            </a: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defPPr>
              <a:defRPr lang="en-US"/>
            </a:defPPr>
            <a:lvl1pPr algn="r" defTabSz="457200" rtl="0" fontAlgn="auto">
              <a:spcBef>
                <a:spcPct val="0"/>
              </a:spcBef>
              <a:spcAft>
                <a:spcPct val="0"/>
              </a:spcAft>
              <a:defRPr sz="1200" kern="1200">
                <a:solidFill>
                  <a:schemeClr val="tx1">
                    <a:tint val="75000"/>
                  </a:schemeClr>
                </a:solidFill>
                <a:latin typeface="+mn-lt"/>
                <a:ea typeface="+mn-ea"/>
                <a:cs typeface="+mn-cs"/>
              </a:defRPr>
            </a:lvl1pPr>
            <a:lvl2pPr marL="4572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5pPr>
            <a:lvl6pPr marL="2286000" algn="l" defTabSz="457200" rtl="0" eaLnBrk="1" latinLnBrk="0" hangingPunct="1">
              <a:defRPr kern="1200">
                <a:solidFill>
                  <a:schemeClr val="tx1"/>
                </a:solidFill>
                <a:latin typeface="Arial"/>
                <a:ea typeface="ＭＳ Ｐゴシック" charset="-128"/>
                <a:cs typeface="ＭＳ Ｐゴシック" charset="-128"/>
              </a:defRPr>
            </a:lvl6pPr>
            <a:lvl7pPr marL="2743200" algn="l" defTabSz="457200" rtl="0" eaLnBrk="1" latinLnBrk="0" hangingPunct="1">
              <a:defRPr kern="1200">
                <a:solidFill>
                  <a:schemeClr val="tx1"/>
                </a:solidFill>
                <a:latin typeface="Arial"/>
                <a:ea typeface="ＭＳ Ｐゴシック" charset="-128"/>
                <a:cs typeface="ＭＳ Ｐゴシック" charset="-128"/>
              </a:defRPr>
            </a:lvl7pPr>
            <a:lvl8pPr marL="3200400" algn="l" defTabSz="457200" rtl="0" eaLnBrk="1" latinLnBrk="0" hangingPunct="1">
              <a:defRPr kern="1200">
                <a:solidFill>
                  <a:schemeClr val="tx1"/>
                </a:solidFill>
                <a:latin typeface="Arial"/>
                <a:ea typeface="ＭＳ Ｐゴシック" charset="-128"/>
                <a:cs typeface="ＭＳ Ｐゴシック" charset="-128"/>
              </a:defRPr>
            </a:lvl8pPr>
            <a:lvl9pPr marL="3657600" algn="l" defTabSz="457200" rtl="0" eaLnBrk="1" latinLnBrk="0" hangingPunct="1">
              <a:defRPr kern="1200">
                <a:solidFill>
                  <a:schemeClr val="tx1"/>
                </a:solidFill>
                <a:latin typeface="Arial"/>
                <a:ea typeface="ＭＳ Ｐゴシック" charset="-128"/>
                <a:cs typeface="ＭＳ Ｐゴシック" charset="-128"/>
              </a:defRPr>
            </a:lvl9pPr>
          </a:lstStyle>
          <a:p>
            <a:pPr>
              <a:defRPr/>
            </a:pPr>
            <a:fld id="{5AC5F77F-66C9-B04B-B94C-B68F71024283}" type="slidenum">
              <a:rPr lang="en-US" smtClean="0"/>
              <a:pPr>
                <a:defRPr/>
              </a:pPr>
              <a:t>‹#›</a:t>
            </a:fld>
            <a:endParaRPr lang="en-US"/>
          </a:p>
        </p:txBody>
      </p:sp>
      <p:pic>
        <p:nvPicPr>
          <p:cNvPr id="7" name="Picture 6" descr="Cover.jpg"/>
          <p:cNvPicPr>
            <a:picLocks noChangeAspect="1"/>
          </p:cNvPicPr>
          <p:nvPr/>
        </p:nvPicPr>
        <p:blipFill>
          <a:blip r:embed="rId12"/>
          <a:stretch>
            <a:fillRect/>
          </a:stretch>
        </p:blipFill>
        <p:spPr>
          <a:xfrm>
            <a:off x="10333910" y="287213"/>
            <a:ext cx="1231727" cy="1143000"/>
          </a:xfrm>
          <a:prstGeom prst="rect">
            <a:avLst/>
          </a:prstGeom>
        </p:spPr>
      </p:pic>
      <p:cxnSp>
        <p:nvCxnSpPr>
          <p:cNvPr id="9" name="Straight Connector 8"/>
          <p:cNvCxnSpPr/>
          <p:nvPr/>
        </p:nvCxnSpPr>
        <p:spPr>
          <a:xfrm>
            <a:off x="609601" y="1419226"/>
            <a:ext cx="9741073" cy="158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timing/>
  <p:hf hdr="0" dt="0"/>
  <p:txStyles>
    <p:titleStyle>
      <a:lvl1pPr algn="l" defTabSz="457200" rtl="0" eaLnBrk="1" fontAlgn="base" hangingPunct="1">
        <a:spcBef>
          <a:spcPct val="0"/>
        </a:spcBef>
        <a:spcAft>
          <a:spcPct val="0"/>
        </a:spcAft>
        <a:defRPr sz="2400" b="1" u="none" kern="1200">
          <a:solidFill>
            <a:srgbClr val="46424D"/>
          </a:solidFill>
          <a:latin typeface="Arial"/>
          <a:ea typeface="ＭＳ Ｐゴシック" charset="-128"/>
          <a:cs typeface="Arial"/>
        </a:defRPr>
      </a:lvl1pPr>
      <a:lvl2pPr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2pPr>
      <a:lvl3pPr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3pPr>
      <a:lvl4pPr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4pPr>
      <a:lvl5pPr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5pPr>
      <a:lvl6pPr marL="457200"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6pPr>
      <a:lvl7pPr marL="914400"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7pPr>
      <a:lvl8pPr marL="1371600"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8pPr>
      <a:lvl9pPr marL="1828800"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a:buChar char="•"/>
        <a:defRPr sz="3200" kern="1200">
          <a:solidFill>
            <a:schemeClr val="tx1"/>
          </a:solidFill>
          <a:latin typeface="+mn-lt"/>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a:defRPr sz="2800" kern="1200">
          <a:solidFill>
            <a:schemeClr val="tx1"/>
          </a:solidFill>
          <a:latin typeface="+mn-lt"/>
          <a:ea typeface="ＭＳ Ｐゴシック" charset="-128"/>
          <a:cs typeface="+mn-cs"/>
        </a:defRPr>
      </a:lvl2pPr>
      <a:lvl3pPr marL="1143000" indent="-228600" algn="l" defTabSz="457200" rtl="0" eaLnBrk="1" fontAlgn="base" hangingPunct="1">
        <a:spcBef>
          <a:spcPct val="20000"/>
        </a:spcBef>
        <a:spcAft>
          <a:spcPct val="0"/>
        </a:spcAft>
        <a:buFont typeface="Arial"/>
        <a:buChar char="•"/>
        <a:defRPr sz="2400" kern="1200">
          <a:solidFill>
            <a:schemeClr val="tx1"/>
          </a:solidFill>
          <a:latin typeface="+mn-lt"/>
          <a:ea typeface="ＭＳ Ｐゴシック" charset="-128"/>
          <a:cs typeface="+mn-cs"/>
        </a:defRPr>
      </a:lvl3pPr>
      <a:lvl4pPr marL="1600200" indent="-228600" algn="l" defTabSz="457200" rtl="0" eaLnBrk="1" fontAlgn="base" hangingPunct="1">
        <a:spcBef>
          <a:spcPct val="20000"/>
        </a:spcBef>
        <a:spcAft>
          <a:spcPct val="0"/>
        </a:spcAft>
        <a:buFont typeface="Arial"/>
        <a:buChar char="–"/>
        <a:defRPr sz="2000" kern="1200">
          <a:solidFill>
            <a:schemeClr val="tx1"/>
          </a:solidFill>
          <a:latin typeface="+mn-lt"/>
          <a:ea typeface="ＭＳ Ｐゴシック" charset="-128"/>
          <a:cs typeface="+mn-cs"/>
        </a:defRPr>
      </a:lvl4pPr>
      <a:lvl5pPr marL="2057400" indent="-228600" algn="l" defTabSz="457200" rtl="0" eaLnBrk="1" fontAlgn="base" hangingPunct="1">
        <a:spcBef>
          <a:spcPct val="20000"/>
        </a:spcBef>
        <a:spcAft>
          <a:spcPct val="0"/>
        </a:spcAft>
        <a:buFont typeface="Arial"/>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1026" name="Title Placeholder 1"/>
          <p:cNvSpPr>
            <a:spLocks noGrp="1"/>
          </p:cNvSpPr>
          <p:nvPr>
            <p:ph type="title"/>
          </p:nvPr>
        </p:nvSpPr>
        <p:spPr bwMode="auto">
          <a:xfrm>
            <a:off x="609600" y="274638"/>
            <a:ext cx="9724309" cy="1143000"/>
          </a:xfrm>
          <a:prstGeom prst="rect">
            <a:avLst/>
          </a:prstGeom>
          <a:noFill/>
          <a:ln w="9525">
            <a:noFill/>
            <a:miter lim="800000"/>
          </a:ln>
        </p:spPr>
        <p:txBody>
          <a:bodyPr vert="horz" wrap="square" lIns="91440" tIns="45720" rIns="91440" bIns="45720" numCol="1" anchor="ctr" anchorCtr="0" compatLnSpc="1">
            <a:prstTxWarp prst="textNoShape">
              <a:avLst/>
            </a:prstTxWarp>
          </a:bodyPr>
          <a:lstStyle/>
          <a:p>
            <a:pPr lvl="0"/>
            <a:r>
              <a:rPr lang="en-GB"/>
              <a:t>Click to edit Master title style</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defPPr>
              <a:defRPr lang="en-US"/>
            </a:defPPr>
            <a:lvl1pPr marL="0" algn="l" defTabSz="457200" rtl="0" eaLnBrk="1" fontAlgn="auto" latinLnBrk="0" hangingPunct="1">
              <a:spcBef>
                <a:spcPct val="0"/>
              </a:spcBef>
              <a:spcAft>
                <a:spcPct val="0"/>
              </a:spcAft>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0067EA0-6FB6-42BB-8D36-A27CC9D24AA7}" type="datetime1">
              <a:rPr lang="en-US" smtClean="0"/>
              <a:t>3/12/2023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defPPr>
              <a:defRPr lang="en-US"/>
            </a:defPPr>
            <a:lvl1pPr marL="0" algn="ctr" defTabSz="457200" rtl="0" eaLnBrk="1" fontAlgn="auto" latinLnBrk="0" hangingPunct="1">
              <a:spcBef>
                <a:spcPct val="0"/>
              </a:spcBef>
              <a:spcAft>
                <a:spcPct val="0"/>
              </a:spcAft>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Chapter 4 Design and implementation</a:t>
            </a: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defPPr>
              <a:defRPr lang="en-US"/>
            </a:defPPr>
            <a:lvl1pPr marL="0" algn="r" defTabSz="457200" rtl="0" eaLnBrk="1" fontAlgn="auto" latinLnBrk="0" hangingPunct="1">
              <a:spcBef>
                <a:spcPct val="0"/>
              </a:spcBef>
              <a:spcAft>
                <a:spcPct val="0"/>
              </a:spcAft>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83099C-5FA5-B04A-B819-64718E2A253A}" type="slidenum">
              <a:rPr lang="en-US" smtClean="0"/>
              <a:t>‹#›</a:t>
            </a:fld>
            <a:endParaRPr lang="en-US"/>
          </a:p>
        </p:txBody>
      </p:sp>
      <p:pic>
        <p:nvPicPr>
          <p:cNvPr id="7" name="Picture 6" descr="Cover.jpg"/>
          <p:cNvPicPr>
            <a:picLocks noChangeAspect="1"/>
          </p:cNvPicPr>
          <p:nvPr/>
        </p:nvPicPr>
        <p:blipFill>
          <a:blip r:embed="rId12"/>
          <a:stretch>
            <a:fillRect/>
          </a:stretch>
        </p:blipFill>
        <p:spPr>
          <a:xfrm>
            <a:off x="10333910" y="287213"/>
            <a:ext cx="1231727" cy="1143000"/>
          </a:xfrm>
          <a:prstGeom prst="rect">
            <a:avLst/>
          </a:prstGeom>
        </p:spPr>
      </p:pic>
      <p:cxnSp>
        <p:nvCxnSpPr>
          <p:cNvPr id="9" name="Straight Connector 8"/>
          <p:cNvCxnSpPr/>
          <p:nvPr/>
        </p:nvCxnSpPr>
        <p:spPr>
          <a:xfrm>
            <a:off x="609601" y="1419226"/>
            <a:ext cx="9741073" cy="158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timing/>
  <p:hf hdr="0" dt="0"/>
  <p:txStyles>
    <p:titleStyle>
      <a:lvl1pPr algn="l" defTabSz="457200" rtl="0" eaLnBrk="1" fontAlgn="base" hangingPunct="1">
        <a:spcBef>
          <a:spcPct val="0"/>
        </a:spcBef>
        <a:spcAft>
          <a:spcPct val="0"/>
        </a:spcAft>
        <a:defRPr sz="2400" b="1" u="none" kern="1200">
          <a:solidFill>
            <a:srgbClr val="46424D"/>
          </a:solidFill>
          <a:latin typeface="Arial"/>
          <a:ea typeface="ＭＳ Ｐゴシック" charset="-128"/>
          <a:cs typeface="Arial"/>
        </a:defRPr>
      </a:lvl1pPr>
      <a:lvl2pPr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2pPr>
      <a:lvl3pPr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3pPr>
      <a:lvl4pPr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4pPr>
      <a:lvl5pPr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5pPr>
      <a:lvl6pPr marL="457200"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6pPr>
      <a:lvl7pPr marL="914400"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7pPr>
      <a:lvl8pPr marL="1371600"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8pPr>
      <a:lvl9pPr marL="1828800"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a:buChar char="•"/>
        <a:defRPr sz="3200" kern="1200">
          <a:solidFill>
            <a:schemeClr val="tx1"/>
          </a:solidFill>
          <a:latin typeface="+mn-lt"/>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a:defRPr sz="2800" kern="1200">
          <a:solidFill>
            <a:schemeClr val="tx1"/>
          </a:solidFill>
          <a:latin typeface="+mn-lt"/>
          <a:ea typeface="ＭＳ Ｐゴシック" charset="-128"/>
          <a:cs typeface="+mn-cs"/>
        </a:defRPr>
      </a:lvl2pPr>
      <a:lvl3pPr marL="1143000" indent="-228600" algn="l" defTabSz="457200" rtl="0" eaLnBrk="1" fontAlgn="base" hangingPunct="1">
        <a:spcBef>
          <a:spcPct val="20000"/>
        </a:spcBef>
        <a:spcAft>
          <a:spcPct val="0"/>
        </a:spcAft>
        <a:buFont typeface="Arial"/>
        <a:buChar char="•"/>
        <a:defRPr sz="2400" kern="1200">
          <a:solidFill>
            <a:schemeClr val="tx1"/>
          </a:solidFill>
          <a:latin typeface="+mn-lt"/>
          <a:ea typeface="ＭＳ Ｐゴシック" charset="-128"/>
          <a:cs typeface="+mn-cs"/>
        </a:defRPr>
      </a:lvl3pPr>
      <a:lvl4pPr marL="1600200" indent="-228600" algn="l" defTabSz="457200" rtl="0" eaLnBrk="1" fontAlgn="base" hangingPunct="1">
        <a:spcBef>
          <a:spcPct val="20000"/>
        </a:spcBef>
        <a:spcAft>
          <a:spcPct val="0"/>
        </a:spcAft>
        <a:buFont typeface="Arial"/>
        <a:buChar char="–"/>
        <a:defRPr sz="2000" kern="1200">
          <a:solidFill>
            <a:schemeClr val="tx1"/>
          </a:solidFill>
          <a:latin typeface="+mn-lt"/>
          <a:ea typeface="ＭＳ Ｐゴシック" charset="-128"/>
          <a:cs typeface="+mn-cs"/>
        </a:defRPr>
      </a:lvl4pPr>
      <a:lvl5pPr marL="2057400" indent="-228600" algn="l" defTabSz="457200" rtl="0" eaLnBrk="1" fontAlgn="base" hangingPunct="1">
        <a:spcBef>
          <a:spcPct val="20000"/>
        </a:spcBef>
        <a:spcAft>
          <a:spcPct val="0"/>
        </a:spcAft>
        <a:buFont typeface="Arial"/>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1026" name="Title Placeholder 1"/>
          <p:cNvSpPr>
            <a:spLocks noGrp="1"/>
          </p:cNvSpPr>
          <p:nvPr>
            <p:ph type="title"/>
          </p:nvPr>
        </p:nvSpPr>
        <p:spPr bwMode="auto">
          <a:xfrm>
            <a:off x="609600" y="274638"/>
            <a:ext cx="9724309" cy="1143000"/>
          </a:xfrm>
          <a:prstGeom prst="rect">
            <a:avLst/>
          </a:prstGeom>
          <a:noFill/>
          <a:ln w="9525">
            <a:noFill/>
            <a:miter lim="800000"/>
          </a:ln>
        </p:spPr>
        <p:txBody>
          <a:bodyPr vert="horz" wrap="square" lIns="91440" tIns="45720" rIns="91440" bIns="45720" numCol="1" anchor="ctr" anchorCtr="0" compatLnSpc="1">
            <a:prstTxWarp prst="textNoShape">
              <a:avLst/>
            </a:prstTxWarp>
          </a:bodyPr>
          <a:lstStyle/>
          <a:p>
            <a:pPr lvl="0"/>
            <a:r>
              <a:rPr lang="en-GB"/>
              <a:t>Click to edit Master title style</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defPPr>
              <a:defRPr lang="en-US"/>
            </a:defPPr>
            <a:lvl1pPr marL="0" algn="l" defTabSz="457200" rtl="0" eaLnBrk="1" fontAlgn="auto" latinLnBrk="0" hangingPunct="1">
              <a:spcBef>
                <a:spcPct val="0"/>
              </a:spcBef>
              <a:spcAft>
                <a:spcPct val="0"/>
              </a:spcAft>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7319B77-29AE-455E-ADC9-B23AF8B4368C}" type="datetime1">
              <a:rPr lang="en-US" smtClean="0"/>
              <a:t>3/18/2023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defPPr>
              <a:defRPr lang="en-US"/>
            </a:defPPr>
            <a:lvl1pPr marL="0" algn="ctr" defTabSz="457200" rtl="0" eaLnBrk="1" fontAlgn="auto" latinLnBrk="0" hangingPunct="1">
              <a:spcBef>
                <a:spcPct val="0"/>
              </a:spcBef>
              <a:spcAft>
                <a:spcPct val="0"/>
              </a:spcAft>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Chapter 5 - Software Testing and Maintenance</a:t>
            </a: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defPPr>
              <a:defRPr lang="en-US"/>
            </a:defPPr>
            <a:lvl1pPr marL="0" algn="r" defTabSz="457200" rtl="0" eaLnBrk="1" fontAlgn="auto" latinLnBrk="0" hangingPunct="1">
              <a:spcBef>
                <a:spcPct val="0"/>
              </a:spcBef>
              <a:spcAft>
                <a:spcPct val="0"/>
              </a:spcAft>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B105B8D-1C36-1C40-961B-CAAB1DD98B28}" type="slidenum">
              <a:rPr lang="en-US" smtClean="0"/>
              <a:t>‹#›</a:t>
            </a:fld>
            <a:endParaRPr lang="en-US"/>
          </a:p>
        </p:txBody>
      </p:sp>
      <p:pic>
        <p:nvPicPr>
          <p:cNvPr id="7" name="Picture 6" descr="Cover.jpg"/>
          <p:cNvPicPr>
            <a:picLocks noChangeAspect="1"/>
          </p:cNvPicPr>
          <p:nvPr/>
        </p:nvPicPr>
        <p:blipFill>
          <a:blip r:embed="rId12"/>
          <a:stretch>
            <a:fillRect/>
          </a:stretch>
        </p:blipFill>
        <p:spPr>
          <a:xfrm>
            <a:off x="10333910" y="287213"/>
            <a:ext cx="1231727" cy="1143000"/>
          </a:xfrm>
          <a:prstGeom prst="rect">
            <a:avLst/>
          </a:prstGeom>
        </p:spPr>
      </p:pic>
      <p:cxnSp>
        <p:nvCxnSpPr>
          <p:cNvPr id="9" name="Straight Connector 8"/>
          <p:cNvCxnSpPr/>
          <p:nvPr/>
        </p:nvCxnSpPr>
        <p:spPr>
          <a:xfrm>
            <a:off x="609601" y="1419226"/>
            <a:ext cx="9741073" cy="158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p:timing/>
  <p:hf hdr="0" dt="0"/>
  <p:txStyles>
    <p:titleStyle>
      <a:lvl1pPr algn="l" defTabSz="457200" rtl="0" eaLnBrk="1" fontAlgn="base" hangingPunct="1">
        <a:spcBef>
          <a:spcPct val="0"/>
        </a:spcBef>
        <a:spcAft>
          <a:spcPct val="0"/>
        </a:spcAft>
        <a:defRPr sz="2400" b="1" u="none" kern="1200">
          <a:solidFill>
            <a:srgbClr val="46424D"/>
          </a:solidFill>
          <a:latin typeface="Arial"/>
          <a:ea typeface="ＭＳ Ｐゴシック" charset="-128"/>
          <a:cs typeface="Arial"/>
        </a:defRPr>
      </a:lvl1pPr>
      <a:lvl2pPr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2pPr>
      <a:lvl3pPr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3pPr>
      <a:lvl4pPr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4pPr>
      <a:lvl5pPr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5pPr>
      <a:lvl6pPr marL="457200"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6pPr>
      <a:lvl7pPr marL="914400"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7pPr>
      <a:lvl8pPr marL="1371600"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8pPr>
      <a:lvl9pPr marL="1828800" algn="ctr" defTabSz="457200" rtl="0" eaLnBrk="1" fontAlgn="base" hangingPunct="1">
        <a:spcBef>
          <a:spcPct val="0"/>
        </a:spcBef>
        <a:spcAft>
          <a:spcPct val="0"/>
        </a:spcAft>
        <a:defRPr sz="2400">
          <a:solidFill>
            <a:schemeClr val="tx1"/>
          </a:solidFill>
          <a:latin typeface="Calibri"/>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a:buChar char="•"/>
        <a:defRPr sz="3200" kern="1200">
          <a:solidFill>
            <a:schemeClr val="tx1"/>
          </a:solidFill>
          <a:latin typeface="+mn-lt"/>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a:defRPr sz="2800" kern="1200">
          <a:solidFill>
            <a:schemeClr val="tx1"/>
          </a:solidFill>
          <a:latin typeface="+mn-lt"/>
          <a:ea typeface="ＭＳ Ｐゴシック" charset="-128"/>
          <a:cs typeface="+mn-cs"/>
        </a:defRPr>
      </a:lvl2pPr>
      <a:lvl3pPr marL="1143000" indent="-228600" algn="l" defTabSz="457200" rtl="0" eaLnBrk="1" fontAlgn="base" hangingPunct="1">
        <a:spcBef>
          <a:spcPct val="20000"/>
        </a:spcBef>
        <a:spcAft>
          <a:spcPct val="0"/>
        </a:spcAft>
        <a:buFont typeface="Arial"/>
        <a:buChar char="•"/>
        <a:defRPr sz="2400" kern="1200">
          <a:solidFill>
            <a:schemeClr val="tx1"/>
          </a:solidFill>
          <a:latin typeface="+mn-lt"/>
          <a:ea typeface="ＭＳ Ｐゴシック" charset="-128"/>
          <a:cs typeface="+mn-cs"/>
        </a:defRPr>
      </a:lvl3pPr>
      <a:lvl4pPr marL="1600200" indent="-228600" algn="l" defTabSz="457200" rtl="0" eaLnBrk="1" fontAlgn="base" hangingPunct="1">
        <a:spcBef>
          <a:spcPct val="20000"/>
        </a:spcBef>
        <a:spcAft>
          <a:spcPct val="0"/>
        </a:spcAft>
        <a:buFont typeface="Arial"/>
        <a:buChar char="–"/>
        <a:defRPr sz="2000" kern="1200">
          <a:solidFill>
            <a:schemeClr val="tx1"/>
          </a:solidFill>
          <a:latin typeface="+mn-lt"/>
          <a:ea typeface="ＭＳ Ｐゴシック" charset="-128"/>
          <a:cs typeface="+mn-cs"/>
        </a:defRPr>
      </a:lvl4pPr>
      <a:lvl5pPr marL="2057400" indent="-228600" algn="l" defTabSz="457200" rtl="0" eaLnBrk="1" fontAlgn="base" hangingPunct="1">
        <a:spcBef>
          <a:spcPct val="20000"/>
        </a:spcBef>
        <a:spcAft>
          <a:spcPct val="0"/>
        </a:spcAft>
        <a:buFont typeface="Arial"/>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2.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37.png"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xml"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56.xml"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57.xml"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image" Target="../media/image38.tiff"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57.xml"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57.xml"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57.xml"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57.xml"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57.xml"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57.xml"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57.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2.xml"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image" Target="../media/image39.tiff"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image" Target="../media/image40.png"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image" Target="../media/image41.tiff"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57.xml"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57.xml"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image" Target="../media/image42.png"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image" Target="../media/image43.tiff"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image" Target="../media/image44.png"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image" Target="../media/image45.png"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5.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3.xml"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6.xml"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7.xml"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8.xml" /><Relationship Id="rId3" Type="http://schemas.openxmlformats.org/officeDocument/2006/relationships/image" Target="../media/image46.tiff" /></Relationships>
</file>

<file path=ppt/slides/_rels/slide133.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9.xml" /><Relationship Id="rId3" Type="http://schemas.openxmlformats.org/officeDocument/2006/relationships/image" Target="../media/image47.png" /></Relationships>
</file>

<file path=ppt/slides/_rels/slide134.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notesSlide" Target="../notesSlides/notesSlide10.xml" /></Relationships>
</file>

<file path=ppt/slides/_rels/slide135.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image" Target="../media/image48.tiff" /></Relationships>
</file>

<file path=ppt/slides/_rels/slide136.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image" Target="../media/image49.tiff" /></Relationships>
</file>

<file path=ppt/slides/_rels/slide137.xml.rels>&#65279;<?xml version="1.0" encoding="utf-8" standalone="yes"?><Relationships xmlns="http://schemas.openxmlformats.org/package/2006/relationships"><Relationship Id="rId1" Type="http://schemas.openxmlformats.org/officeDocument/2006/relationships/slideLayout" Target="../slideLayouts/slideLayout57.xml" /></Relationships>
</file>

<file path=ppt/slides/_rels/slide138.xml.rels>&#65279;<?xml version="1.0" encoding="utf-8" standalone="yes"?><Relationships xmlns="http://schemas.openxmlformats.org/package/2006/relationships"><Relationship Id="rId1" Type="http://schemas.openxmlformats.org/officeDocument/2006/relationships/slideLayout" Target="../slideLayouts/slideLayout57.xml" /></Relationships>
</file>

<file path=ppt/slides/_rels/slide139.xml.rels>&#65279;<?xml version="1.0" encoding="utf-8" standalone="yes"?><Relationships xmlns="http://schemas.openxmlformats.org/package/2006/relationships"><Relationship Id="rId1" Type="http://schemas.openxmlformats.org/officeDocument/2006/relationships/slideLayout" Target="../slideLayouts/slideLayout57.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40.xml.rels>&#65279;<?xml version="1.0" encoding="utf-8" standalone="yes"?><Relationships xmlns="http://schemas.openxmlformats.org/package/2006/relationships"><Relationship Id="rId1" Type="http://schemas.openxmlformats.org/officeDocument/2006/relationships/slideLayout" Target="../slideLayouts/slideLayout57.xml" /></Relationships>
</file>

<file path=ppt/slides/_rels/slide141.xml.rels>&#65279;<?xml version="1.0" encoding="utf-8" standalone="yes"?><Relationships xmlns="http://schemas.openxmlformats.org/package/2006/relationships"><Relationship Id="rId1" Type="http://schemas.openxmlformats.org/officeDocument/2006/relationships/slideLayout" Target="../slideLayouts/slideLayout57.xml" /></Relationships>
</file>

<file path=ppt/slides/_rels/slide142.xml.rels>&#65279;<?xml version="1.0" encoding="utf-8" standalone="yes"?><Relationships xmlns="http://schemas.openxmlformats.org/package/2006/relationships"><Relationship Id="rId1" Type="http://schemas.openxmlformats.org/officeDocument/2006/relationships/slideLayout" Target="../slideLayouts/slideLayout57.xml" /></Relationships>
</file>

<file path=ppt/slides/_rels/slide143.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image" Target="../media/image50.png" /><Relationship Id="rId3" Type="http://schemas.openxmlformats.org/officeDocument/2006/relationships/image" Target="../media/image51.png" /></Relationships>
</file>

<file path=ppt/slides/_rels/slide144.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image" Target="../media/image52.png" /><Relationship Id="rId3" Type="http://schemas.openxmlformats.org/officeDocument/2006/relationships/image" Target="../media/image53.pn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tiff"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4.xml" /><Relationship Id="rId3" Type="http://schemas.openxmlformats.org/officeDocument/2006/relationships/image" Target="../media/image4.tiff"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5.tiff"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6.pn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7.tiff"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8.png"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9.tiff"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png"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10.png"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11.png"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12.jpeg"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13.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14.jpeg" /><Relationship Id="rId3" Type="http://schemas.openxmlformats.org/officeDocument/2006/relationships/image" Target="../media/image15.jpeg" /><Relationship Id="rId4" Type="http://schemas.openxmlformats.org/officeDocument/2006/relationships/image" Target="../media/image16.jpeg"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17.jpeg"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18.jpeg"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19.jpeg" /><Relationship Id="rId3" Type="http://schemas.openxmlformats.org/officeDocument/2006/relationships/image" Target="../media/image20.jpeg" /><Relationship Id="rId4" Type="http://schemas.openxmlformats.org/officeDocument/2006/relationships/image" Target="../media/image21.jpeg"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2.jpeg"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3.png"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4.jpeg"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image" Target="../media/image25.tiff"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39.xml" /><Relationship Id="rId2" Type="http://schemas.openxmlformats.org/officeDocument/2006/relationships/image" Target="../media/image26.tiff"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image" Target="../media/image27.tiff"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39.xml" /><Relationship Id="rId2" Type="http://schemas.openxmlformats.org/officeDocument/2006/relationships/image" Target="../media/image28.tiff"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image" Target="../media/image29.tiff" /><Relationship Id="rId3" Type="http://schemas.openxmlformats.org/officeDocument/2006/relationships/image" Target="../media/image30.png"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39.xml" /><Relationship Id="rId2" Type="http://schemas.openxmlformats.org/officeDocument/2006/relationships/image" Target="../media/image31.png" /><Relationship Id="rId3" Type="http://schemas.openxmlformats.org/officeDocument/2006/relationships/image" Target="../media/image32.png"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image" Target="../media/image33.tiff"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image" Target="../media/image34.tiff"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image" Target="../media/image35.tiff"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image" Target="../media/image36.tiff"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35.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45.xml"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46.xml"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3314" name="Title 1"/>
          <p:cNvSpPr>
            <a:spLocks noGrp="1"/>
          </p:cNvSpPr>
          <p:nvPr>
            <p:ph type="ctrTitle"/>
          </p:nvPr>
        </p:nvSpPr>
        <p:spPr>
          <a:xfrm>
            <a:off x="914400" y="3019068"/>
            <a:ext cx="10363200" cy="1470025"/>
          </a:xfrm>
        </p:spPr>
        <p:txBody>
          <a:bodyPr/>
          <a:lstStyle/>
          <a:p>
            <a:pPr algn="ctr" eaLnBrk="1" hangingPunct="1"/>
            <a:r>
              <a:rPr lang="en-US"/>
              <a:t>Chapter 1- </a:t>
            </a:r>
            <a:r>
              <a:rPr lang="en-US" smtClean="0"/>
              <a:t>Introduction and Software Processes</a:t>
            </a:r>
            <a:endParaRPr lang="en-US"/>
          </a:p>
        </p:txBody>
      </p:sp>
    </p:spTree>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Software Engineering Diversity : Application </a:t>
            </a:r>
            <a:r>
              <a:rPr lang="en-US"/>
              <a:t>types</a:t>
            </a:r>
          </a:p>
        </p:txBody>
      </p:sp>
      <p:sp>
        <p:nvSpPr>
          <p:cNvPr id="3" name="Content Placeholder 2"/>
          <p:cNvSpPr>
            <a:spLocks noGrp="1"/>
          </p:cNvSpPr>
          <p:nvPr>
            <p:ph idx="1"/>
          </p:nvPr>
        </p:nvSpPr>
        <p:spPr/>
        <p:txBody>
          <a:bodyPr/>
          <a:lstStyle/>
          <a:p>
            <a:r>
              <a:rPr lang="en-GB" smtClean="0"/>
              <a:t>Entertainment systems </a:t>
            </a:r>
          </a:p>
          <a:p>
            <a:pPr lvl="1"/>
            <a:r>
              <a:rPr lang="en-GB" smtClean="0"/>
              <a:t>These are systems that are primarily for personal use and which are intended to entertain the user. </a:t>
            </a:r>
          </a:p>
          <a:p>
            <a:r>
              <a:rPr lang="en-GB" smtClean="0"/>
              <a:t>Systems for modeling and simulation </a:t>
            </a:r>
          </a:p>
          <a:p>
            <a:pPr lvl="1"/>
            <a:r>
              <a:rPr lang="en-GB" smtClean="0"/>
              <a:t>These are systems that are developed by scientists and engineers to model physical processes or situations, which include many, separate, interacting objects. </a:t>
            </a:r>
          </a:p>
          <a:p>
            <a:r>
              <a:rPr lang="en-GB" smtClean="0"/>
              <a:t>Data collection systems </a:t>
            </a:r>
            <a:r>
              <a:rPr lang="en-GB" i="1" smtClean="0"/>
              <a:t>	</a:t>
            </a:r>
          </a:p>
          <a:p>
            <a:pPr lvl="1"/>
            <a:r>
              <a:rPr lang="en-GB" smtClean="0"/>
              <a:t>These are systems that collect data from their environment using a set of sensors and send that data to other systems for processing. </a:t>
            </a:r>
          </a:p>
          <a:p>
            <a:r>
              <a:rPr lang="en-GB" smtClean="0"/>
              <a:t>Systems of systems </a:t>
            </a:r>
          </a:p>
          <a:p>
            <a:pPr lvl="1"/>
            <a:r>
              <a:rPr lang="en-GB" smtClean="0"/>
              <a:t>These are systems that are composed of a number of other software systems. </a:t>
            </a:r>
            <a:endParaRPr lang="en-US" smtClean="0"/>
          </a:p>
          <a:p>
            <a:pPr lvl="1"/>
            <a:endParaRPr lang="en-US"/>
          </a:p>
        </p:txBody>
      </p:sp>
      <p:sp>
        <p:nvSpPr>
          <p:cNvPr id="4" name="Footer Placeholder 3"/>
          <p:cNvSpPr>
            <a:spLocks noGrp="1"/>
          </p:cNvSpPr>
          <p:nvPr>
            <p:ph type="ftr" sz="quarter" idx="11"/>
          </p:nvPr>
        </p:nvSpPr>
        <p:spPr/>
        <p:txBody>
          <a:bodyPr/>
          <a:lstStyle/>
          <a:p>
            <a:pPr>
              <a:defRPr/>
            </a:pPr>
            <a:r>
              <a:rPr lang="en-US" smtClean="0"/>
              <a:t>Chapter 1  Introduction and Software Processes</a:t>
            </a:r>
            <a:endParaRPr lang="en-US"/>
          </a:p>
        </p:txBody>
      </p:sp>
      <p:sp>
        <p:nvSpPr>
          <p:cNvPr id="5" name="Slide Number Placeholder 4"/>
          <p:cNvSpPr>
            <a:spLocks noGrp="1"/>
          </p:cNvSpPr>
          <p:nvPr>
            <p:ph type="sldNum" sz="quarter" idx="12"/>
          </p:nvPr>
        </p:nvSpPr>
        <p:spPr/>
        <p:txBody>
          <a:bodyPr/>
          <a:lstStyle/>
          <a:p>
            <a:pPr>
              <a:defRPr/>
            </a:pPr>
            <a:fld id="{6A4D3DC4-9E7F-1C47-B729-896D53019E3D}" type="slidenum">
              <a:rPr lang="en-US" smtClean="0"/>
              <a:pPr>
                <a:defRPr/>
              </a:pPr>
              <a:t>10</a:t>
            </a:fld>
            <a:endParaRPr lang="en-US"/>
          </a:p>
        </p:txBody>
      </p:sp>
    </p:spTree>
  </p:cSld>
  <p:clrMapOvr>
    <a:masterClrMapping/>
  </p:clrMapOvr>
  <p:transition/>
  <p:timing/>
</p:sld>
</file>

<file path=ppt/slides/slide1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4.4.2 Configuration </a:t>
            </a:r>
            <a:r>
              <a:rPr lang="en-US"/>
              <a:t>Management</a:t>
            </a:r>
          </a:p>
        </p:txBody>
      </p:sp>
      <p:sp>
        <p:nvSpPr>
          <p:cNvPr id="3" name="Content Placeholder 2"/>
          <p:cNvSpPr>
            <a:spLocks noGrp="1"/>
          </p:cNvSpPr>
          <p:nvPr>
            <p:ph idx="1"/>
          </p:nvPr>
        </p:nvSpPr>
        <p:spPr/>
        <p:txBody>
          <a:bodyPr/>
          <a:lstStyle/>
          <a:p>
            <a:r>
              <a:rPr lang="en-US"/>
              <a:t>Configuration management is the name given to the general process of managing a changing software system. </a:t>
            </a:r>
          </a:p>
          <a:p>
            <a:r>
              <a:rPr lang="en-US"/>
              <a:t>The aim of configuration management is to support the system integration process so that all developers can access the project code and documents in a controlled way, find out what changes have been made, and compile and link components to create a system.</a:t>
            </a:r>
          </a:p>
        </p:txBody>
      </p:sp>
      <p:sp>
        <p:nvSpPr>
          <p:cNvPr id="4" name="Slide Number Placeholder 3"/>
          <p:cNvSpPr>
            <a:spLocks noGrp="1"/>
          </p:cNvSpPr>
          <p:nvPr>
            <p:ph type="sldNum" sz="quarter" idx="12"/>
          </p:nvPr>
        </p:nvSpPr>
        <p:spPr/>
        <p:txBody>
          <a:bodyPr/>
          <a:lstStyle/>
          <a:p>
            <a:fld id="{EC83099C-5FA5-B04A-B819-64718E2A253A}" type="slidenum">
              <a:rPr lang="en-US" smtClean="0"/>
              <a:t>100</a:t>
            </a:fld>
            <a:endParaRPr lang="en-US"/>
          </a:p>
        </p:txBody>
      </p:sp>
      <p:sp>
        <p:nvSpPr>
          <p:cNvPr id="5" name="Footer Placeholder 4"/>
          <p:cNvSpPr>
            <a:spLocks noGrp="1"/>
          </p:cNvSpPr>
          <p:nvPr>
            <p:ph type="ftr" sz="quarter" idx="11"/>
          </p:nvPr>
        </p:nvSpPr>
        <p:spPr/>
        <p:txBody>
          <a:bodyPr/>
          <a:lstStyle/>
          <a:p>
            <a:r>
              <a:rPr lang="en-US" smtClean="0"/>
              <a:t>Chapter 4 Design and implementation</a:t>
            </a:r>
            <a:endParaRPr lang="en-US"/>
          </a:p>
        </p:txBody>
      </p:sp>
    </p:spTree>
  </p:cSld>
  <p:clrMapOvr>
    <a:masterClrMapping/>
  </p:clrMapOvr>
  <p:transition/>
  <p:timing/>
</p:sld>
</file>

<file path=ppt/slides/slide1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Configuration Management Activities</a:t>
            </a:r>
          </a:p>
        </p:txBody>
      </p:sp>
      <p:sp>
        <p:nvSpPr>
          <p:cNvPr id="3" name="Content Placeholder 2"/>
          <p:cNvSpPr>
            <a:spLocks noGrp="1"/>
          </p:cNvSpPr>
          <p:nvPr>
            <p:ph idx="1"/>
          </p:nvPr>
        </p:nvSpPr>
        <p:spPr/>
        <p:txBody>
          <a:bodyPr/>
          <a:lstStyle/>
          <a:p>
            <a:r>
              <a:rPr lang="en-US" sz="2200" b="1"/>
              <a:t>Version management</a:t>
            </a:r>
            <a:r>
              <a:rPr lang="en-US" sz="2200"/>
              <a:t>, where support is provided to keep track of the different versions of software components. Version management systems include facilities to coordinate development by several programmers. </a:t>
            </a:r>
            <a:endParaRPr lang="en-GB" sz="2200"/>
          </a:p>
          <a:p>
            <a:r>
              <a:rPr lang="en-US" sz="2200" b="1"/>
              <a:t>System integration</a:t>
            </a:r>
            <a:r>
              <a:rPr lang="en-US" sz="2200"/>
              <a:t>, where support is provided to help developers define what versions of components are used to create each version of a system. This description is then used to build a system automatically by compiling and linking the required components.</a:t>
            </a:r>
            <a:endParaRPr lang="en-GB" sz="2200"/>
          </a:p>
          <a:p>
            <a:r>
              <a:rPr lang="en-US" sz="2200" b="1"/>
              <a:t>Problem tracking</a:t>
            </a:r>
            <a:r>
              <a:rPr lang="en-US" sz="2200"/>
              <a:t>, where support is provided to allow users to report bugs and other problems, and to allow all developers to see who is working on these problems and when they are fixed.</a:t>
            </a:r>
            <a:r>
              <a:rPr lang="en-GB" sz="2200"/>
              <a:t> </a:t>
            </a:r>
            <a:endParaRPr lang="en-US" sz="2200"/>
          </a:p>
        </p:txBody>
      </p:sp>
      <p:sp>
        <p:nvSpPr>
          <p:cNvPr id="4" name="Slide Number Placeholder 3"/>
          <p:cNvSpPr>
            <a:spLocks noGrp="1"/>
          </p:cNvSpPr>
          <p:nvPr>
            <p:ph type="sldNum" sz="quarter" idx="12"/>
          </p:nvPr>
        </p:nvSpPr>
        <p:spPr/>
        <p:txBody>
          <a:bodyPr/>
          <a:lstStyle/>
          <a:p>
            <a:fld id="{EC83099C-5FA5-B04A-B819-64718E2A253A}" type="slidenum">
              <a:rPr lang="en-US" smtClean="0"/>
              <a:t>101</a:t>
            </a:fld>
            <a:endParaRPr lang="en-US"/>
          </a:p>
        </p:txBody>
      </p:sp>
      <p:sp>
        <p:nvSpPr>
          <p:cNvPr id="5" name="Footer Placeholder 4"/>
          <p:cNvSpPr>
            <a:spLocks noGrp="1"/>
          </p:cNvSpPr>
          <p:nvPr>
            <p:ph type="ftr" sz="quarter" idx="11"/>
          </p:nvPr>
        </p:nvSpPr>
        <p:spPr/>
        <p:txBody>
          <a:bodyPr/>
          <a:lstStyle/>
          <a:p>
            <a:r>
              <a:rPr lang="en-US" smtClean="0"/>
              <a:t>Chapter 4 Design and implementation</a:t>
            </a:r>
            <a:endParaRPr lang="en-US"/>
          </a:p>
        </p:txBody>
      </p:sp>
    </p:spTree>
  </p:cSld>
  <p:clrMapOvr>
    <a:masterClrMapping/>
  </p:clrMapOvr>
  <p:transition/>
  <p:timing/>
</p:sld>
</file>

<file path=ppt/slides/slide1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4.4.3 Host-Target </a:t>
            </a:r>
            <a:r>
              <a:rPr lang="en-US"/>
              <a:t>Development</a:t>
            </a:r>
          </a:p>
        </p:txBody>
      </p:sp>
      <p:sp>
        <p:nvSpPr>
          <p:cNvPr id="3" name="Content Placeholder 2"/>
          <p:cNvSpPr>
            <a:spLocks noGrp="1"/>
          </p:cNvSpPr>
          <p:nvPr>
            <p:ph idx="1"/>
          </p:nvPr>
        </p:nvSpPr>
        <p:spPr/>
        <p:txBody>
          <a:bodyPr/>
          <a:lstStyle/>
          <a:p>
            <a:r>
              <a:rPr lang="en-US"/>
              <a:t>Most software is developed on one computer (the host), but runs on a separate machine (the target). </a:t>
            </a:r>
          </a:p>
          <a:p>
            <a:r>
              <a:rPr lang="en-US"/>
              <a:t>More generally, we can talk about a development platform and an execution platform. </a:t>
            </a:r>
          </a:p>
          <a:p>
            <a:pPr lvl="1"/>
            <a:r>
              <a:rPr lang="en-US"/>
              <a:t>A platform is more than just hardware. </a:t>
            </a:r>
          </a:p>
          <a:p>
            <a:pPr lvl="1"/>
            <a:r>
              <a:rPr lang="en-US"/>
              <a:t>It includes the installed operating system plus other supporting software such as a database management system or, for development platforms, an interactive development environment.</a:t>
            </a:r>
          </a:p>
          <a:p>
            <a:r>
              <a:rPr lang="en-US"/>
              <a:t>Development platform usually has different installed software than execution platform;</a:t>
            </a:r>
            <a:r>
              <a:rPr lang="en-GB"/>
              <a:t> these platforms may have different architectures.</a:t>
            </a:r>
            <a:endParaRPr lang="en-US"/>
          </a:p>
        </p:txBody>
      </p:sp>
      <p:sp>
        <p:nvSpPr>
          <p:cNvPr id="4" name="Slide Number Placeholder 3"/>
          <p:cNvSpPr>
            <a:spLocks noGrp="1"/>
          </p:cNvSpPr>
          <p:nvPr>
            <p:ph type="sldNum" sz="quarter" idx="12"/>
          </p:nvPr>
        </p:nvSpPr>
        <p:spPr/>
        <p:txBody>
          <a:bodyPr/>
          <a:lstStyle/>
          <a:p>
            <a:fld id="{EC83099C-5FA5-B04A-B819-64718E2A253A}" type="slidenum">
              <a:rPr lang="en-US" smtClean="0"/>
              <a:t>102</a:t>
            </a:fld>
            <a:endParaRPr lang="en-US"/>
          </a:p>
        </p:txBody>
      </p:sp>
      <p:sp>
        <p:nvSpPr>
          <p:cNvPr id="5" name="Footer Placeholder 4"/>
          <p:cNvSpPr>
            <a:spLocks noGrp="1"/>
          </p:cNvSpPr>
          <p:nvPr>
            <p:ph type="ftr" sz="quarter" idx="11"/>
          </p:nvPr>
        </p:nvSpPr>
        <p:spPr/>
        <p:txBody>
          <a:bodyPr/>
          <a:lstStyle/>
          <a:p>
            <a:r>
              <a:rPr lang="en-US" smtClean="0"/>
              <a:t>Chapter 4 Design and implementation</a:t>
            </a:r>
            <a:endParaRPr lang="en-US"/>
          </a:p>
        </p:txBody>
      </p:sp>
    </p:spTree>
  </p:cSld>
  <p:clrMapOvr>
    <a:masterClrMapping/>
  </p:clrMapOvr>
  <p:transition/>
  <p:timing/>
</p:sld>
</file>

<file path=ppt/slides/slide1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4.5 Open </a:t>
            </a:r>
            <a:r>
              <a:rPr lang="en-US"/>
              <a:t>Source Development</a:t>
            </a:r>
          </a:p>
        </p:txBody>
      </p:sp>
      <p:sp>
        <p:nvSpPr>
          <p:cNvPr id="3" name="Content Placeholder 2"/>
          <p:cNvSpPr>
            <a:spLocks noGrp="1"/>
          </p:cNvSpPr>
          <p:nvPr>
            <p:ph idx="1"/>
          </p:nvPr>
        </p:nvSpPr>
        <p:spPr/>
        <p:txBody>
          <a:bodyPr/>
          <a:lstStyle/>
          <a:p>
            <a:r>
              <a:rPr lang="en-US"/>
              <a:t>Open source development is an approach to software development in which the source code of a software system is published and volunteers are invited to participate in the development process</a:t>
            </a:r>
          </a:p>
          <a:p>
            <a:r>
              <a:rPr lang="en-US"/>
              <a:t>Its roots are in the Free Software Foundation (www.fsf.org), which advocates that source code should not be proprietary but rather should always be available for users to examine and modify as they wish. </a:t>
            </a:r>
          </a:p>
          <a:p>
            <a:r>
              <a:rPr lang="en-US"/>
              <a:t>Open source software extended this idea by using the Internet to recruit a much larger population of volunteer developers. Many of them are also users of the code. </a:t>
            </a:r>
            <a:endParaRPr lang="en-GB"/>
          </a:p>
          <a:p>
            <a:endParaRPr lang="en-US"/>
          </a:p>
        </p:txBody>
      </p:sp>
      <p:sp>
        <p:nvSpPr>
          <p:cNvPr id="4" name="Slide Number Placeholder 3"/>
          <p:cNvSpPr>
            <a:spLocks noGrp="1"/>
          </p:cNvSpPr>
          <p:nvPr>
            <p:ph type="sldNum" sz="quarter" idx="12"/>
          </p:nvPr>
        </p:nvSpPr>
        <p:spPr/>
        <p:txBody>
          <a:bodyPr/>
          <a:lstStyle/>
          <a:p>
            <a:fld id="{EC83099C-5FA5-B04A-B819-64718E2A253A}" type="slidenum">
              <a:rPr lang="en-US" smtClean="0"/>
              <a:t>103</a:t>
            </a:fld>
            <a:endParaRPr lang="en-US"/>
          </a:p>
        </p:txBody>
      </p:sp>
      <p:sp>
        <p:nvSpPr>
          <p:cNvPr id="5" name="Footer Placeholder 4"/>
          <p:cNvSpPr>
            <a:spLocks noGrp="1"/>
          </p:cNvSpPr>
          <p:nvPr>
            <p:ph type="ftr" sz="quarter" idx="11"/>
          </p:nvPr>
        </p:nvSpPr>
        <p:spPr/>
        <p:txBody>
          <a:bodyPr/>
          <a:lstStyle/>
          <a:p>
            <a:r>
              <a:rPr lang="en-US" smtClean="0"/>
              <a:t>Chapter 4 Design and implementation</a:t>
            </a:r>
            <a:endParaRPr lang="en-US"/>
          </a:p>
        </p:txBody>
      </p:sp>
    </p:spTree>
  </p:cSld>
  <p:clrMapOvr>
    <a:masterClrMapping/>
  </p:clrMapOvr>
  <p:transition/>
  <p:timing/>
</p:sld>
</file>

<file path=ppt/slides/slide1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4.5.1 Open </a:t>
            </a:r>
            <a:r>
              <a:rPr lang="en-US"/>
              <a:t>Source Systems</a:t>
            </a:r>
          </a:p>
        </p:txBody>
      </p:sp>
      <p:sp>
        <p:nvSpPr>
          <p:cNvPr id="3" name="Content Placeholder 2"/>
          <p:cNvSpPr>
            <a:spLocks noGrp="1"/>
          </p:cNvSpPr>
          <p:nvPr>
            <p:ph idx="1"/>
          </p:nvPr>
        </p:nvSpPr>
        <p:spPr/>
        <p:txBody>
          <a:bodyPr/>
          <a:lstStyle/>
          <a:p>
            <a:r>
              <a:rPr lang="en-US" sz="2000"/>
              <a:t>The best-known open source product is, of course, the Linux operating system which is widely used as a server system and, increasingly, as a desktop environment.</a:t>
            </a:r>
          </a:p>
          <a:p>
            <a:r>
              <a:rPr lang="en-US" sz="2000"/>
              <a:t>Other important open source products are Java, the Apache web server and the mySQL database management system. </a:t>
            </a:r>
          </a:p>
        </p:txBody>
      </p:sp>
      <p:sp>
        <p:nvSpPr>
          <p:cNvPr id="4" name="Slide Number Placeholder 3"/>
          <p:cNvSpPr>
            <a:spLocks noGrp="1"/>
          </p:cNvSpPr>
          <p:nvPr>
            <p:ph type="sldNum" sz="quarter" idx="12"/>
          </p:nvPr>
        </p:nvSpPr>
        <p:spPr/>
        <p:txBody>
          <a:bodyPr/>
          <a:lstStyle/>
          <a:p>
            <a:fld id="{EC83099C-5FA5-B04A-B819-64718E2A253A}" type="slidenum">
              <a:rPr lang="en-US" smtClean="0"/>
              <a:t>104</a:t>
            </a:fld>
            <a:endParaRPr lang="en-US"/>
          </a:p>
        </p:txBody>
      </p:sp>
      <p:sp>
        <p:nvSpPr>
          <p:cNvPr id="5" name="Footer Placeholder 4"/>
          <p:cNvSpPr>
            <a:spLocks noGrp="1"/>
          </p:cNvSpPr>
          <p:nvPr>
            <p:ph type="ftr" sz="quarter" idx="11"/>
          </p:nvPr>
        </p:nvSpPr>
        <p:spPr/>
        <p:txBody>
          <a:bodyPr/>
          <a:lstStyle/>
          <a:p>
            <a:r>
              <a:rPr lang="en-US" smtClean="0"/>
              <a:t>Chapter 4 Design and implementation</a:t>
            </a:r>
            <a:endParaRPr lang="en-US"/>
          </a:p>
        </p:txBody>
      </p:sp>
      <p:pic>
        <p:nvPicPr>
          <p:cNvPr id="7" name="Picture 6" descr="Graphical user interface, text, application, email&#10;&#10;Description automatically generated">
            <a:extLst>
              <a:ext uri="{FF2B5EF4-FFF2-40B4-BE49-F238E27FC236}">
                <a16:creationId xmlns:a16="http://schemas.microsoft.com/office/drawing/2014/main" xmlns="" id="{C3C730D7-8F2E-E543-AFD8-3382696BF165}"/>
              </a:ext>
            </a:extLst>
          </p:cNvPr>
          <p:cNvPicPr>
            <a:picLocks noChangeAspect="1"/>
          </p:cNvPicPr>
          <p:nvPr/>
        </p:nvPicPr>
        <p:blipFill>
          <a:blip r:embed="rId2"/>
          <a:stretch>
            <a:fillRect/>
          </a:stretch>
        </p:blipFill>
        <p:spPr>
          <a:xfrm>
            <a:off x="1364105" y="3073401"/>
            <a:ext cx="8969804" cy="3282950"/>
          </a:xfrm>
          <a:prstGeom prst="rect">
            <a:avLst/>
          </a:prstGeom>
        </p:spPr>
      </p:pic>
    </p:spTree>
  </p:cSld>
  <p:clrMapOvr>
    <a:masterClrMapping/>
  </p:clrMapOvr>
  <p:transition/>
  <p:timing/>
</p:sld>
</file>

<file path=ppt/slides/slide1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4.5.2 Open </a:t>
            </a:r>
            <a:r>
              <a:rPr lang="en-US"/>
              <a:t>Source Business</a:t>
            </a:r>
          </a:p>
        </p:txBody>
      </p:sp>
      <p:sp>
        <p:nvSpPr>
          <p:cNvPr id="3" name="Content Placeholder 2"/>
          <p:cNvSpPr>
            <a:spLocks noGrp="1"/>
          </p:cNvSpPr>
          <p:nvPr>
            <p:ph idx="1"/>
          </p:nvPr>
        </p:nvSpPr>
        <p:spPr/>
        <p:txBody>
          <a:bodyPr/>
          <a:lstStyle/>
          <a:p>
            <a:r>
              <a:rPr lang="en-US"/>
              <a:t>More and more product companies are using an open source approach to development. </a:t>
            </a:r>
          </a:p>
          <a:p>
            <a:r>
              <a:rPr lang="en-US"/>
              <a:t>Their business model is not reliant on selling a software product but on selling support for that product. </a:t>
            </a:r>
          </a:p>
          <a:p>
            <a:r>
              <a:rPr lang="en-US"/>
              <a:t>They believe that involving the open source community will allow software to be developed more cheaply, more quickly and will create a community of users for the software. </a:t>
            </a:r>
          </a:p>
        </p:txBody>
      </p:sp>
      <p:sp>
        <p:nvSpPr>
          <p:cNvPr id="4" name="Slide Number Placeholder 3"/>
          <p:cNvSpPr>
            <a:spLocks noGrp="1"/>
          </p:cNvSpPr>
          <p:nvPr>
            <p:ph type="sldNum" sz="quarter" idx="12"/>
          </p:nvPr>
        </p:nvSpPr>
        <p:spPr/>
        <p:txBody>
          <a:bodyPr/>
          <a:lstStyle/>
          <a:p>
            <a:fld id="{EC83099C-5FA5-B04A-B819-64718E2A253A}" type="slidenum">
              <a:rPr lang="en-US" smtClean="0"/>
              <a:t>105</a:t>
            </a:fld>
            <a:endParaRPr lang="en-US"/>
          </a:p>
        </p:txBody>
      </p:sp>
      <p:sp>
        <p:nvSpPr>
          <p:cNvPr id="5" name="Footer Placeholder 4"/>
          <p:cNvSpPr>
            <a:spLocks noGrp="1"/>
          </p:cNvSpPr>
          <p:nvPr>
            <p:ph type="ftr" sz="quarter" idx="11"/>
          </p:nvPr>
        </p:nvSpPr>
        <p:spPr/>
        <p:txBody>
          <a:bodyPr/>
          <a:lstStyle/>
          <a:p>
            <a:r>
              <a:rPr lang="en-US" smtClean="0"/>
              <a:t>Chapter 4 Design and implementation</a:t>
            </a:r>
            <a:endParaRPr lang="en-US"/>
          </a:p>
        </p:txBody>
      </p:sp>
    </p:spTree>
  </p:cSld>
  <p:clrMapOvr>
    <a:masterClrMapping/>
  </p:clrMapOvr>
  <p:transition/>
  <p:timing/>
</p:sld>
</file>

<file path=ppt/slides/slide1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4.5.3 Open </a:t>
            </a:r>
            <a:r>
              <a:rPr lang="en-US"/>
              <a:t>Source Licensing</a:t>
            </a:r>
          </a:p>
        </p:txBody>
      </p:sp>
      <p:sp>
        <p:nvSpPr>
          <p:cNvPr id="3" name="Content Placeholder 2"/>
          <p:cNvSpPr>
            <a:spLocks noGrp="1"/>
          </p:cNvSpPr>
          <p:nvPr>
            <p:ph idx="1"/>
          </p:nvPr>
        </p:nvSpPr>
        <p:spPr/>
        <p:txBody>
          <a:bodyPr/>
          <a:lstStyle/>
          <a:p>
            <a:r>
              <a:rPr lang="en-US"/>
              <a:t>A fundamental principle of open-source development is that source code should be freely available, this does not mean that anyone can do as they wish with that code.</a:t>
            </a:r>
          </a:p>
          <a:p>
            <a:pPr lvl="1"/>
            <a:r>
              <a:rPr lang="en-US"/>
              <a:t>Legally, the developer of the code (either a company or an individual) still owns the code. They can place restrictions on how it is used by including legally binding conditions in an open source software license. </a:t>
            </a:r>
          </a:p>
          <a:p>
            <a:pPr lvl="1"/>
            <a:r>
              <a:rPr lang="en-US"/>
              <a:t>Some open source developers believe that if an open source component is used to develop a new system, then that system should also be open source. </a:t>
            </a:r>
          </a:p>
          <a:p>
            <a:pPr lvl="1"/>
            <a:r>
              <a:rPr lang="en-US"/>
              <a:t>Others are willing to allow their code to be used without this restriction. The developed systems may be proprietary and sold as closed source systems.</a:t>
            </a:r>
            <a:endParaRPr lang="en-GB"/>
          </a:p>
          <a:p>
            <a:endParaRPr lang="en-US"/>
          </a:p>
        </p:txBody>
      </p:sp>
      <p:sp>
        <p:nvSpPr>
          <p:cNvPr id="4" name="Slide Number Placeholder 3"/>
          <p:cNvSpPr>
            <a:spLocks noGrp="1"/>
          </p:cNvSpPr>
          <p:nvPr>
            <p:ph type="sldNum" sz="quarter" idx="12"/>
          </p:nvPr>
        </p:nvSpPr>
        <p:spPr/>
        <p:txBody>
          <a:bodyPr/>
          <a:lstStyle/>
          <a:p>
            <a:fld id="{EC83099C-5FA5-B04A-B819-64718E2A253A}" type="slidenum">
              <a:rPr lang="en-US" smtClean="0"/>
              <a:t>106</a:t>
            </a:fld>
            <a:endParaRPr lang="en-US"/>
          </a:p>
        </p:txBody>
      </p:sp>
      <p:sp>
        <p:nvSpPr>
          <p:cNvPr id="5" name="Footer Placeholder 4"/>
          <p:cNvSpPr>
            <a:spLocks noGrp="1"/>
          </p:cNvSpPr>
          <p:nvPr>
            <p:ph type="ftr" sz="quarter" idx="11"/>
          </p:nvPr>
        </p:nvSpPr>
        <p:spPr/>
        <p:txBody>
          <a:bodyPr/>
          <a:lstStyle/>
          <a:p>
            <a:r>
              <a:rPr lang="en-US" smtClean="0"/>
              <a:t>Chapter 4 Design and implementation</a:t>
            </a:r>
            <a:endParaRPr lang="en-US"/>
          </a:p>
        </p:txBody>
      </p:sp>
    </p:spTree>
  </p:cSld>
  <p:clrMapOvr>
    <a:masterClrMapping/>
  </p:clrMapOvr>
  <p:transition/>
  <p:timing/>
</p:sld>
</file>

<file path=ppt/slides/slide1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Key Points</a:t>
            </a:r>
          </a:p>
        </p:txBody>
      </p:sp>
      <p:sp>
        <p:nvSpPr>
          <p:cNvPr id="3" name="Content Placeholder 2"/>
          <p:cNvSpPr>
            <a:spLocks noGrp="1"/>
          </p:cNvSpPr>
          <p:nvPr>
            <p:ph idx="1"/>
          </p:nvPr>
        </p:nvSpPr>
        <p:spPr/>
        <p:txBody>
          <a:bodyPr/>
          <a:lstStyle/>
          <a:p>
            <a:r>
              <a:rPr lang="en-US" sz="2000"/>
              <a:t>Software design and implementation are inter-leaved activities. The level of detail in the design depends on the type of system and whether you are using a plan-driven or agile approach.</a:t>
            </a:r>
            <a:endParaRPr lang="en-GB" sz="2000"/>
          </a:p>
          <a:p>
            <a:r>
              <a:rPr lang="en-US" sz="2000"/>
              <a:t>The process of object-oriented design includes activities to design the system architecture, identify objects in the system, describe the design using different object models and document the component interfaces.</a:t>
            </a:r>
            <a:endParaRPr lang="en-GB" sz="2000"/>
          </a:p>
          <a:p>
            <a:r>
              <a:rPr lang="en-US" sz="2000"/>
              <a:t>A range of different models may be produced during an object-oriented design process. These include static models (class models, generalization models, association models) and dynamic models (sequence models, state machine models).</a:t>
            </a:r>
            <a:endParaRPr lang="en-GB" sz="2000"/>
          </a:p>
          <a:p>
            <a:r>
              <a:rPr lang="en-US" sz="2000"/>
              <a:t>Component interfaces must be defined precisely so that other objects can use them. A UML interface stereotype may be used to define interfaces.</a:t>
            </a:r>
            <a:endParaRPr lang="en-GB" sz="2000"/>
          </a:p>
          <a:p>
            <a:endParaRPr lang="en-US"/>
          </a:p>
        </p:txBody>
      </p:sp>
      <p:sp>
        <p:nvSpPr>
          <p:cNvPr id="4" name="Slide Number Placeholder 3"/>
          <p:cNvSpPr>
            <a:spLocks noGrp="1"/>
          </p:cNvSpPr>
          <p:nvPr>
            <p:ph type="sldNum" sz="quarter" idx="12"/>
          </p:nvPr>
        </p:nvSpPr>
        <p:spPr/>
        <p:txBody>
          <a:bodyPr/>
          <a:lstStyle/>
          <a:p>
            <a:fld id="{EC83099C-5FA5-B04A-B819-64718E2A253A}" type="slidenum">
              <a:rPr lang="en-US" smtClean="0"/>
              <a:t>107</a:t>
            </a:fld>
            <a:endParaRPr lang="en-US"/>
          </a:p>
        </p:txBody>
      </p:sp>
      <p:sp>
        <p:nvSpPr>
          <p:cNvPr id="5" name="Footer Placeholder 4"/>
          <p:cNvSpPr>
            <a:spLocks noGrp="1"/>
          </p:cNvSpPr>
          <p:nvPr>
            <p:ph type="ftr" sz="quarter" idx="11"/>
          </p:nvPr>
        </p:nvSpPr>
        <p:spPr/>
        <p:txBody>
          <a:bodyPr/>
          <a:lstStyle/>
          <a:p>
            <a:r>
              <a:rPr lang="en-US" smtClean="0"/>
              <a:t>Chapter 4 Design and implementation</a:t>
            </a:r>
            <a:endParaRPr lang="en-US"/>
          </a:p>
        </p:txBody>
      </p:sp>
    </p:spTree>
  </p:cSld>
  <p:clrMapOvr>
    <a:masterClrMapping/>
  </p:clrMapOvr>
  <p:transition/>
  <p:timing/>
</p:sld>
</file>

<file path=ppt/slides/slide1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Key Points</a:t>
            </a:r>
          </a:p>
        </p:txBody>
      </p:sp>
      <p:sp>
        <p:nvSpPr>
          <p:cNvPr id="3" name="Content Placeholder 2"/>
          <p:cNvSpPr>
            <a:spLocks noGrp="1"/>
          </p:cNvSpPr>
          <p:nvPr>
            <p:ph idx="1"/>
          </p:nvPr>
        </p:nvSpPr>
        <p:spPr/>
        <p:txBody>
          <a:bodyPr/>
          <a:lstStyle/>
          <a:p>
            <a:r>
              <a:rPr lang="en-US" sz="2000"/>
              <a:t>When developing software, you should always consider the possibility of reusing existing software, either as components, services or complete systems.</a:t>
            </a:r>
            <a:endParaRPr lang="en-GB" sz="2000"/>
          </a:p>
          <a:p>
            <a:r>
              <a:rPr lang="en-US" sz="2000"/>
              <a:t>Configuration management is the process of managing changes to an evolving software system. It is essential when a team of people are cooperating to develop software.</a:t>
            </a:r>
            <a:endParaRPr lang="en-GB" sz="2000"/>
          </a:p>
          <a:p>
            <a:r>
              <a:rPr lang="en-US" sz="2000"/>
              <a:t>Most software development is host-target development. You use an IDE on a host machine to develop the software, which is transferred to a target machine for execution.</a:t>
            </a:r>
            <a:endParaRPr lang="en-GB" sz="2000"/>
          </a:p>
          <a:p>
            <a:r>
              <a:rPr lang="en-US" sz="2000"/>
              <a:t>Open source development involves making the source code of a system publicly available.  This means that many people can propose changes and improvements to the software.</a:t>
            </a:r>
            <a:endParaRPr lang="en-GB" sz="2000"/>
          </a:p>
          <a:p>
            <a:endParaRPr lang="en-US"/>
          </a:p>
        </p:txBody>
      </p:sp>
      <p:sp>
        <p:nvSpPr>
          <p:cNvPr id="4" name="Slide Number Placeholder 3"/>
          <p:cNvSpPr>
            <a:spLocks noGrp="1"/>
          </p:cNvSpPr>
          <p:nvPr>
            <p:ph type="sldNum" sz="quarter" idx="12"/>
          </p:nvPr>
        </p:nvSpPr>
        <p:spPr/>
        <p:txBody>
          <a:bodyPr/>
          <a:lstStyle/>
          <a:p>
            <a:fld id="{EC83099C-5FA5-B04A-B819-64718E2A253A}" type="slidenum">
              <a:rPr lang="en-US" smtClean="0"/>
              <a:t>108</a:t>
            </a:fld>
            <a:endParaRPr lang="en-US"/>
          </a:p>
        </p:txBody>
      </p:sp>
      <p:sp>
        <p:nvSpPr>
          <p:cNvPr id="5" name="Footer Placeholder 4"/>
          <p:cNvSpPr>
            <a:spLocks noGrp="1"/>
          </p:cNvSpPr>
          <p:nvPr>
            <p:ph type="ftr" sz="quarter" idx="11"/>
          </p:nvPr>
        </p:nvSpPr>
        <p:spPr/>
        <p:txBody>
          <a:bodyPr/>
          <a:lstStyle/>
          <a:p>
            <a:r>
              <a:rPr lang="en-US" smtClean="0"/>
              <a:t>Chapter 4 Design and implementation</a:t>
            </a:r>
            <a:endParaRPr lang="en-US"/>
          </a:p>
        </p:txBody>
      </p:sp>
    </p:spTree>
  </p:cSld>
  <p:clrMapOvr>
    <a:masterClrMapping/>
  </p:clrMapOvr>
  <p:transition/>
  <p:timing/>
</p:sld>
</file>

<file path=ppt/slides/slide1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Review questions</a:t>
            </a:r>
            <a:endParaRPr lang="en-US"/>
          </a:p>
        </p:txBody>
      </p:sp>
      <p:sp>
        <p:nvSpPr>
          <p:cNvPr id="3" name="Content Placeholder 2"/>
          <p:cNvSpPr>
            <a:spLocks noGrp="1"/>
          </p:cNvSpPr>
          <p:nvPr>
            <p:ph idx="1"/>
          </p:nvPr>
        </p:nvSpPr>
        <p:spPr/>
        <p:txBody>
          <a:bodyPr/>
          <a:lstStyle/>
          <a:p>
            <a:pPr marL="457200" indent="-457200">
              <a:buFont typeface="+mj-lt"/>
              <a:buAutoNum type="arabicPeriod"/>
            </a:pPr>
            <a:r>
              <a:rPr lang="en-US" smtClean="0"/>
              <a:t>Write short notes on Object-Oriented Design Process. List its common activities.</a:t>
            </a:r>
          </a:p>
          <a:p>
            <a:pPr marL="457200" indent="-457200">
              <a:buFont typeface="+mj-lt"/>
              <a:buAutoNum type="arabicPeriod"/>
            </a:pPr>
            <a:r>
              <a:rPr lang="en-US" smtClean="0"/>
              <a:t>Define: system context model and interaction </a:t>
            </a:r>
          </a:p>
          <a:p>
            <a:pPr marL="457200" indent="-457200">
              <a:buFont typeface="+mj-lt"/>
              <a:buAutoNum type="arabicPeriod"/>
            </a:pPr>
            <a:r>
              <a:rPr lang="en-US" smtClean="0"/>
              <a:t>List and explain various implementation issues.</a:t>
            </a:r>
          </a:p>
          <a:p>
            <a:pPr marL="457200" indent="-457200">
              <a:buFont typeface="+mj-lt"/>
              <a:buAutoNum type="arabicPeriod"/>
            </a:pPr>
            <a:r>
              <a:rPr lang="en-US" smtClean="0"/>
              <a:t>What are the different levels of software reuse</a:t>
            </a:r>
          </a:p>
          <a:p>
            <a:pPr marL="457200" indent="-457200">
              <a:buFont typeface="+mj-lt"/>
              <a:buAutoNum type="arabicPeriod"/>
            </a:pPr>
            <a:r>
              <a:rPr lang="en-US" smtClean="0"/>
              <a:t>What is meant by configuration management? List down its activities.</a:t>
            </a:r>
          </a:p>
          <a:p>
            <a:pPr marL="457200" indent="-457200">
              <a:buFont typeface="+mj-lt"/>
              <a:buAutoNum type="arabicPeriod"/>
            </a:pPr>
            <a:r>
              <a:rPr lang="en-US" smtClean="0"/>
              <a:t>Write short notes on Host-target development.</a:t>
            </a:r>
          </a:p>
          <a:p>
            <a:pPr marL="457200" indent="-457200">
              <a:buFont typeface="+mj-lt"/>
              <a:buAutoNum type="arabicPeriod"/>
            </a:pPr>
            <a:r>
              <a:rPr lang="en-US" smtClean="0"/>
              <a:t>Write briefly about open source development system.</a:t>
            </a:r>
          </a:p>
          <a:p>
            <a:pPr marL="457200" indent="-457200">
              <a:buFont typeface="+mj-lt"/>
              <a:buAutoNum type="arabicPeriod"/>
            </a:pPr>
            <a:endParaRPr lang="en-US" smtClean="0"/>
          </a:p>
          <a:p>
            <a:pPr marL="457200" indent="-457200">
              <a:buFont typeface="+mj-lt"/>
              <a:buAutoNum type="arabicPeriod"/>
            </a:pPr>
            <a:endParaRPr lang="en-US" smtClean="0"/>
          </a:p>
          <a:p>
            <a:pPr marL="457200" indent="-457200">
              <a:buFont typeface="+mj-lt"/>
              <a:buAutoNum type="arabicPeriod"/>
            </a:pPr>
            <a:endParaRPr lang="en-US"/>
          </a:p>
        </p:txBody>
      </p:sp>
      <p:sp>
        <p:nvSpPr>
          <p:cNvPr id="4" name="Footer Placeholder 3"/>
          <p:cNvSpPr>
            <a:spLocks noGrp="1"/>
          </p:cNvSpPr>
          <p:nvPr>
            <p:ph type="ftr" sz="quarter" idx="11"/>
          </p:nvPr>
        </p:nvSpPr>
        <p:spPr/>
        <p:txBody>
          <a:bodyPr/>
          <a:lstStyle/>
          <a:p>
            <a:r>
              <a:rPr lang="en-US" smtClean="0"/>
              <a:t>Chapter 4 Design and implementation</a:t>
            </a:r>
            <a:endParaRPr lang="en-US"/>
          </a:p>
        </p:txBody>
      </p:sp>
      <p:sp>
        <p:nvSpPr>
          <p:cNvPr id="5" name="Slide Number Placeholder 4"/>
          <p:cNvSpPr>
            <a:spLocks noGrp="1"/>
          </p:cNvSpPr>
          <p:nvPr>
            <p:ph type="sldNum" sz="quarter" idx="12"/>
          </p:nvPr>
        </p:nvSpPr>
        <p:spPr/>
        <p:txBody>
          <a:bodyPr/>
          <a:lstStyle/>
          <a:p>
            <a:fld id="{EC83099C-5FA5-B04A-B819-64718E2A253A}" type="slidenum">
              <a:rPr lang="en-US" smtClean="0"/>
              <a:t>109</a:t>
            </a:fld>
            <a:endParaRPr lang="en-US"/>
          </a:p>
        </p:txBody>
      </p:sp>
    </p:spTree>
  </p:cSld>
  <p:clrMapOvr>
    <a:masterClrMapping/>
  </p:clrMapOvr>
  <p:transition/>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7410" name="Rectangle 2"/>
          <p:cNvSpPr>
            <a:spLocks noGrp="1" noChangeArrowheads="1"/>
          </p:cNvSpPr>
          <p:nvPr>
            <p:ph type="title"/>
          </p:nvPr>
        </p:nvSpPr>
        <p:spPr/>
        <p:txBody>
          <a:bodyPr/>
          <a:lstStyle/>
          <a:p>
            <a:r>
              <a:rPr lang="en-GB" smtClean="0"/>
              <a:t>1.7 Software Life cycle</a:t>
            </a:r>
            <a:endParaRPr lang="en-GB"/>
          </a:p>
        </p:txBody>
      </p:sp>
      <p:sp>
        <p:nvSpPr>
          <p:cNvPr id="17411" name="Rectangle 3"/>
          <p:cNvSpPr>
            <a:spLocks noGrp="1" noChangeArrowheads="1"/>
          </p:cNvSpPr>
          <p:nvPr>
            <p:ph type="body" idx="4294967295"/>
          </p:nvPr>
        </p:nvSpPr>
        <p:spPr>
          <a:xfrm>
            <a:off x="609600" y="1600201"/>
            <a:ext cx="10972800" cy="4525963"/>
          </a:xfrm>
        </p:spPr>
        <p:txBody>
          <a:bodyPr/>
          <a:lstStyle/>
          <a:p>
            <a:r>
              <a:rPr lang="en-GB"/>
              <a:t>The goal of Software Engineering is to provide models and processes that lead to the production of well-documented maintainable software in a manner that is predictable.</a:t>
            </a:r>
          </a:p>
          <a:p>
            <a:r>
              <a:rPr lang="en-GB"/>
              <a:t>In the IEEE standard Glossary of Software Engineering Terminology, the </a:t>
            </a:r>
            <a:r>
              <a:rPr lang="en-GB" b="1"/>
              <a:t>software life cycle</a:t>
            </a:r>
            <a:r>
              <a:rPr lang="en-GB"/>
              <a:t> is: The period of time that starts when a software product is conceived and ends when the product is no longer available for use.</a:t>
            </a:r>
          </a:p>
          <a:p>
            <a:r>
              <a:rPr lang="en-GB"/>
              <a:t>The software life cycle typically includes a requirement phase, design phase, implementation phase, test phase, installation and check out phase, operation and maintenance phase, and sometimes retirement phase”.</a:t>
            </a:r>
          </a:p>
          <a:p>
            <a:r>
              <a:rPr lang="en-GB"/>
              <a:t>These activities involve the development of software from scratch until it is delivered to customers.</a:t>
            </a:r>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11</a:t>
            </a:fld>
            <a:endParaRPr lang="en-US"/>
          </a:p>
        </p:txBody>
      </p:sp>
      <p:sp>
        <p:nvSpPr>
          <p:cNvPr id="7" name="Footer Placeholder 6"/>
          <p:cNvSpPr>
            <a:spLocks noGrp="1"/>
          </p:cNvSpPr>
          <p:nvPr>
            <p:ph type="ftr" sz="quarter" idx="11"/>
          </p:nvPr>
        </p:nvSpPr>
        <p:spPr/>
        <p:txBody>
          <a:bodyPr/>
          <a:lstStyle/>
          <a:p>
            <a:pPr>
              <a:defRPr/>
            </a:pPr>
            <a:r>
              <a:rPr lang="en-US" smtClean="0"/>
              <a:t>Chapter 1  Introduction and Software Processes</a:t>
            </a:r>
            <a:endParaRPr lang="en-US"/>
          </a:p>
        </p:txBody>
      </p:sp>
    </p:spTree>
  </p:cSld>
  <p:clrMapOvr>
    <a:masterClrMapping/>
  </p:clrMapOvr>
  <p:transition/>
  <p:timing/>
</p:sld>
</file>

<file path=ppt/slides/slide1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ctrTitle"/>
          </p:nvPr>
        </p:nvSpPr>
        <p:spPr>
          <a:xfrm>
            <a:off x="2209800" y="2693987"/>
            <a:ext cx="7772400" cy="1470025"/>
          </a:xfrm>
        </p:spPr>
        <p:txBody>
          <a:bodyPr/>
          <a:lstStyle/>
          <a:p>
            <a:pPr algn="ctr"/>
            <a:r>
              <a:rPr lang="en-US"/>
              <a:t>Chapter </a:t>
            </a:r>
            <a:r>
              <a:rPr lang="en-US" smtClean="0"/>
              <a:t>5 </a:t>
            </a:r>
            <a:r>
              <a:rPr lang="en-US"/>
              <a:t>– Software </a:t>
            </a:r>
            <a:r>
              <a:rPr lang="en-US" smtClean="0"/>
              <a:t>Testing and Maintenance</a:t>
            </a:r>
            <a:endParaRPr lang="en-US"/>
          </a:p>
        </p:txBody>
      </p:sp>
      <p:sp>
        <p:nvSpPr>
          <p:cNvPr id="4" name="Slide Number Placeholder 3"/>
          <p:cNvSpPr>
            <a:spLocks noGrp="1"/>
          </p:cNvSpPr>
          <p:nvPr>
            <p:ph type="sldNum" sz="quarter" idx="12"/>
          </p:nvPr>
        </p:nvSpPr>
        <p:spPr/>
        <p:txBody>
          <a:bodyPr/>
          <a:lstStyle/>
          <a:p>
            <a:fld id="{CB105B8D-1C36-1C40-961B-CAAB1DD98B28}" type="slidenum">
              <a:rPr lang="en-US" smtClean="0"/>
              <a:t>110</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spTree>
  </p:cSld>
  <p:clrMapOvr>
    <a:masterClrMapping/>
  </p:clrMapOvr>
  <p:transition/>
  <p:timing/>
</p:sld>
</file>

<file path=ppt/slides/slide1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Topics Covered</a:t>
            </a:r>
          </a:p>
        </p:txBody>
      </p:sp>
      <p:sp>
        <p:nvSpPr>
          <p:cNvPr id="3" name="Content Placeholder 2"/>
          <p:cNvSpPr>
            <a:spLocks noGrp="1"/>
          </p:cNvSpPr>
          <p:nvPr>
            <p:ph idx="1"/>
          </p:nvPr>
        </p:nvSpPr>
        <p:spPr/>
        <p:txBody>
          <a:bodyPr/>
          <a:lstStyle/>
          <a:p>
            <a:r>
              <a:rPr lang="en-US"/>
              <a:t>Software verification and validation</a:t>
            </a:r>
          </a:p>
          <a:p>
            <a:r>
              <a:rPr lang="en-US"/>
              <a:t>Software Testing</a:t>
            </a:r>
          </a:p>
          <a:p>
            <a:r>
              <a:rPr lang="en-US"/>
              <a:t>Stages of Testing</a:t>
            </a:r>
          </a:p>
          <a:p>
            <a:r>
              <a:rPr lang="en-US"/>
              <a:t>Black Box Testing (BBT)</a:t>
            </a:r>
          </a:p>
          <a:p>
            <a:r>
              <a:rPr lang="en-US"/>
              <a:t>White Box Testing (WBT</a:t>
            </a:r>
            <a:r>
              <a:rPr lang="en-US" smtClean="0"/>
              <a:t>)</a:t>
            </a:r>
          </a:p>
          <a:p>
            <a:r>
              <a:rPr lang="en-US" smtClean="0"/>
              <a:t>Software Maintenance and its types</a:t>
            </a:r>
          </a:p>
          <a:p>
            <a:r>
              <a:rPr lang="en-US" smtClean="0"/>
              <a:t>The Software Maintenance Process</a:t>
            </a:r>
          </a:p>
          <a:p>
            <a:r>
              <a:rPr lang="en-US" smtClean="0"/>
              <a:t>Maintenance Costs and Prediction</a:t>
            </a:r>
          </a:p>
          <a:p>
            <a:r>
              <a:rPr lang="en-US" smtClean="0"/>
              <a:t>Software RE-Engineering</a:t>
            </a:r>
          </a:p>
          <a:p>
            <a:endParaRPr lang="en-US"/>
          </a:p>
        </p:txBody>
      </p:sp>
      <p:sp>
        <p:nvSpPr>
          <p:cNvPr id="4" name="Slide Number Placeholder 3"/>
          <p:cNvSpPr>
            <a:spLocks noGrp="1"/>
          </p:cNvSpPr>
          <p:nvPr>
            <p:ph type="sldNum" sz="quarter" idx="12"/>
          </p:nvPr>
        </p:nvSpPr>
        <p:spPr/>
        <p:txBody>
          <a:bodyPr/>
          <a:lstStyle/>
          <a:p>
            <a:fld id="{CB105B8D-1C36-1C40-961B-CAAB1DD98B28}" type="slidenum">
              <a:rPr lang="en-US" smtClean="0"/>
              <a:t>111</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spTree>
  </p:cSld>
  <p:clrMapOvr>
    <a:masterClrMapping/>
  </p:clrMapOvr>
  <p:transition/>
  <p:timing/>
</p:sld>
</file>

<file path=ppt/slides/slide1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5.1 Software </a:t>
            </a:r>
            <a:r>
              <a:rPr lang="en-US"/>
              <a:t>Verification and Validation</a:t>
            </a:r>
          </a:p>
        </p:txBody>
      </p:sp>
      <p:sp>
        <p:nvSpPr>
          <p:cNvPr id="3" name="Content Placeholder 2"/>
          <p:cNvSpPr>
            <a:spLocks noGrp="1"/>
          </p:cNvSpPr>
          <p:nvPr>
            <p:ph idx="1"/>
          </p:nvPr>
        </p:nvSpPr>
        <p:spPr/>
        <p:txBody>
          <a:bodyPr/>
          <a:lstStyle/>
          <a:p>
            <a:r>
              <a:rPr lang="en-US" sz="2000"/>
              <a:t>Verification and validation are the processes in which we check a product against its specifications and the expectations of the users who will be using it.</a:t>
            </a:r>
          </a:p>
        </p:txBody>
      </p:sp>
      <p:sp>
        <p:nvSpPr>
          <p:cNvPr id="4" name="Slide Number Placeholder 3"/>
          <p:cNvSpPr>
            <a:spLocks noGrp="1"/>
          </p:cNvSpPr>
          <p:nvPr>
            <p:ph type="sldNum" sz="quarter" idx="12"/>
          </p:nvPr>
        </p:nvSpPr>
        <p:spPr/>
        <p:txBody>
          <a:bodyPr/>
          <a:lstStyle/>
          <a:p>
            <a:fld id="{CB105B8D-1C36-1C40-961B-CAAB1DD98B28}" type="slidenum">
              <a:rPr lang="en-US" smtClean="0"/>
              <a:t>112</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pic>
        <p:nvPicPr>
          <p:cNvPr id="6" name="Picture 5">
            <a:extLst>
              <a:ext uri="{FF2B5EF4-FFF2-40B4-BE49-F238E27FC236}">
                <a16:creationId xmlns:a16="http://schemas.microsoft.com/office/drawing/2014/main" xmlns="" id="{699E945B-497E-D44D-8CCE-685D50C361D3}"/>
              </a:ext>
            </a:extLst>
          </p:cNvPr>
          <p:cNvPicPr>
            <a:picLocks noChangeAspect="1"/>
          </p:cNvPicPr>
          <p:nvPr/>
        </p:nvPicPr>
        <p:blipFill>
          <a:blip r:embed="rId2"/>
          <a:stretch>
            <a:fillRect/>
          </a:stretch>
        </p:blipFill>
        <p:spPr>
          <a:xfrm>
            <a:off x="5112665" y="2444750"/>
            <a:ext cx="6721549" cy="3681414"/>
          </a:xfrm>
          <a:prstGeom prst="rect">
            <a:avLst/>
          </a:prstGeom>
        </p:spPr>
      </p:pic>
      <p:sp>
        <p:nvSpPr>
          <p:cNvPr id="8" name="TextBox 7">
            <a:extLst>
              <a:ext uri="{FF2B5EF4-FFF2-40B4-BE49-F238E27FC236}">
                <a16:creationId xmlns:a16="http://schemas.microsoft.com/office/drawing/2014/main" xmlns="" id="{C894526D-88C4-1E4C-AEEC-29E59F495E2B}"/>
              </a:ext>
            </a:extLst>
          </p:cNvPr>
          <p:cNvSpPr txBox="1"/>
          <p:nvPr/>
        </p:nvSpPr>
        <p:spPr>
          <a:xfrm>
            <a:off x="3047999" y="6049964"/>
            <a:ext cx="6096000" cy="36933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effectLst/>
                <a:latin typeface="Times New Roman" panose="02020603050405020304" pitchFamily="18" charset="0"/>
              </a:rPr>
              <a:t>Figure 7.1: Scope of V &amp; V in software engineering </a:t>
            </a:r>
          </a:p>
        </p:txBody>
      </p:sp>
      <p:sp>
        <p:nvSpPr>
          <p:cNvPr id="9" name="Rectangle 2"/>
          <p:cNvSpPr txBox="1">
            <a:spLocks noChangeArrowheads="1"/>
          </p:cNvSpPr>
          <p:nvPr/>
        </p:nvSpPr>
        <p:spPr>
          <a:xfrm>
            <a:off x="362474" y="2444750"/>
            <a:ext cx="4750191" cy="3239085"/>
          </a:xfrm>
          <a:prstGeom prst="rect">
            <a:avLst/>
          </a:prstGeom>
          <a:noFill/>
        </p:spPr>
        <p:txBody>
          <a:bodyPr lIns="90840" tIns="44623" rIns="90840" bIns="44623"/>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ts val="600"/>
              </a:spcBef>
              <a:spcAft>
                <a:spcPts val="600"/>
              </a:spcAft>
              <a:buClrTx/>
              <a:buSzTx/>
              <a:buFont typeface="Wingdings" charset="2"/>
              <a:buChar char="²"/>
              <a:defRPr/>
            </a:pPr>
            <a:r>
              <a:rPr kumimoji="0" lang="en-GB" sz="2400" b="0" i="0" u="none" strike="noStrike" kern="1200" cap="none" spc="0" normalizeH="0" baseline="0" noProof="0" smtClean="0">
                <a:ln>
                  <a:noFill/>
                </a:ln>
                <a:solidFill>
                  <a:srgbClr val="000000"/>
                </a:solidFill>
                <a:effectLst/>
                <a:uLnTx/>
                <a:uFillTx/>
                <a:latin typeface="Arial"/>
                <a:ea typeface="ＭＳ Ｐゴシック" charset="-128"/>
                <a:cs typeface="Arial"/>
              </a:rPr>
              <a:t>Verification</a:t>
            </a:r>
            <a:r>
              <a:rPr kumimoji="0" lang="en-GB" sz="2400" b="0" i="0" u="none" strike="noStrike" kern="1200" cap="none" spc="0" normalizeH="0" baseline="0" noProof="0" smtClean="0">
                <a:ln>
                  <a:noFill/>
                </a:ln>
                <a:solidFill>
                  <a:srgbClr val="46424D"/>
                </a:solidFill>
                <a:effectLst/>
                <a:uLnTx/>
                <a:uFillTx/>
                <a:latin typeface="Arial"/>
                <a:ea typeface="ＭＳ Ｐゴシック" charset="-128"/>
                <a:cs typeface="Arial"/>
              </a:rPr>
              <a:t>: </a:t>
            </a:r>
            <a:br>
              <a:rPr kumimoji="0" lang="en-GB" sz="2400" b="0" i="0" u="none" strike="noStrike" kern="1200" cap="none" spc="0" normalizeH="0" baseline="0" noProof="0" smtClean="0">
                <a:ln>
                  <a:noFill/>
                </a:ln>
                <a:solidFill>
                  <a:srgbClr val="46424D"/>
                </a:solidFill>
                <a:effectLst/>
                <a:uLnTx/>
                <a:uFillTx/>
                <a:latin typeface="Arial"/>
                <a:ea typeface="ＭＳ Ｐゴシック" charset="-128"/>
                <a:cs typeface="Arial"/>
              </a:rPr>
            </a:br>
            <a:r>
              <a:rPr kumimoji="0" lang="en-GB" sz="2400" b="0" i="0" u="none" strike="noStrike" kern="1200" cap="none" spc="0" normalizeH="0" baseline="0" noProof="0" smtClean="0">
                <a:ln>
                  <a:noFill/>
                </a:ln>
                <a:solidFill>
                  <a:srgbClr val="46424D"/>
                </a:solidFill>
                <a:effectLst/>
                <a:uLnTx/>
                <a:uFillTx/>
                <a:latin typeface="Arial"/>
                <a:ea typeface="ＭＳ Ｐゴシック" charset="-128"/>
                <a:cs typeface="Arial"/>
              </a:rPr>
              <a:t>	"</a:t>
            </a:r>
            <a:r>
              <a:rPr kumimoji="0" lang="en-GB" sz="2000" b="0" i="0" u="none" strike="noStrike" kern="1200" cap="none" spc="0" normalizeH="0" baseline="0" noProof="0" smtClean="0">
                <a:ln>
                  <a:noFill/>
                </a:ln>
                <a:solidFill>
                  <a:srgbClr val="46424D"/>
                </a:solidFill>
                <a:effectLst/>
                <a:uLnTx/>
                <a:uFillTx/>
                <a:latin typeface="Arial"/>
                <a:ea typeface="ＭＳ Ｐゴシック" charset="-128"/>
                <a:cs typeface="Arial"/>
              </a:rPr>
              <a:t>Are we building the product right”</a:t>
            </a:r>
          </a:p>
          <a:p>
            <a:pPr marL="0" marR="0" lvl="0" indent="0" algn="l" defTabSz="457200" rtl="0" eaLnBrk="1" fontAlgn="base" latinLnBrk="0" hangingPunct="1">
              <a:lnSpc>
                <a:spcPct val="100000"/>
              </a:lnSpc>
              <a:spcBef>
                <a:spcPts val="600"/>
              </a:spcBef>
              <a:spcAft>
                <a:spcPts val="600"/>
              </a:spcAft>
              <a:buClrTx/>
              <a:buSzTx/>
              <a:buFont typeface="Wingdings" charset="2"/>
              <a:buNone/>
              <a:defRPr/>
            </a:pPr>
            <a:r>
              <a:rPr kumimoji="0" lang="en-GB" sz="2000" b="0" i="0" u="none" strike="noStrike" kern="1200" cap="none" spc="0" normalizeH="0" baseline="0" noProof="0" smtClean="0">
                <a:ln>
                  <a:noFill/>
                </a:ln>
                <a:solidFill>
                  <a:srgbClr val="46424D"/>
                </a:solidFill>
                <a:effectLst/>
                <a:uLnTx/>
                <a:uFillTx/>
                <a:latin typeface="Arial"/>
                <a:ea typeface="ＭＳ Ｐゴシック" charset="-128"/>
                <a:cs typeface="Arial"/>
              </a:rPr>
              <a:t>	“Does the product meet system 	specifications?”</a:t>
            </a:r>
          </a:p>
          <a:p>
            <a:pPr marL="342900" marR="0" lvl="0" indent="-342900" algn="l" defTabSz="457200" rtl="0" eaLnBrk="1" fontAlgn="base" latinLnBrk="0" hangingPunct="1">
              <a:lnSpc>
                <a:spcPct val="100000"/>
              </a:lnSpc>
              <a:spcBef>
                <a:spcPts val="600"/>
              </a:spcBef>
              <a:spcAft>
                <a:spcPts val="600"/>
              </a:spcAft>
              <a:buClrTx/>
              <a:buSzTx/>
              <a:buFont typeface="Wingdings" charset="2"/>
              <a:buChar char="²"/>
              <a:defRPr/>
            </a:pPr>
            <a:r>
              <a:rPr kumimoji="0" lang="en-GB" sz="2400" b="0" i="0" u="none" strike="noStrike" kern="1200" cap="none" spc="0" normalizeH="0" baseline="0" noProof="0" smtClean="0">
                <a:ln>
                  <a:noFill/>
                </a:ln>
                <a:solidFill>
                  <a:srgbClr val="000000"/>
                </a:solidFill>
                <a:effectLst/>
                <a:uLnTx/>
                <a:uFillTx/>
                <a:latin typeface="Arial"/>
                <a:ea typeface="ＭＳ Ｐゴシック" charset="-128"/>
                <a:cs typeface="Arial"/>
              </a:rPr>
              <a:t>Validation</a:t>
            </a:r>
            <a:r>
              <a:rPr kumimoji="0" lang="en-GB" sz="2400" b="0" i="0" u="none" strike="noStrike" kern="1200" cap="none" spc="0" normalizeH="0" baseline="0" noProof="0" smtClean="0">
                <a:ln>
                  <a:noFill/>
                </a:ln>
                <a:solidFill>
                  <a:srgbClr val="46424D"/>
                </a:solidFill>
                <a:effectLst/>
                <a:uLnTx/>
                <a:uFillTx/>
                <a:latin typeface="Arial"/>
                <a:ea typeface="ＭＳ Ｐゴシック" charset="-128"/>
                <a:cs typeface="Arial"/>
              </a:rPr>
              <a:t>:</a:t>
            </a:r>
            <a:br>
              <a:rPr kumimoji="0" lang="en-GB" sz="2400" b="0" i="0" u="none" strike="noStrike" kern="1200" cap="none" spc="0" normalizeH="0" baseline="0" noProof="0" smtClean="0">
                <a:ln>
                  <a:noFill/>
                </a:ln>
                <a:solidFill>
                  <a:srgbClr val="46424D"/>
                </a:solidFill>
                <a:effectLst/>
                <a:uLnTx/>
                <a:uFillTx/>
                <a:latin typeface="Arial"/>
                <a:ea typeface="ＭＳ Ｐゴシック" charset="-128"/>
                <a:cs typeface="Arial"/>
              </a:rPr>
            </a:br>
            <a:r>
              <a:rPr kumimoji="0" lang="en-GB" sz="2400" b="0" i="0" u="none" strike="noStrike" kern="1200" cap="none" spc="0" normalizeH="0" baseline="0" noProof="0" smtClean="0">
                <a:ln>
                  <a:noFill/>
                </a:ln>
                <a:solidFill>
                  <a:srgbClr val="46424D"/>
                </a:solidFill>
                <a:effectLst/>
                <a:uLnTx/>
                <a:uFillTx/>
                <a:latin typeface="Arial"/>
                <a:ea typeface="ＭＳ Ｐゴシック" charset="-128"/>
                <a:cs typeface="Arial"/>
              </a:rPr>
              <a:t>	</a:t>
            </a:r>
            <a:r>
              <a:rPr kumimoji="0" lang="en-GB" sz="2000" b="0" i="0" u="none" strike="noStrike" kern="1200" cap="none" spc="0" normalizeH="0" baseline="0" noProof="0" smtClean="0">
                <a:ln>
                  <a:noFill/>
                </a:ln>
                <a:solidFill>
                  <a:srgbClr val="46424D"/>
                </a:solidFill>
                <a:effectLst/>
                <a:uLnTx/>
                <a:uFillTx/>
                <a:latin typeface="Arial"/>
                <a:ea typeface="ＭＳ Ｐゴシック" charset="-128"/>
                <a:cs typeface="Arial"/>
              </a:rPr>
              <a:t>"Are we building the right product”</a:t>
            </a:r>
          </a:p>
          <a:p>
            <a:pPr marL="0" marR="0" lvl="0" indent="0" algn="l" defTabSz="457200" rtl="0" eaLnBrk="1" fontAlgn="base" latinLnBrk="0" hangingPunct="1">
              <a:lnSpc>
                <a:spcPct val="100000"/>
              </a:lnSpc>
              <a:spcBef>
                <a:spcPts val="600"/>
              </a:spcBef>
              <a:spcAft>
                <a:spcPts val="600"/>
              </a:spcAft>
              <a:buClrTx/>
              <a:buSzTx/>
              <a:buFont typeface="Wingdings" charset="2"/>
              <a:buNone/>
              <a:defRPr/>
            </a:pPr>
            <a:r>
              <a:rPr kumimoji="0" lang="en-GB" sz="2000" b="0" i="0" u="none" strike="noStrike" kern="1200" cap="none" spc="0" normalizeH="0" baseline="0" noProof="0" smtClean="0">
                <a:ln>
                  <a:noFill/>
                </a:ln>
                <a:solidFill>
                  <a:srgbClr val="46424D"/>
                </a:solidFill>
                <a:effectLst/>
                <a:uLnTx/>
                <a:uFillTx/>
                <a:latin typeface="Arial"/>
                <a:ea typeface="ＭＳ Ｐゴシック" charset="-128"/>
                <a:cs typeface="Arial"/>
              </a:rPr>
              <a:t>	“Does the product meet user 		expectations?”</a:t>
            </a:r>
            <a:endParaRPr kumimoji="0" lang="en-GB" sz="2000" b="0" i="0" u="none" strike="noStrike" kern="1200" cap="none" spc="0" normalizeH="0" baseline="0" noProof="0">
              <a:ln>
                <a:noFill/>
              </a:ln>
              <a:solidFill>
                <a:srgbClr val="46424D"/>
              </a:solidFill>
              <a:effectLst/>
              <a:uLnTx/>
              <a:uFillTx/>
              <a:latin typeface="Arial"/>
              <a:ea typeface="ＭＳ Ｐゴシック" charset="-128"/>
              <a:cs typeface="Arial"/>
            </a:endParaRPr>
          </a:p>
        </p:txBody>
      </p:sp>
    </p:spTree>
  </p:cSld>
  <p:clrMapOvr>
    <a:masterClrMapping/>
  </p:clrMapOvr>
  <p:transition/>
  <p:timing/>
</p:sld>
</file>

<file path=ppt/slides/slide1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6322" name="Rectangle 2"/>
          <p:cNvSpPr>
            <a:spLocks noGrp="1" noChangeArrowheads="1"/>
          </p:cNvSpPr>
          <p:nvPr>
            <p:ph type="title"/>
          </p:nvPr>
        </p:nvSpPr>
        <p:spPr/>
        <p:txBody>
          <a:bodyPr/>
          <a:lstStyle/>
          <a:p>
            <a:r>
              <a:rPr lang="en-GB" smtClean="0"/>
              <a:t>5.2 Software </a:t>
            </a:r>
            <a:r>
              <a:rPr lang="en-GB"/>
              <a:t>Testing</a:t>
            </a:r>
          </a:p>
        </p:txBody>
      </p:sp>
      <p:sp>
        <p:nvSpPr>
          <p:cNvPr id="56323" name="Rectangle 3"/>
          <p:cNvSpPr>
            <a:spLocks noGrp="1" noChangeArrowheads="1"/>
          </p:cNvSpPr>
          <p:nvPr>
            <p:ph type="body" idx="4294967295"/>
          </p:nvPr>
        </p:nvSpPr>
        <p:spPr>
          <a:xfrm>
            <a:off x="609600" y="1600201"/>
            <a:ext cx="10972800" cy="4525963"/>
          </a:xfrm>
        </p:spPr>
        <p:txBody>
          <a:bodyPr/>
          <a:lstStyle/>
          <a:p>
            <a:r>
              <a:rPr lang="en-GB"/>
              <a:t>Testing is the process of executing a program with the intent of finding errors.</a:t>
            </a:r>
          </a:p>
          <a:p>
            <a:pPr marL="0" indent="0" algn="ctr">
              <a:buNone/>
            </a:pPr>
            <a:r>
              <a:rPr lang="en-GB" b="1" smtClean="0"/>
              <a:t>“</a:t>
            </a:r>
            <a:r>
              <a:rPr lang="en-GB" b="1"/>
              <a:t>Testing can reveal the presence of errors NOT their absence”</a:t>
            </a:r>
          </a:p>
          <a:p>
            <a:endParaRPr lang="en-GB"/>
          </a:p>
        </p:txBody>
      </p:sp>
      <p:sp>
        <p:nvSpPr>
          <p:cNvPr id="4" name="Slide Number Placeholder 3"/>
          <p:cNvSpPr>
            <a:spLocks noGrp="1"/>
          </p:cNvSpPr>
          <p:nvPr>
            <p:ph type="sldNum" sz="quarter" idx="12"/>
          </p:nvPr>
        </p:nvSpPr>
        <p:spPr/>
        <p:txBody>
          <a:bodyPr/>
          <a:lstStyle/>
          <a:p>
            <a:fld id="{CB105B8D-1C36-1C40-961B-CAAB1DD98B28}" type="slidenum">
              <a:rPr lang="en-US" smtClean="0"/>
              <a:t>113</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sp>
        <p:nvSpPr>
          <p:cNvPr id="6" name="Title 1"/>
          <p:cNvSpPr txBox="1"/>
          <p:nvPr/>
        </p:nvSpPr>
        <p:spPr bwMode="auto">
          <a:xfrm>
            <a:off x="354037" y="2630658"/>
            <a:ext cx="4232032" cy="689317"/>
          </a:xfrm>
          <a:prstGeom prst="rect">
            <a:avLst/>
          </a:prstGeom>
          <a:noFill/>
          <a:ln w="9525">
            <a:noFill/>
            <a:miter lim="800000"/>
          </a:ln>
        </p:spPr>
        <p:txBody>
          <a:bodyPr vert="horz" wrap="square" lIns="91440" tIns="45720" rIns="91440" bIns="45720" numCol="1"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sz="2400" b="1" i="0" u="none" strike="noStrike" kern="1200" cap="none" spc="0" normalizeH="0" baseline="0" noProof="0" smtClean="0">
                <a:ln>
                  <a:noFill/>
                </a:ln>
                <a:solidFill>
                  <a:srgbClr val="46424D"/>
                </a:solidFill>
                <a:effectLst/>
                <a:uLnTx/>
                <a:uFillTx/>
                <a:latin typeface="Arial"/>
                <a:ea typeface="ＭＳ Ｐゴシック" charset="-128"/>
                <a:cs typeface="Arial"/>
              </a:rPr>
              <a:t>5.2.1 Why should we Test?</a:t>
            </a:r>
            <a:endParaRPr kumimoji="0" lang="en-US" sz="2400" b="1" i="0" u="none" strike="noStrike" kern="1200" cap="none" spc="0" normalizeH="0" baseline="0" noProof="0">
              <a:ln>
                <a:noFill/>
              </a:ln>
              <a:solidFill>
                <a:srgbClr val="46424D"/>
              </a:solidFill>
              <a:effectLst/>
              <a:uLnTx/>
              <a:uFillTx/>
              <a:latin typeface="Arial"/>
              <a:ea typeface="ＭＳ Ｐゴシック" charset="-128"/>
              <a:cs typeface="Arial"/>
            </a:endParaRPr>
          </a:p>
        </p:txBody>
      </p:sp>
      <p:sp>
        <p:nvSpPr>
          <p:cNvPr id="7" name="Content Placeholder 2"/>
          <p:cNvSpPr txBox="1"/>
          <p:nvPr/>
        </p:nvSpPr>
        <p:spPr>
          <a:xfrm>
            <a:off x="609600" y="3319975"/>
            <a:ext cx="10972800" cy="284519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ts val="600"/>
              </a:spcBef>
              <a:spcAft>
                <a:spcPts val="600"/>
              </a:spcAft>
              <a:buClrTx/>
              <a:buSzTx/>
              <a:buFont typeface="Wingdings" charset="2"/>
              <a:buChar char="²"/>
              <a:defRPr/>
            </a:pPr>
            <a:r>
              <a:rPr kumimoji="0" lang="en-US" sz="2000" b="0" i="0" u="none" strike="noStrike" kern="1200" cap="none" spc="0" normalizeH="0" baseline="0" noProof="0" smtClean="0">
                <a:ln>
                  <a:noFill/>
                </a:ln>
                <a:solidFill>
                  <a:srgbClr val="46424D"/>
                </a:solidFill>
                <a:effectLst/>
                <a:uLnTx/>
                <a:uFillTx/>
                <a:latin typeface="Arial"/>
                <a:ea typeface="ＭＳ Ｐゴシック" charset="-128"/>
                <a:cs typeface="Arial"/>
              </a:rPr>
              <a:t>Software testing is an expensive activity but launching of software without testing may lead to cost much higher than the cost of testing itself.</a:t>
            </a:r>
          </a:p>
          <a:p>
            <a:pPr marL="342900" marR="0" lvl="0" indent="-342900" algn="l" defTabSz="457200" rtl="0" eaLnBrk="1" fontAlgn="base" latinLnBrk="0" hangingPunct="1">
              <a:lnSpc>
                <a:spcPct val="100000"/>
              </a:lnSpc>
              <a:spcBef>
                <a:spcPts val="600"/>
              </a:spcBef>
              <a:spcAft>
                <a:spcPts val="600"/>
              </a:spcAft>
              <a:buClrTx/>
              <a:buSzTx/>
              <a:buFont typeface="Wingdings" charset="2"/>
              <a:buChar char="²"/>
              <a:defRPr/>
            </a:pPr>
            <a:r>
              <a:rPr kumimoji="0" lang="en-US" sz="2000" b="0" i="0" u="none" strike="noStrike" kern="1200" cap="none" spc="0" normalizeH="0" baseline="0" noProof="0" smtClean="0">
                <a:ln>
                  <a:noFill/>
                </a:ln>
                <a:solidFill>
                  <a:srgbClr val="46424D"/>
                </a:solidFill>
                <a:effectLst/>
                <a:uLnTx/>
                <a:uFillTx/>
                <a:latin typeface="Arial"/>
                <a:ea typeface="ＭＳ Ｐゴシック" charset="-128"/>
                <a:cs typeface="Arial"/>
              </a:rPr>
              <a:t>Testing assure to developers and customers that the software meets its requirements.</a:t>
            </a:r>
          </a:p>
          <a:p>
            <a:pPr marL="342900" marR="0" lvl="0" indent="-342900" algn="l" defTabSz="457200" rtl="0" eaLnBrk="1" fontAlgn="base" latinLnBrk="0" hangingPunct="1">
              <a:lnSpc>
                <a:spcPct val="100000"/>
              </a:lnSpc>
              <a:spcBef>
                <a:spcPts val="600"/>
              </a:spcBef>
              <a:spcAft>
                <a:spcPts val="600"/>
              </a:spcAft>
              <a:buClrTx/>
              <a:buSzTx/>
              <a:buFont typeface="Wingdings" charset="2"/>
              <a:buChar char="²"/>
              <a:defRPr/>
            </a:pPr>
            <a:r>
              <a:rPr kumimoji="0" lang="en-US" sz="2000" b="0" i="0" u="none" strike="noStrike" kern="1200" cap="none" spc="0" normalizeH="0" baseline="0" noProof="0" smtClean="0">
                <a:ln>
                  <a:noFill/>
                </a:ln>
                <a:solidFill>
                  <a:srgbClr val="46424D"/>
                </a:solidFill>
                <a:effectLst/>
                <a:uLnTx/>
                <a:uFillTx/>
                <a:latin typeface="Arial"/>
                <a:ea typeface="ＭＳ Ｐゴシック" charset="-128"/>
                <a:cs typeface="Arial"/>
              </a:rPr>
              <a:t>It discovers the situations where behavior of the software is incorrect, undesirable or does not match to its specification.</a:t>
            </a:r>
          </a:p>
          <a:p>
            <a:pPr marL="342900" marR="0" lvl="0" indent="-342900" algn="l" defTabSz="457200" rtl="0" eaLnBrk="1" fontAlgn="base" latinLnBrk="0" hangingPunct="1">
              <a:lnSpc>
                <a:spcPct val="100000"/>
              </a:lnSpc>
              <a:spcBef>
                <a:spcPts val="600"/>
              </a:spcBef>
              <a:spcAft>
                <a:spcPts val="600"/>
              </a:spcAft>
              <a:buClrTx/>
              <a:buSzTx/>
              <a:buFont typeface="Wingdings" charset="2"/>
              <a:buChar char="²"/>
              <a:defRPr/>
            </a:pPr>
            <a:r>
              <a:rPr kumimoji="0" lang="en-US" sz="2000" b="0" i="0" u="none" strike="noStrike" kern="1200" cap="none" spc="0" normalizeH="0" baseline="0" noProof="0" smtClean="0">
                <a:ln>
                  <a:noFill/>
                </a:ln>
                <a:solidFill>
                  <a:srgbClr val="46424D"/>
                </a:solidFill>
                <a:effectLst/>
                <a:uLnTx/>
                <a:uFillTx/>
                <a:latin typeface="Arial"/>
                <a:ea typeface="ＭＳ Ｐゴシック" charset="-128"/>
                <a:cs typeface="Arial"/>
              </a:rPr>
              <a:t>Testing identifies undesirable system behavior such as system crashes, unwanted interactions with other systems, incorrect computations and data corruption.</a:t>
            </a:r>
            <a:endParaRPr kumimoji="0" lang="en-US" sz="2000" b="0" i="0" u="none" strike="noStrike" kern="1200" cap="none" spc="0" normalizeH="0" baseline="0" noProof="0">
              <a:ln>
                <a:noFill/>
              </a:ln>
              <a:solidFill>
                <a:srgbClr val="46424D"/>
              </a:solidFill>
              <a:effectLst/>
              <a:uLnTx/>
              <a:uFillTx/>
              <a:latin typeface="Arial"/>
              <a:ea typeface="ＭＳ Ｐゴシック" charset="-128"/>
              <a:cs typeface="Arial"/>
            </a:endParaRPr>
          </a:p>
        </p:txBody>
      </p:sp>
    </p:spTree>
  </p:cSld>
  <p:clrMapOvr>
    <a:masterClrMapping/>
  </p:clrMapOvr>
  <p:transition/>
  <p:timing/>
</p:sld>
</file>

<file path=ppt/slides/slide1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3730" name="Rectangle 2"/>
          <p:cNvSpPr>
            <a:spLocks noGrp="1" noChangeArrowheads="1"/>
          </p:cNvSpPr>
          <p:nvPr>
            <p:ph type="title"/>
          </p:nvPr>
        </p:nvSpPr>
        <p:spPr/>
        <p:txBody>
          <a:bodyPr/>
          <a:lstStyle/>
          <a:p>
            <a:r>
              <a:rPr lang="en-GB" smtClean="0"/>
              <a:t>5.2.2 Who </a:t>
            </a:r>
            <a:r>
              <a:rPr lang="en-GB"/>
              <a:t>should do the Testing?</a:t>
            </a:r>
          </a:p>
        </p:txBody>
      </p:sp>
      <p:sp>
        <p:nvSpPr>
          <p:cNvPr id="73731" name="Rectangle 3"/>
          <p:cNvSpPr>
            <a:spLocks noGrp="1" noChangeArrowheads="1"/>
          </p:cNvSpPr>
          <p:nvPr>
            <p:ph type="body" idx="4294967295"/>
          </p:nvPr>
        </p:nvSpPr>
        <p:spPr>
          <a:xfrm>
            <a:off x="609600" y="1417638"/>
            <a:ext cx="10972800" cy="4525963"/>
          </a:xfrm>
        </p:spPr>
        <p:txBody>
          <a:bodyPr/>
          <a:lstStyle/>
          <a:p>
            <a:r>
              <a:rPr lang="en-GB"/>
              <a:t>Testing requires the developers to find errors from their software.</a:t>
            </a:r>
          </a:p>
          <a:p>
            <a:r>
              <a:rPr lang="en-GB"/>
              <a:t>It is difficult for software developer to point out errors from own creations.</a:t>
            </a:r>
          </a:p>
          <a:p>
            <a:r>
              <a:rPr lang="en-GB"/>
              <a:t>Many organizations have made a distinction between development and testing phase by making different people responsible for each phase.</a:t>
            </a:r>
          </a:p>
        </p:txBody>
      </p:sp>
      <p:sp>
        <p:nvSpPr>
          <p:cNvPr id="4" name="Slide Number Placeholder 3"/>
          <p:cNvSpPr>
            <a:spLocks noGrp="1"/>
          </p:cNvSpPr>
          <p:nvPr>
            <p:ph type="sldNum" sz="quarter" idx="12"/>
          </p:nvPr>
        </p:nvSpPr>
        <p:spPr/>
        <p:txBody>
          <a:bodyPr/>
          <a:lstStyle/>
          <a:p>
            <a:fld id="{CB105B8D-1C36-1C40-961B-CAAB1DD98B28}" type="slidenum">
              <a:rPr lang="en-US" smtClean="0"/>
              <a:t>114</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sp>
        <p:nvSpPr>
          <p:cNvPr id="6" name="Rectangle 2"/>
          <p:cNvSpPr txBox="1">
            <a:spLocks noChangeArrowheads="1"/>
          </p:cNvSpPr>
          <p:nvPr/>
        </p:nvSpPr>
        <p:spPr bwMode="auto">
          <a:xfrm>
            <a:off x="609600" y="3355144"/>
            <a:ext cx="4173415" cy="576776"/>
          </a:xfrm>
          <a:prstGeom prst="rect">
            <a:avLst/>
          </a:prstGeom>
          <a:noFill/>
          <a:ln w="9525">
            <a:noFill/>
            <a:miter lim="800000"/>
          </a:ln>
        </p:spPr>
        <p:txBody>
          <a:bodyPr vert="horz" wrap="square" lIns="91440" tIns="45720" rIns="91440" bIns="45720" numCol="1"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GB" sz="2400" b="1" i="0" u="none" strike="noStrike" kern="1200" cap="none" spc="0" normalizeH="0" baseline="0" noProof="0" smtClean="0">
                <a:ln>
                  <a:noFill/>
                </a:ln>
                <a:solidFill>
                  <a:srgbClr val="46424D"/>
                </a:solidFill>
                <a:effectLst/>
                <a:uLnTx/>
                <a:uFillTx/>
                <a:latin typeface="Arial"/>
                <a:ea typeface="ＭＳ Ｐゴシック" charset="-128"/>
                <a:cs typeface="Arial"/>
              </a:rPr>
              <a:t>5.2.3 What should we Test?</a:t>
            </a:r>
            <a:endParaRPr kumimoji="0" lang="en-GB" sz="2400" b="1" i="0" u="none" strike="noStrike" kern="1200" cap="none" spc="0" normalizeH="0" baseline="0" noProof="0">
              <a:ln>
                <a:noFill/>
              </a:ln>
              <a:solidFill>
                <a:srgbClr val="46424D"/>
              </a:solidFill>
              <a:effectLst/>
              <a:uLnTx/>
              <a:uFillTx/>
              <a:latin typeface="Arial"/>
              <a:ea typeface="ＭＳ Ｐゴシック" charset="-128"/>
              <a:cs typeface="Arial"/>
            </a:endParaRPr>
          </a:p>
        </p:txBody>
      </p:sp>
      <p:sp>
        <p:nvSpPr>
          <p:cNvPr id="7" name="Rectangle 3"/>
          <p:cNvSpPr txBox="1">
            <a:spLocks noChangeArrowheads="1"/>
          </p:cNvSpPr>
          <p:nvPr/>
        </p:nvSpPr>
        <p:spPr>
          <a:xfrm>
            <a:off x="609600" y="3931920"/>
            <a:ext cx="10972800" cy="171977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ts val="600"/>
              </a:spcBef>
              <a:spcAft>
                <a:spcPts val="600"/>
              </a:spcAft>
              <a:buClrTx/>
              <a:buSzTx/>
              <a:buFont typeface="Wingdings" charset="2"/>
              <a:buChar char="²"/>
              <a:defRPr/>
            </a:pPr>
            <a:r>
              <a:rPr kumimoji="0" lang="en-GB" sz="2400" b="0" i="0" u="none" strike="noStrike" kern="1200" cap="none" spc="0" normalizeH="0" baseline="0" noProof="0" smtClean="0">
                <a:ln>
                  <a:noFill/>
                </a:ln>
                <a:solidFill>
                  <a:srgbClr val="46424D"/>
                </a:solidFill>
                <a:effectLst/>
                <a:uLnTx/>
                <a:uFillTx/>
                <a:latin typeface="Arial"/>
                <a:ea typeface="ＭＳ Ｐゴシック" charset="-128"/>
                <a:cs typeface="Arial"/>
              </a:rPr>
              <a:t>We should test the program’s responses to every possible input. It means, we should test for all valid and invalid inputs.</a:t>
            </a:r>
          </a:p>
          <a:p>
            <a:pPr marL="342900" marR="0" lvl="0" indent="-342900" algn="l" defTabSz="457200" rtl="0" eaLnBrk="1" fontAlgn="base" latinLnBrk="0" hangingPunct="1">
              <a:lnSpc>
                <a:spcPct val="100000"/>
              </a:lnSpc>
              <a:spcBef>
                <a:spcPts val="600"/>
              </a:spcBef>
              <a:spcAft>
                <a:spcPts val="600"/>
              </a:spcAft>
              <a:buClrTx/>
              <a:buSzTx/>
              <a:buFont typeface="Wingdings" charset="2"/>
              <a:buChar char="²"/>
              <a:defRPr/>
            </a:pPr>
            <a:r>
              <a:rPr kumimoji="0" lang="en-GB" sz="2400" b="0" i="0" u="none" strike="noStrike" kern="1200" cap="none" spc="0" normalizeH="0" baseline="0" noProof="0" smtClean="0">
                <a:ln>
                  <a:noFill/>
                </a:ln>
                <a:solidFill>
                  <a:srgbClr val="46424D"/>
                </a:solidFill>
                <a:effectLst/>
                <a:uLnTx/>
                <a:uFillTx/>
                <a:latin typeface="Arial"/>
                <a:ea typeface="ＭＳ Ｐゴシック" charset="-128"/>
                <a:cs typeface="Arial"/>
              </a:rPr>
              <a:t>A strategy should develop test cases for the testing of small portion of program and also test cases for complete system or function.</a:t>
            </a:r>
            <a:endParaRPr kumimoji="0" lang="en-GB" sz="2400" b="0" i="0" u="none" strike="noStrike" kern="1200" cap="none" spc="0" normalizeH="0" baseline="0" noProof="0">
              <a:ln>
                <a:noFill/>
              </a:ln>
              <a:solidFill>
                <a:srgbClr val="46424D"/>
              </a:solidFill>
              <a:effectLst/>
              <a:uLnTx/>
              <a:uFillTx/>
              <a:latin typeface="Arial"/>
              <a:ea typeface="ＭＳ Ｐゴシック" charset="-128"/>
              <a:cs typeface="Arial"/>
            </a:endParaRPr>
          </a:p>
        </p:txBody>
      </p:sp>
    </p:spTree>
  </p:cSld>
  <p:clrMapOvr>
    <a:masterClrMapping/>
  </p:clrMapOvr>
  <p:transition/>
  <p:timing/>
</p:sld>
</file>

<file path=ppt/slides/slide1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5.3 Stages </a:t>
            </a:r>
            <a:r>
              <a:rPr lang="en-US"/>
              <a:t>of Testing</a:t>
            </a:r>
          </a:p>
        </p:txBody>
      </p:sp>
      <p:sp>
        <p:nvSpPr>
          <p:cNvPr id="3" name="Content Placeholder 2"/>
          <p:cNvSpPr>
            <a:spLocks noGrp="1"/>
          </p:cNvSpPr>
          <p:nvPr>
            <p:ph idx="1"/>
          </p:nvPr>
        </p:nvSpPr>
        <p:spPr/>
        <p:txBody>
          <a:bodyPr/>
          <a:lstStyle/>
          <a:p>
            <a:r>
              <a:rPr lang="en-US" b="1"/>
              <a:t>Development testing</a:t>
            </a:r>
            <a:r>
              <a:rPr lang="en-US"/>
              <a:t>, where the system is tested during development to discover bugs and defects. </a:t>
            </a:r>
          </a:p>
          <a:p>
            <a:r>
              <a:rPr lang="en-US" b="1"/>
              <a:t>Release testing</a:t>
            </a:r>
            <a:r>
              <a:rPr lang="en-US"/>
              <a:t>, where a separate testing team test a complete version of the system before it is released to users. </a:t>
            </a:r>
          </a:p>
          <a:p>
            <a:r>
              <a:rPr lang="en-US" b="1"/>
              <a:t>User testing</a:t>
            </a:r>
            <a:r>
              <a:rPr lang="en-US"/>
              <a:t>, where users or potential users of a system test the system in their own environment.</a:t>
            </a:r>
          </a:p>
        </p:txBody>
      </p:sp>
      <p:sp>
        <p:nvSpPr>
          <p:cNvPr id="4" name="Footer Placeholder 3"/>
          <p:cNvSpPr>
            <a:spLocks noGrp="1"/>
          </p:cNvSpPr>
          <p:nvPr>
            <p:ph type="ftr" sz="quarter" idx="11"/>
          </p:nvPr>
        </p:nvSpPr>
        <p:spPr/>
        <p:txBody>
          <a:bodyPr/>
          <a:lstStyle/>
          <a:p>
            <a:r>
              <a:rPr lang="en-US" smtClean="0"/>
              <a:t>Chapter 5 - Software Testing and Maintenance</a:t>
            </a:r>
            <a:endParaRPr lang="en-US"/>
          </a:p>
        </p:txBody>
      </p:sp>
      <p:sp>
        <p:nvSpPr>
          <p:cNvPr id="5" name="Slide Number Placeholder 4"/>
          <p:cNvSpPr>
            <a:spLocks noGrp="1"/>
          </p:cNvSpPr>
          <p:nvPr>
            <p:ph type="sldNum" sz="quarter" idx="12"/>
          </p:nvPr>
        </p:nvSpPr>
        <p:spPr/>
        <p:txBody>
          <a:bodyPr/>
          <a:lstStyle/>
          <a:p>
            <a:fld id="{CB105B8D-1C36-1C40-961B-CAAB1DD98B28}" type="slidenum">
              <a:rPr lang="en-US" smtClean="0"/>
              <a:t>115</a:t>
            </a:fld>
            <a:endParaRPr lang="en-US"/>
          </a:p>
        </p:txBody>
      </p:sp>
    </p:spTree>
  </p:cSld>
  <p:clrMapOvr>
    <a:masterClrMapping/>
  </p:clrMapOvr>
  <p:transition/>
  <p:timing/>
</p:sld>
</file>

<file path=ppt/slides/slide1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5.3.1 Development </a:t>
            </a:r>
            <a:r>
              <a:rPr lang="en-US"/>
              <a:t>Testing</a:t>
            </a:r>
          </a:p>
        </p:txBody>
      </p:sp>
      <p:sp>
        <p:nvSpPr>
          <p:cNvPr id="3" name="Content Placeholder 2"/>
          <p:cNvSpPr>
            <a:spLocks noGrp="1"/>
          </p:cNvSpPr>
          <p:nvPr>
            <p:ph idx="1"/>
          </p:nvPr>
        </p:nvSpPr>
        <p:spPr/>
        <p:txBody>
          <a:bodyPr/>
          <a:lstStyle/>
          <a:p>
            <a:r>
              <a:rPr lang="en-US"/>
              <a:t>Development testing includes all testing activities that are carried out by the team developing the system.</a:t>
            </a:r>
          </a:p>
          <a:p>
            <a:pPr lvl="1"/>
            <a:r>
              <a:rPr lang="en-US" b="1"/>
              <a:t>Unit testing</a:t>
            </a:r>
            <a:r>
              <a:rPr lang="en-US"/>
              <a:t>, where individual program units or object classes are tested. Unit testing should focus on testing the functionality of objects or methods.</a:t>
            </a:r>
            <a:endParaRPr lang="en-GB"/>
          </a:p>
          <a:p>
            <a:pPr lvl="1"/>
            <a:r>
              <a:rPr lang="en-US" b="1"/>
              <a:t>Component testing</a:t>
            </a:r>
            <a:r>
              <a:rPr lang="en-US"/>
              <a:t>, where several individual units are integrated to create composite components. Component testing should focus on testing component interfaces.</a:t>
            </a:r>
            <a:endParaRPr lang="en-GB"/>
          </a:p>
          <a:p>
            <a:pPr lvl="1"/>
            <a:r>
              <a:rPr lang="en-US" b="1"/>
              <a:t>System testing</a:t>
            </a:r>
            <a:r>
              <a:rPr lang="en-US"/>
              <a:t>, where some or all of the components in a system are integrated and the system is tested as a whole. System testing should focus on testing component interactions.</a:t>
            </a:r>
            <a:endParaRPr lang="en-GB"/>
          </a:p>
          <a:p>
            <a:r>
              <a:rPr lang="en-US"/>
              <a:t>One of the popular development testing techniques is White Box Testing (WBT) that can be applied at the unit, integration and system levels of the testing process. (WBT is discussed separately)</a:t>
            </a:r>
          </a:p>
        </p:txBody>
      </p:sp>
      <p:sp>
        <p:nvSpPr>
          <p:cNvPr id="4" name="Footer Placeholder 3"/>
          <p:cNvSpPr>
            <a:spLocks noGrp="1"/>
          </p:cNvSpPr>
          <p:nvPr>
            <p:ph type="ftr" sz="quarter" idx="11"/>
          </p:nvPr>
        </p:nvSpPr>
        <p:spPr/>
        <p:txBody>
          <a:bodyPr/>
          <a:lstStyle/>
          <a:p>
            <a:r>
              <a:rPr lang="en-US" smtClean="0"/>
              <a:t>Chapter 5 - Software Testing and Maintenance</a:t>
            </a:r>
            <a:endParaRPr lang="en-US"/>
          </a:p>
        </p:txBody>
      </p:sp>
      <p:sp>
        <p:nvSpPr>
          <p:cNvPr id="5" name="Slide Number Placeholder 4"/>
          <p:cNvSpPr>
            <a:spLocks noGrp="1"/>
          </p:cNvSpPr>
          <p:nvPr>
            <p:ph type="sldNum" sz="quarter" idx="12"/>
          </p:nvPr>
        </p:nvSpPr>
        <p:spPr/>
        <p:txBody>
          <a:bodyPr/>
          <a:lstStyle/>
          <a:p>
            <a:fld id="{CB105B8D-1C36-1C40-961B-CAAB1DD98B28}" type="slidenum">
              <a:rPr lang="en-US" smtClean="0"/>
              <a:t>116</a:t>
            </a:fld>
            <a:endParaRPr lang="en-US"/>
          </a:p>
        </p:txBody>
      </p:sp>
    </p:spTree>
  </p:cSld>
  <p:clrMapOvr>
    <a:masterClrMapping/>
  </p:clrMapOvr>
  <p:transition/>
  <p:timing/>
</p:sld>
</file>

<file path=ppt/slides/slide1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5.3.2 Release </a:t>
            </a:r>
            <a:r>
              <a:rPr lang="en-US"/>
              <a:t>Testing</a:t>
            </a:r>
          </a:p>
        </p:txBody>
      </p:sp>
      <p:sp>
        <p:nvSpPr>
          <p:cNvPr id="3" name="Content Placeholder 2"/>
          <p:cNvSpPr>
            <a:spLocks noGrp="1"/>
          </p:cNvSpPr>
          <p:nvPr>
            <p:ph idx="1"/>
          </p:nvPr>
        </p:nvSpPr>
        <p:spPr/>
        <p:txBody>
          <a:bodyPr/>
          <a:lstStyle/>
          <a:p>
            <a:r>
              <a:rPr lang="en-US"/>
              <a:t>Release testing is the process of testing a particular release of a system that is intended for use outside of the development team.</a:t>
            </a:r>
          </a:p>
          <a:p>
            <a:r>
              <a:rPr lang="en-US"/>
              <a:t>The primary goal of the release testing process is to convince the supplier of the system that it is good enough for use.</a:t>
            </a:r>
          </a:p>
          <a:p>
            <a:r>
              <a:rPr lang="en-US"/>
              <a:t>Release testing shows that the system delivers its specified functionality, performance and dependability, and that it does not fail during normal use.</a:t>
            </a:r>
          </a:p>
          <a:p>
            <a:r>
              <a:rPr lang="en-US"/>
              <a:t>Release testing is usually a Black Box Testing (BBT) process where tests are only derived from the system specification. (BBT is discussed separately)</a:t>
            </a:r>
          </a:p>
        </p:txBody>
      </p:sp>
      <p:sp>
        <p:nvSpPr>
          <p:cNvPr id="4" name="Footer Placeholder 3"/>
          <p:cNvSpPr>
            <a:spLocks noGrp="1"/>
          </p:cNvSpPr>
          <p:nvPr>
            <p:ph type="ftr" sz="quarter" idx="11"/>
          </p:nvPr>
        </p:nvSpPr>
        <p:spPr/>
        <p:txBody>
          <a:bodyPr/>
          <a:lstStyle/>
          <a:p>
            <a:r>
              <a:rPr lang="en-US" smtClean="0"/>
              <a:t>Chapter 5 - Software Testing and Maintenance</a:t>
            </a:r>
            <a:endParaRPr lang="en-US"/>
          </a:p>
        </p:txBody>
      </p:sp>
      <p:sp>
        <p:nvSpPr>
          <p:cNvPr id="5" name="Slide Number Placeholder 4"/>
          <p:cNvSpPr>
            <a:spLocks noGrp="1"/>
          </p:cNvSpPr>
          <p:nvPr>
            <p:ph type="sldNum" sz="quarter" idx="12"/>
          </p:nvPr>
        </p:nvSpPr>
        <p:spPr/>
        <p:txBody>
          <a:bodyPr/>
          <a:lstStyle/>
          <a:p>
            <a:fld id="{CB105B8D-1C36-1C40-961B-CAAB1DD98B28}" type="slidenum">
              <a:rPr lang="en-US" smtClean="0"/>
              <a:t>117</a:t>
            </a:fld>
            <a:endParaRPr lang="en-US"/>
          </a:p>
        </p:txBody>
      </p:sp>
    </p:spTree>
    <p:extLst>
      <p:ext uri="{BB962C8B-B14F-4D97-AF65-F5344CB8AC3E}">
        <p14:creationId xmlns:p14="http://schemas.microsoft.com/office/powerpoint/2010/main" xmlns="" val="2714776733"/>
      </p:ext>
    </p:extLst>
  </p:cSld>
  <p:clrMapOvr>
    <a:masterClrMapping/>
  </p:clrMapOvr>
  <p:transition/>
  <p:timing/>
</p:sld>
</file>

<file path=ppt/slides/slide1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5.3.3 User </a:t>
            </a:r>
            <a:r>
              <a:rPr lang="en-US"/>
              <a:t>Testing</a:t>
            </a:r>
          </a:p>
        </p:txBody>
      </p:sp>
      <p:sp>
        <p:nvSpPr>
          <p:cNvPr id="3" name="Content Placeholder 2"/>
          <p:cNvSpPr>
            <a:spLocks noGrp="1"/>
          </p:cNvSpPr>
          <p:nvPr>
            <p:ph idx="1"/>
          </p:nvPr>
        </p:nvSpPr>
        <p:spPr>
          <a:xfrm>
            <a:off x="609600" y="1417638"/>
            <a:ext cx="10972800" cy="4525963"/>
          </a:xfrm>
        </p:spPr>
        <p:txBody>
          <a:bodyPr/>
          <a:lstStyle/>
          <a:p>
            <a:r>
              <a:rPr lang="en-US"/>
              <a:t>User or customer testing is a stage in the testing process in which users or customers provide input and advice on system testing. </a:t>
            </a:r>
          </a:p>
          <a:p>
            <a:endParaRPr lang="en-US"/>
          </a:p>
        </p:txBody>
      </p:sp>
      <p:sp>
        <p:nvSpPr>
          <p:cNvPr id="4" name="Slide Number Placeholder 3"/>
          <p:cNvSpPr>
            <a:spLocks noGrp="1"/>
          </p:cNvSpPr>
          <p:nvPr>
            <p:ph type="sldNum" sz="quarter" idx="12"/>
          </p:nvPr>
        </p:nvSpPr>
        <p:spPr/>
        <p:txBody>
          <a:bodyPr/>
          <a:lstStyle/>
          <a:p>
            <a:fld id="{CB105B8D-1C36-1C40-961B-CAAB1DD98B28}" type="slidenum">
              <a:rPr lang="en-US" smtClean="0"/>
              <a:t>118</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sp>
        <p:nvSpPr>
          <p:cNvPr id="6" name="Title 1"/>
          <p:cNvSpPr txBox="1"/>
          <p:nvPr/>
        </p:nvSpPr>
        <p:spPr bwMode="auto">
          <a:xfrm>
            <a:off x="609601" y="2244434"/>
            <a:ext cx="3343422" cy="534572"/>
          </a:xfrm>
          <a:prstGeom prst="rect">
            <a:avLst/>
          </a:prstGeom>
          <a:noFill/>
          <a:ln w="9525">
            <a:noFill/>
            <a:miter lim="800000"/>
          </a:ln>
        </p:spPr>
        <p:txBody>
          <a:bodyPr vert="horz" wrap="square" lIns="91440" tIns="45720" rIns="91440" bIns="45720" numCol="1"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sz="2400" b="1" i="0" u="none" strike="noStrike" kern="1200" cap="none" spc="0" normalizeH="0" baseline="0" noProof="0" smtClean="0">
                <a:ln>
                  <a:noFill/>
                </a:ln>
                <a:solidFill>
                  <a:srgbClr val="46424D"/>
                </a:solidFill>
                <a:effectLst/>
                <a:uLnTx/>
                <a:uFillTx/>
                <a:latin typeface="Arial"/>
                <a:ea typeface="ＭＳ Ｐゴシック" charset="-128"/>
                <a:cs typeface="Arial"/>
              </a:rPr>
              <a:t>Types of User Testing</a:t>
            </a:r>
            <a:endParaRPr kumimoji="0" lang="en-US" sz="2400" b="1" i="0" u="none" strike="noStrike" kern="1200" cap="none" spc="0" normalizeH="0" baseline="0" noProof="0">
              <a:ln>
                <a:noFill/>
              </a:ln>
              <a:solidFill>
                <a:srgbClr val="46424D"/>
              </a:solidFill>
              <a:effectLst/>
              <a:uLnTx/>
              <a:uFillTx/>
              <a:latin typeface="Arial"/>
              <a:ea typeface="ＭＳ Ｐゴシック" charset="-128"/>
              <a:cs typeface="Arial"/>
            </a:endParaRPr>
          </a:p>
        </p:txBody>
      </p:sp>
      <p:sp>
        <p:nvSpPr>
          <p:cNvPr id="7" name="Content Placeholder 2"/>
          <p:cNvSpPr txBox="1"/>
          <p:nvPr/>
        </p:nvSpPr>
        <p:spPr>
          <a:xfrm>
            <a:off x="609600" y="2779006"/>
            <a:ext cx="11179126" cy="394247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ts val="600"/>
              </a:spcBef>
              <a:spcAft>
                <a:spcPts val="600"/>
              </a:spcAft>
              <a:buClrTx/>
              <a:buSzTx/>
              <a:buFont typeface="Wingdings" charset="2"/>
              <a:buChar char="²"/>
              <a:defRPr/>
            </a:pPr>
            <a:r>
              <a:rPr kumimoji="0" lang="en-US" sz="2400" b="0" i="0" u="none" strike="noStrike" kern="1200" cap="none" spc="0" normalizeH="0" baseline="0" noProof="0" smtClean="0">
                <a:ln>
                  <a:noFill/>
                </a:ln>
                <a:solidFill>
                  <a:srgbClr val="46424D"/>
                </a:solidFill>
                <a:effectLst/>
                <a:uLnTx/>
                <a:uFillTx/>
                <a:latin typeface="Arial"/>
                <a:ea typeface="ＭＳ Ｐゴシック" charset="-128"/>
                <a:cs typeface="Arial"/>
              </a:rPr>
              <a:t>Alpha testing</a:t>
            </a:r>
          </a:p>
          <a:p>
            <a:pPr marL="742950" marR="0" lvl="1" indent="-285750" algn="l" defTabSz="457200" rtl="0" eaLnBrk="1" fontAlgn="base" latinLnBrk="0" hangingPunct="1">
              <a:lnSpc>
                <a:spcPct val="100000"/>
              </a:lnSpc>
              <a:spcBef>
                <a:spcPts val="300"/>
              </a:spcBef>
              <a:spcAft>
                <a:spcPts val="300"/>
              </a:spcAft>
              <a:buClrTx/>
              <a:buSzTx/>
              <a:buFont typeface="Wingdings" charset="2"/>
              <a:buChar char="§"/>
              <a:defRPr/>
            </a:pPr>
            <a:r>
              <a:rPr kumimoji="0" lang="en-US" sz="2000" b="0" i="0" u="none" strike="noStrike" kern="1200" cap="none" spc="0" normalizeH="0" baseline="0" noProof="0" smtClean="0">
                <a:ln>
                  <a:noFill/>
                </a:ln>
                <a:solidFill>
                  <a:srgbClr val="46424D"/>
                </a:solidFill>
                <a:effectLst/>
                <a:uLnTx/>
                <a:uFillTx/>
                <a:latin typeface="Arial"/>
                <a:ea typeface="ＭＳ Ｐゴシック" charset="-128"/>
                <a:cs typeface="Arial"/>
              </a:rPr>
              <a:t>Users of the software work with the development team to test the software at the developer’s site.</a:t>
            </a:r>
            <a:endParaRPr kumimoji="0" lang="en-GB" sz="2000" b="0" i="0" u="none" strike="noStrike" kern="1200" cap="none" spc="0" normalizeH="0" baseline="0" noProof="0" smtClean="0">
              <a:ln>
                <a:noFill/>
              </a:ln>
              <a:solidFill>
                <a:srgbClr val="46424D"/>
              </a:solidFill>
              <a:effectLst/>
              <a:uLnTx/>
              <a:uFillTx/>
              <a:latin typeface="Arial"/>
              <a:ea typeface="ＭＳ Ｐゴシック" charset="-128"/>
              <a:cs typeface="Arial"/>
            </a:endParaRPr>
          </a:p>
          <a:p>
            <a:pPr marL="342900" marR="0" lvl="0" indent="-342900" algn="l" defTabSz="457200" rtl="0" eaLnBrk="1" fontAlgn="base" latinLnBrk="0" hangingPunct="1">
              <a:lnSpc>
                <a:spcPct val="100000"/>
              </a:lnSpc>
              <a:spcBef>
                <a:spcPts val="600"/>
              </a:spcBef>
              <a:spcAft>
                <a:spcPts val="600"/>
              </a:spcAft>
              <a:buClrTx/>
              <a:buSzTx/>
              <a:buFont typeface="Wingdings" charset="2"/>
              <a:buChar char="²"/>
              <a:defRPr/>
            </a:pPr>
            <a:r>
              <a:rPr kumimoji="0" lang="en-US" sz="2400" b="0" i="0" u="none" strike="noStrike" kern="1200" cap="none" spc="0" normalizeH="0" baseline="0" noProof="0" smtClean="0">
                <a:ln>
                  <a:noFill/>
                </a:ln>
                <a:solidFill>
                  <a:srgbClr val="46424D"/>
                </a:solidFill>
                <a:effectLst/>
                <a:uLnTx/>
                <a:uFillTx/>
                <a:latin typeface="Arial"/>
                <a:ea typeface="ＭＳ Ｐゴシック" charset="-128"/>
                <a:cs typeface="Arial"/>
              </a:rPr>
              <a:t>Beta testing</a:t>
            </a:r>
          </a:p>
          <a:p>
            <a:pPr marL="742950" marR="0" lvl="1" indent="-285750" algn="l" defTabSz="457200" rtl="0" eaLnBrk="1" fontAlgn="base" latinLnBrk="0" hangingPunct="1">
              <a:lnSpc>
                <a:spcPct val="100000"/>
              </a:lnSpc>
              <a:spcBef>
                <a:spcPts val="300"/>
              </a:spcBef>
              <a:spcAft>
                <a:spcPts val="300"/>
              </a:spcAft>
              <a:buClrTx/>
              <a:buSzTx/>
              <a:buFont typeface="Wingdings" charset="2"/>
              <a:buChar char="§"/>
              <a:defRPr/>
            </a:pPr>
            <a:r>
              <a:rPr kumimoji="0" lang="en-US" sz="2000" b="0" i="0" u="none" strike="noStrike" kern="1200" cap="none" spc="0" normalizeH="0" baseline="0" noProof="0" smtClean="0">
                <a:ln>
                  <a:noFill/>
                </a:ln>
                <a:solidFill>
                  <a:srgbClr val="46424D"/>
                </a:solidFill>
                <a:effectLst/>
                <a:uLnTx/>
                <a:uFillTx/>
                <a:latin typeface="Arial"/>
                <a:ea typeface="ＭＳ Ｐゴシック" charset="-128"/>
                <a:cs typeface="Arial"/>
              </a:rPr>
              <a:t>A release of the software is made available to users to allow them to experiment and to raise problems that they discover with the system developers.</a:t>
            </a:r>
            <a:endParaRPr kumimoji="0" lang="en-GB" sz="2000" b="0" i="0" u="none" strike="noStrike" kern="1200" cap="none" spc="0" normalizeH="0" baseline="0" noProof="0" smtClean="0">
              <a:ln>
                <a:noFill/>
              </a:ln>
              <a:solidFill>
                <a:srgbClr val="46424D"/>
              </a:solidFill>
              <a:effectLst/>
              <a:uLnTx/>
              <a:uFillTx/>
              <a:latin typeface="Arial"/>
              <a:ea typeface="ＭＳ Ｐゴシック" charset="-128"/>
              <a:cs typeface="Arial"/>
            </a:endParaRPr>
          </a:p>
          <a:p>
            <a:pPr marL="342900" marR="0" lvl="0" indent="-342900" algn="l" defTabSz="457200" rtl="0" eaLnBrk="1" fontAlgn="base" latinLnBrk="0" hangingPunct="1">
              <a:lnSpc>
                <a:spcPct val="100000"/>
              </a:lnSpc>
              <a:spcBef>
                <a:spcPts val="600"/>
              </a:spcBef>
              <a:spcAft>
                <a:spcPts val="600"/>
              </a:spcAft>
              <a:buClrTx/>
              <a:buSzTx/>
              <a:buFont typeface="Wingdings" charset="2"/>
              <a:buChar char="²"/>
              <a:defRPr/>
            </a:pPr>
            <a:r>
              <a:rPr kumimoji="0" lang="en-US" sz="2400" b="0" i="0" u="none" strike="noStrike" kern="1200" cap="none" spc="0" normalizeH="0" baseline="0" noProof="0" smtClean="0">
                <a:ln>
                  <a:noFill/>
                </a:ln>
                <a:solidFill>
                  <a:srgbClr val="46424D"/>
                </a:solidFill>
                <a:effectLst/>
                <a:uLnTx/>
                <a:uFillTx/>
                <a:latin typeface="Arial"/>
                <a:ea typeface="ＭＳ Ｐゴシック" charset="-128"/>
                <a:cs typeface="Arial"/>
              </a:rPr>
              <a:t>Acceptance testing</a:t>
            </a:r>
          </a:p>
          <a:p>
            <a:pPr marL="742950" marR="0" lvl="1" indent="-285750" algn="l" defTabSz="457200" rtl="0" eaLnBrk="1" fontAlgn="base" latinLnBrk="0" hangingPunct="1">
              <a:lnSpc>
                <a:spcPct val="100000"/>
              </a:lnSpc>
              <a:spcBef>
                <a:spcPts val="300"/>
              </a:spcBef>
              <a:spcAft>
                <a:spcPts val="300"/>
              </a:spcAft>
              <a:buClrTx/>
              <a:buSzTx/>
              <a:buFont typeface="Wingdings" charset="2"/>
              <a:buChar char="§"/>
              <a:defRPr/>
            </a:pPr>
            <a:r>
              <a:rPr kumimoji="0" lang="en-US" sz="2000" b="0" i="0" u="none" strike="noStrike" kern="1200" cap="none" spc="0" normalizeH="0" baseline="0" noProof="0" smtClean="0">
                <a:ln>
                  <a:noFill/>
                </a:ln>
                <a:solidFill>
                  <a:srgbClr val="46424D"/>
                </a:solidFill>
                <a:effectLst/>
                <a:uLnTx/>
                <a:uFillTx/>
                <a:latin typeface="Arial"/>
                <a:ea typeface="ＭＳ Ｐゴシック" charset="-128"/>
                <a:cs typeface="Arial"/>
              </a:rPr>
              <a:t>Customers test a system to decide whether or not it is ready to be accepted from the system developers and deployed in the customer environment. Primarily for custom (be-spoke) systems.</a:t>
            </a:r>
            <a:endParaRPr kumimoji="0" lang="en-GB" sz="2000" b="0" i="0" u="none" strike="noStrike" kern="1200" cap="none" spc="0" normalizeH="0" baseline="0" noProof="0" smtClean="0">
              <a:ln>
                <a:noFill/>
              </a:ln>
              <a:solidFill>
                <a:srgbClr val="46424D"/>
              </a:solidFill>
              <a:effectLst/>
              <a:uLnTx/>
              <a:uFillTx/>
              <a:latin typeface="Arial"/>
              <a:ea typeface="ＭＳ Ｐゴシック" charset="-128"/>
              <a:cs typeface="Arial"/>
            </a:endParaRPr>
          </a:p>
          <a:p>
            <a:pPr marL="342900" marR="0" lvl="0" indent="-342900" algn="l" defTabSz="457200" rtl="0" eaLnBrk="1" fontAlgn="base" latinLnBrk="0" hangingPunct="1">
              <a:lnSpc>
                <a:spcPct val="100000"/>
              </a:lnSpc>
              <a:spcBef>
                <a:spcPts val="600"/>
              </a:spcBef>
              <a:spcAft>
                <a:spcPts val="600"/>
              </a:spcAft>
              <a:buClrTx/>
              <a:buSzTx/>
              <a:buFont typeface="Wingdings" charset="2"/>
              <a:buChar char="²"/>
              <a:defRPr/>
            </a:pPr>
            <a:endParaRPr kumimoji="0" lang="en-US" sz="2400" b="0" i="0" u="none" strike="noStrike" kern="1200" cap="none" spc="0" normalizeH="0" baseline="0" noProof="0">
              <a:ln>
                <a:noFill/>
              </a:ln>
              <a:solidFill>
                <a:srgbClr val="46424D"/>
              </a:solidFill>
              <a:effectLst/>
              <a:uLnTx/>
              <a:uFillTx/>
              <a:latin typeface="Arial"/>
              <a:ea typeface="ＭＳ Ｐゴシック" charset="-128"/>
              <a:cs typeface="Arial"/>
            </a:endParaRPr>
          </a:p>
        </p:txBody>
      </p:sp>
    </p:spTree>
  </p:cSld>
  <p:clrMapOvr>
    <a:masterClrMapping/>
  </p:clrMapOvr>
  <p:transition/>
  <p:timing/>
</p:sld>
</file>

<file path=ppt/slides/slide1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5.4 Black </a:t>
            </a:r>
            <a:r>
              <a:rPr lang="en-US"/>
              <a:t>Box Testing (BBT)</a:t>
            </a:r>
          </a:p>
        </p:txBody>
      </p:sp>
      <p:sp>
        <p:nvSpPr>
          <p:cNvPr id="3" name="Content Placeholder 2"/>
          <p:cNvSpPr>
            <a:spLocks noGrp="1"/>
          </p:cNvSpPr>
          <p:nvPr>
            <p:ph idx="1"/>
          </p:nvPr>
        </p:nvSpPr>
        <p:spPr/>
        <p:txBody>
          <a:bodyPr/>
          <a:lstStyle/>
          <a:p>
            <a:r>
              <a:rPr lang="en-US"/>
              <a:t>Black-box testing, also called behavioral testing, focuses on the functional requirements of the software.</a:t>
            </a:r>
          </a:p>
          <a:p>
            <a:r>
              <a:rPr lang="en-US"/>
              <a:t>BBT enables the software engineer to derive sets of input conditions that will fully exercise all functional requirements for a program.</a:t>
            </a:r>
          </a:p>
          <a:p>
            <a:r>
              <a:rPr lang="en-US"/>
              <a:t>As shown in Figure7.2 (next slide) BBT is concerned only with the possible inputs and their desired output regardless of the developmental details.</a:t>
            </a:r>
          </a:p>
          <a:p>
            <a:r>
              <a:rPr lang="en-US"/>
              <a:t>BBT is performed by a separate testing team not the developer their self hence it is one type of release testing.</a:t>
            </a:r>
          </a:p>
        </p:txBody>
      </p:sp>
      <p:sp>
        <p:nvSpPr>
          <p:cNvPr id="4" name="Slide Number Placeholder 3"/>
          <p:cNvSpPr>
            <a:spLocks noGrp="1"/>
          </p:cNvSpPr>
          <p:nvPr>
            <p:ph type="sldNum" sz="quarter" idx="12"/>
          </p:nvPr>
        </p:nvSpPr>
        <p:spPr/>
        <p:txBody>
          <a:bodyPr/>
          <a:lstStyle/>
          <a:p>
            <a:fld id="{CB105B8D-1C36-1C40-961B-CAAB1DD98B28}" type="slidenum">
              <a:rPr lang="en-US" smtClean="0"/>
              <a:t>119</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spTree>
  </p:cSld>
  <p:clrMapOvr>
    <a:masterClrMapping/>
  </p:clrMapOvr>
  <p:transition/>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7410" name="Rectangle 2"/>
          <p:cNvSpPr>
            <a:spLocks noGrp="1" noChangeArrowheads="1"/>
          </p:cNvSpPr>
          <p:nvPr>
            <p:ph type="title"/>
          </p:nvPr>
        </p:nvSpPr>
        <p:spPr/>
        <p:txBody>
          <a:bodyPr/>
          <a:lstStyle/>
          <a:p>
            <a:pPr lvl="1" algn="l"/>
            <a:r>
              <a:rPr lang="en-US" b="1" kern="1200" smtClean="0">
                <a:solidFill>
                  <a:srgbClr val="46424D"/>
                </a:solidFill>
                <a:latin typeface="Arial"/>
                <a:cs typeface="Arial"/>
              </a:rPr>
              <a:t>1.8 Software Process Model</a:t>
            </a:r>
          </a:p>
        </p:txBody>
      </p:sp>
      <p:sp>
        <p:nvSpPr>
          <p:cNvPr id="17411" name="Rectangle 3"/>
          <p:cNvSpPr>
            <a:spLocks noGrp="1" noChangeArrowheads="1"/>
          </p:cNvSpPr>
          <p:nvPr>
            <p:ph type="body" idx="4294967295"/>
          </p:nvPr>
        </p:nvSpPr>
        <p:spPr>
          <a:xfrm>
            <a:off x="609600" y="1600201"/>
            <a:ext cx="10972800" cy="4525963"/>
          </a:xfrm>
        </p:spPr>
        <p:txBody>
          <a:bodyPr/>
          <a:lstStyle/>
          <a:p>
            <a:r>
              <a:rPr lang="en-US" b="1" smtClean="0"/>
              <a:t>Software process </a:t>
            </a:r>
            <a:r>
              <a:rPr lang="en-US" smtClean="0"/>
              <a:t>is defined as the structured set of activities that are required to develop the software system.</a:t>
            </a:r>
          </a:p>
          <a:p>
            <a:r>
              <a:rPr lang="en-GB" smtClean="0"/>
              <a:t>Many </a:t>
            </a:r>
            <a:r>
              <a:rPr lang="en-GB"/>
              <a:t>different software processes but all involve:</a:t>
            </a:r>
          </a:p>
          <a:p>
            <a:pPr lvl="1"/>
            <a:r>
              <a:rPr lang="en-GB" b="1"/>
              <a:t>Specification</a:t>
            </a:r>
            <a:r>
              <a:rPr lang="en-GB"/>
              <a:t> – defining what the system should do;</a:t>
            </a:r>
          </a:p>
          <a:p>
            <a:pPr lvl="1"/>
            <a:r>
              <a:rPr lang="en-GB" b="1"/>
              <a:t>Design and implementation </a:t>
            </a:r>
            <a:r>
              <a:rPr lang="en-GB"/>
              <a:t>– defining the organization of the system and implementing the system;</a:t>
            </a:r>
          </a:p>
          <a:p>
            <a:pPr lvl="1"/>
            <a:r>
              <a:rPr lang="en-GB" b="1"/>
              <a:t>Validation</a:t>
            </a:r>
            <a:r>
              <a:rPr lang="en-GB"/>
              <a:t> – checking that it does what the customer wants;</a:t>
            </a:r>
          </a:p>
          <a:p>
            <a:pPr lvl="1"/>
            <a:r>
              <a:rPr lang="en-GB" b="1"/>
              <a:t>Evolution</a:t>
            </a:r>
            <a:r>
              <a:rPr lang="en-GB"/>
              <a:t> – changing the system in response to changing customer needs.</a:t>
            </a:r>
          </a:p>
          <a:p>
            <a:r>
              <a:rPr lang="en-GB"/>
              <a:t>A </a:t>
            </a:r>
            <a:r>
              <a:rPr lang="en-GB" b="1"/>
              <a:t>software process model </a:t>
            </a:r>
            <a:r>
              <a:rPr lang="en-GB"/>
              <a:t>is an abstract representation of a process. It presents a description of a process from some particular perspective.</a:t>
            </a:r>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12</a:t>
            </a:fld>
            <a:endParaRPr lang="en-US"/>
          </a:p>
        </p:txBody>
      </p:sp>
      <p:sp>
        <p:nvSpPr>
          <p:cNvPr id="7" name="Footer Placeholder 6"/>
          <p:cNvSpPr>
            <a:spLocks noGrp="1"/>
          </p:cNvSpPr>
          <p:nvPr>
            <p:ph type="ftr" sz="quarter" idx="11"/>
          </p:nvPr>
        </p:nvSpPr>
        <p:spPr/>
        <p:txBody>
          <a:bodyPr/>
          <a:lstStyle/>
          <a:p>
            <a:pPr>
              <a:defRPr/>
            </a:pPr>
            <a:r>
              <a:rPr lang="en-US" smtClean="0"/>
              <a:t>Chapter 1  Introduction and Software Processes</a:t>
            </a:r>
            <a:endParaRPr lang="en-US"/>
          </a:p>
        </p:txBody>
      </p:sp>
    </p:spTree>
    <p:extLst>
      <p:ext uri="{BB962C8B-B14F-4D97-AF65-F5344CB8AC3E}">
        <p14:creationId xmlns="" xmlns:p14="http://schemas.microsoft.com/office/powerpoint/2010/main" val="3687541565"/>
      </p:ext>
    </p:extLst>
  </p:cSld>
  <p:clrMapOvr>
    <a:masterClrMapping/>
  </p:clrMapOvr>
  <p:transition/>
  <p:timing/>
</p:sld>
</file>

<file path=ppt/slides/slide1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Black </a:t>
            </a:r>
            <a:r>
              <a:rPr lang="en-US"/>
              <a:t>Box Testing (BBT)</a:t>
            </a:r>
          </a:p>
        </p:txBody>
      </p:sp>
      <p:pic>
        <p:nvPicPr>
          <p:cNvPr id="6" name="Content Placeholder 5">
            <a:extLst>
              <a:ext uri="{FF2B5EF4-FFF2-40B4-BE49-F238E27FC236}">
                <a16:creationId xmlns:a16="http://schemas.microsoft.com/office/drawing/2014/main" xmlns="" id="{FDBFE173-E110-4249-BBF6-85F9E1D1EA08}"/>
              </a:ext>
            </a:extLst>
          </p:cNvPr>
          <p:cNvPicPr>
            <a:picLocks noGrp="1" noChangeAspect="1"/>
          </p:cNvPicPr>
          <p:nvPr>
            <p:ph idx="1"/>
          </p:nvPr>
        </p:nvPicPr>
        <p:blipFill>
          <a:blip r:embed="rId2"/>
          <a:stretch>
            <a:fillRect/>
          </a:stretch>
        </p:blipFill>
        <p:spPr>
          <a:xfrm>
            <a:off x="3047999" y="1600518"/>
            <a:ext cx="5396549" cy="2662298"/>
          </a:xfrm>
          <a:prstGeom prst="rect">
            <a:avLst/>
          </a:prstGeom>
        </p:spPr>
      </p:pic>
      <p:sp>
        <p:nvSpPr>
          <p:cNvPr id="4" name="Slide Number Placeholder 3"/>
          <p:cNvSpPr>
            <a:spLocks noGrp="1"/>
          </p:cNvSpPr>
          <p:nvPr>
            <p:ph type="sldNum" sz="quarter" idx="12"/>
          </p:nvPr>
        </p:nvSpPr>
        <p:spPr/>
        <p:txBody>
          <a:bodyPr/>
          <a:lstStyle/>
          <a:p>
            <a:fld id="{CB105B8D-1C36-1C40-961B-CAAB1DD98B28}" type="slidenum">
              <a:rPr lang="en-US" smtClean="0"/>
              <a:t>120</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sp>
        <p:nvSpPr>
          <p:cNvPr id="7" name="Rectangle 6"/>
          <p:cNvSpPr/>
          <p:nvPr/>
        </p:nvSpPr>
        <p:spPr>
          <a:xfrm>
            <a:off x="609600" y="4445391"/>
            <a:ext cx="10972800" cy="156966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smtClean="0">
                <a:solidFill>
                  <a:srgbClr val="46424D"/>
                </a:solidFill>
                <a:latin typeface="Arial"/>
                <a:ea typeface="ＭＳ Ｐゴシック" charset="-128"/>
                <a:cs typeface="Arial"/>
              </a:rPr>
              <a:t>There are further many types of BBT but two of the most commonly used types are as follows:</a:t>
            </a:r>
          </a:p>
          <a:p>
            <a:pPr>
              <a:buFont typeface="Wingdings" pitchFamily="2" charset="2"/>
              <a:buChar char="Ø"/>
            </a:pPr>
            <a:r>
              <a:rPr lang="en-US" sz="2400" smtClean="0">
                <a:solidFill>
                  <a:srgbClr val="46424D"/>
                </a:solidFill>
                <a:latin typeface="Arial"/>
                <a:ea typeface="ＭＳ Ｐゴシック" charset="-128"/>
                <a:cs typeface="Arial"/>
              </a:rPr>
              <a:t>Equivalence Partitioning</a:t>
            </a:r>
          </a:p>
          <a:p>
            <a:pPr>
              <a:buFont typeface="Wingdings" pitchFamily="2" charset="2"/>
              <a:buChar char="Ø"/>
            </a:pPr>
            <a:r>
              <a:rPr lang="en-US" sz="2400" smtClean="0">
                <a:solidFill>
                  <a:srgbClr val="46424D"/>
                </a:solidFill>
                <a:latin typeface="Arial"/>
                <a:ea typeface="ＭＳ Ｐゴシック" charset="-128"/>
                <a:cs typeface="Arial"/>
              </a:rPr>
              <a:t>Boundary Value Analysis</a:t>
            </a:r>
            <a:endParaRPr lang="en-US" sz="2400">
              <a:solidFill>
                <a:srgbClr val="46424D"/>
              </a:solidFill>
              <a:latin typeface="Arial"/>
              <a:ea typeface="ＭＳ Ｐゴシック" charset="-128"/>
              <a:cs typeface="Arial"/>
            </a:endParaRPr>
          </a:p>
        </p:txBody>
      </p:sp>
    </p:spTree>
    <p:extLst>
      <p:ext uri="{BB962C8B-B14F-4D97-AF65-F5344CB8AC3E}">
        <p14:creationId xmlns:p14="http://schemas.microsoft.com/office/powerpoint/2010/main" xmlns="" val="1109511524"/>
      </p:ext>
    </p:extLst>
  </p:cSld>
  <p:clrMapOvr>
    <a:masterClrMapping/>
  </p:clrMapOvr>
  <p:transition/>
  <p:timing/>
</p:sld>
</file>

<file path=ppt/slides/slide1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Equivalence Partitioning</a:t>
            </a:r>
          </a:p>
        </p:txBody>
      </p:sp>
      <p:sp>
        <p:nvSpPr>
          <p:cNvPr id="3" name="Content Placeholder 2"/>
          <p:cNvSpPr>
            <a:spLocks noGrp="1"/>
          </p:cNvSpPr>
          <p:nvPr>
            <p:ph idx="1"/>
          </p:nvPr>
        </p:nvSpPr>
        <p:spPr/>
        <p:txBody>
          <a:bodyPr/>
          <a:lstStyle/>
          <a:p>
            <a:r>
              <a:rPr lang="en-US" sz="2000"/>
              <a:t>Equivalence partitioning is a black-box testing method that divides the input domain of a program into classes of data from which test cases can be derived.</a:t>
            </a:r>
          </a:p>
          <a:p>
            <a:r>
              <a:rPr lang="en-US" sz="2000" b="1"/>
              <a:t>Examples</a:t>
            </a:r>
            <a:r>
              <a:rPr lang="en-US" sz="2000"/>
              <a:t>: If a code of calculator has to test using BBT then possible partitioning of input test data are:</a:t>
            </a:r>
          </a:p>
        </p:txBody>
      </p:sp>
      <p:sp>
        <p:nvSpPr>
          <p:cNvPr id="4" name="Slide Number Placeholder 3"/>
          <p:cNvSpPr>
            <a:spLocks noGrp="1"/>
          </p:cNvSpPr>
          <p:nvPr>
            <p:ph type="sldNum" sz="quarter" idx="12"/>
          </p:nvPr>
        </p:nvSpPr>
        <p:spPr/>
        <p:txBody>
          <a:bodyPr/>
          <a:lstStyle/>
          <a:p>
            <a:fld id="{CB105B8D-1C36-1C40-961B-CAAB1DD98B28}" type="slidenum">
              <a:rPr lang="en-US" smtClean="0"/>
              <a:t>121</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pic>
        <p:nvPicPr>
          <p:cNvPr id="7" name="Picture 6" descr="Table&#10;&#10;Description automatically generated">
            <a:extLst>
              <a:ext uri="{FF2B5EF4-FFF2-40B4-BE49-F238E27FC236}">
                <a16:creationId xmlns:a16="http://schemas.microsoft.com/office/drawing/2014/main" xmlns="" id="{FB102BE2-CD59-EE42-A985-1761046C21AD}"/>
              </a:ext>
            </a:extLst>
          </p:cNvPr>
          <p:cNvPicPr>
            <a:picLocks noChangeAspect="1"/>
          </p:cNvPicPr>
          <p:nvPr/>
        </p:nvPicPr>
        <p:blipFill>
          <a:blip r:embed="rId2"/>
          <a:stretch>
            <a:fillRect/>
          </a:stretch>
        </p:blipFill>
        <p:spPr>
          <a:xfrm>
            <a:off x="1699937" y="3060700"/>
            <a:ext cx="8792126" cy="3295651"/>
          </a:xfrm>
          <a:prstGeom prst="rect">
            <a:avLst/>
          </a:prstGeom>
        </p:spPr>
      </p:pic>
    </p:spTree>
    <p:extLst>
      <p:ext uri="{BB962C8B-B14F-4D97-AF65-F5344CB8AC3E}">
        <p14:creationId xmlns:p14="http://schemas.microsoft.com/office/powerpoint/2010/main" xmlns="" val="892980829"/>
      </p:ext>
    </p:extLst>
  </p:cSld>
  <p:clrMapOvr>
    <a:masterClrMapping/>
  </p:clrMapOvr>
  <p:transition/>
  <p:timing/>
</p:sld>
</file>

<file path=ppt/slides/slide1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Boundary Value Analysis</a:t>
            </a:r>
          </a:p>
        </p:txBody>
      </p:sp>
      <p:sp>
        <p:nvSpPr>
          <p:cNvPr id="3" name="Content Placeholder 2"/>
          <p:cNvSpPr>
            <a:spLocks noGrp="1"/>
          </p:cNvSpPr>
          <p:nvPr>
            <p:ph idx="1"/>
          </p:nvPr>
        </p:nvSpPr>
        <p:spPr/>
        <p:txBody>
          <a:bodyPr/>
          <a:lstStyle/>
          <a:p>
            <a:r>
              <a:rPr lang="en-US" sz="2000"/>
              <a:t>Boundary value analysis enhances the performance of equivalence partitioning because it leads to the selection of test cases at the "edges" of the class.</a:t>
            </a:r>
          </a:p>
          <a:p>
            <a:r>
              <a:rPr lang="en-US" sz="2000" b="1"/>
              <a:t>Examples</a:t>
            </a:r>
            <a:r>
              <a:rPr lang="en-US" sz="2000"/>
              <a:t>: In boundary value analysis testing test cases are generated as shown in Figure 7.3</a:t>
            </a:r>
          </a:p>
        </p:txBody>
      </p:sp>
      <p:sp>
        <p:nvSpPr>
          <p:cNvPr id="4" name="Slide Number Placeholder 3"/>
          <p:cNvSpPr>
            <a:spLocks noGrp="1"/>
          </p:cNvSpPr>
          <p:nvPr>
            <p:ph type="sldNum" sz="quarter" idx="12"/>
          </p:nvPr>
        </p:nvSpPr>
        <p:spPr/>
        <p:txBody>
          <a:bodyPr/>
          <a:lstStyle/>
          <a:p>
            <a:fld id="{CB105B8D-1C36-1C40-961B-CAAB1DD98B28}" type="slidenum">
              <a:rPr lang="en-US" smtClean="0"/>
              <a:t>122</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pic>
        <p:nvPicPr>
          <p:cNvPr id="6" name="Picture 5">
            <a:extLst>
              <a:ext uri="{FF2B5EF4-FFF2-40B4-BE49-F238E27FC236}">
                <a16:creationId xmlns:a16="http://schemas.microsoft.com/office/drawing/2014/main" xmlns="" id="{959C2E8C-E949-BD43-A0C1-EA90F25AEA50}"/>
              </a:ext>
            </a:extLst>
          </p:cNvPr>
          <p:cNvPicPr>
            <a:picLocks noChangeAspect="1"/>
          </p:cNvPicPr>
          <p:nvPr/>
        </p:nvPicPr>
        <p:blipFill>
          <a:blip r:embed="rId2"/>
          <a:stretch>
            <a:fillRect/>
          </a:stretch>
        </p:blipFill>
        <p:spPr>
          <a:xfrm>
            <a:off x="2290468" y="2866232"/>
            <a:ext cx="7611064" cy="3102768"/>
          </a:xfrm>
          <a:prstGeom prst="rect">
            <a:avLst/>
          </a:prstGeom>
          <a:ln>
            <a:solidFill>
              <a:schemeClr val="tx1"/>
            </a:solidFill>
          </a:ln>
        </p:spPr>
      </p:pic>
      <p:sp>
        <p:nvSpPr>
          <p:cNvPr id="8" name="TextBox 7">
            <a:extLst>
              <a:ext uri="{FF2B5EF4-FFF2-40B4-BE49-F238E27FC236}">
                <a16:creationId xmlns:a16="http://schemas.microsoft.com/office/drawing/2014/main" xmlns="" id="{213C53A9-0CDC-8741-8028-798B6043D74E}"/>
              </a:ext>
            </a:extLst>
          </p:cNvPr>
          <p:cNvSpPr txBox="1"/>
          <p:nvPr/>
        </p:nvSpPr>
        <p:spPr>
          <a:xfrm>
            <a:off x="3048000" y="6014521"/>
            <a:ext cx="6096000" cy="36933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effectLst/>
                <a:latin typeface="Times New Roman" panose="02020603050405020304" pitchFamily="18" charset="0"/>
              </a:rPr>
              <a:t>Figure 7.3: Boundary Value Analysis ranges </a:t>
            </a:r>
          </a:p>
        </p:txBody>
      </p:sp>
    </p:spTree>
  </p:cSld>
  <p:clrMapOvr>
    <a:masterClrMapping/>
  </p:clrMapOvr>
  <p:transition/>
  <p:timing/>
</p:sld>
</file>

<file path=ppt/slides/slide1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5.5 White </a:t>
            </a:r>
            <a:r>
              <a:rPr lang="en-US"/>
              <a:t>Box Testing (WBT)</a:t>
            </a:r>
          </a:p>
        </p:txBody>
      </p:sp>
      <p:sp>
        <p:nvSpPr>
          <p:cNvPr id="3" name="Content Placeholder 2"/>
          <p:cNvSpPr>
            <a:spLocks noGrp="1"/>
          </p:cNvSpPr>
          <p:nvPr>
            <p:ph idx="1"/>
          </p:nvPr>
        </p:nvSpPr>
        <p:spPr/>
        <p:txBody>
          <a:bodyPr/>
          <a:lstStyle/>
          <a:p>
            <a:r>
              <a:rPr lang="en-US"/>
              <a:t>White-box testing also called glass-box testing. In WBT test cases are designed using the control structure of the procedural design. Using white-box testing, software engineers can derive test cases that:</a:t>
            </a:r>
          </a:p>
          <a:p>
            <a:pPr>
              <a:buFont typeface="Wingdings" pitchFamily="2" charset="2"/>
              <a:buChar char="Ø"/>
            </a:pPr>
            <a:r>
              <a:rPr lang="en-US"/>
              <a:t>Guarantee that all independent paths within a module have been exercised at least once.</a:t>
            </a:r>
          </a:p>
          <a:p>
            <a:pPr>
              <a:buFont typeface="Wingdings" pitchFamily="2" charset="2"/>
              <a:buChar char="Ø"/>
            </a:pPr>
            <a:r>
              <a:rPr lang="en-US"/>
              <a:t>Exercise all logical decisions on their true and false sides</a:t>
            </a:r>
          </a:p>
          <a:p>
            <a:pPr>
              <a:buFont typeface="Wingdings" pitchFamily="2" charset="2"/>
              <a:buChar char="Ø"/>
            </a:pPr>
            <a:r>
              <a:rPr lang="en-US"/>
              <a:t>Execute all loops at their boundaries and within their operational bounds</a:t>
            </a:r>
          </a:p>
          <a:p>
            <a:pPr>
              <a:buFont typeface="Wingdings" pitchFamily="2" charset="2"/>
              <a:buChar char="Ø"/>
            </a:pPr>
            <a:r>
              <a:rPr lang="en-US"/>
              <a:t>Exercise internal data structures to ensure their validity.</a:t>
            </a:r>
          </a:p>
        </p:txBody>
      </p:sp>
      <p:sp>
        <p:nvSpPr>
          <p:cNvPr id="4" name="Slide Number Placeholder 3"/>
          <p:cNvSpPr>
            <a:spLocks noGrp="1"/>
          </p:cNvSpPr>
          <p:nvPr>
            <p:ph type="sldNum" sz="quarter" idx="12"/>
          </p:nvPr>
        </p:nvSpPr>
        <p:spPr/>
        <p:txBody>
          <a:bodyPr/>
          <a:lstStyle/>
          <a:p>
            <a:fld id="{CB105B8D-1C36-1C40-961B-CAAB1DD98B28}" type="slidenum">
              <a:rPr lang="en-US" smtClean="0"/>
              <a:t>123</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spTree>
    <p:extLst>
      <p:ext uri="{BB962C8B-B14F-4D97-AF65-F5344CB8AC3E}">
        <p14:creationId xmlns:p14="http://schemas.microsoft.com/office/powerpoint/2010/main" xmlns="" val="2129795934"/>
      </p:ext>
    </p:extLst>
  </p:cSld>
  <p:clrMapOvr>
    <a:masterClrMapping/>
  </p:clrMapOvr>
  <p:transition/>
  <p:timing/>
</p:sld>
</file>

<file path=ppt/slides/slide1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White Box Testing (WBT)</a:t>
            </a:r>
          </a:p>
        </p:txBody>
      </p:sp>
      <p:sp>
        <p:nvSpPr>
          <p:cNvPr id="3" name="Content Placeholder 2"/>
          <p:cNvSpPr>
            <a:spLocks noGrp="1"/>
          </p:cNvSpPr>
          <p:nvPr>
            <p:ph idx="1"/>
          </p:nvPr>
        </p:nvSpPr>
        <p:spPr/>
        <p:txBody>
          <a:bodyPr/>
          <a:lstStyle/>
          <a:p>
            <a:r>
              <a:rPr lang="en-US"/>
              <a:t>WBT can be applied at any level of development testing.</a:t>
            </a:r>
          </a:p>
          <a:p>
            <a:r>
              <a:rPr lang="en-US"/>
              <a:t>In WBT at first code is converted into descriptive code by assigning the numbers against each significant step in the code.</a:t>
            </a:r>
          </a:p>
          <a:p>
            <a:r>
              <a:rPr lang="en-US"/>
              <a:t>Then using the Cyclomatic complexity correctness of the program can be assured.</a:t>
            </a:r>
          </a:p>
          <a:p>
            <a:r>
              <a:rPr lang="en-US" b="1"/>
              <a:t>Cyclomatic complexity</a:t>
            </a:r>
            <a:r>
              <a:rPr lang="en-US"/>
              <a:t>: is a useful metric for predicting those modules that are likely to be error prone. It can be used for test planning as well as test case design.</a:t>
            </a:r>
          </a:p>
        </p:txBody>
      </p:sp>
      <p:sp>
        <p:nvSpPr>
          <p:cNvPr id="4" name="Slide Number Placeholder 3"/>
          <p:cNvSpPr>
            <a:spLocks noGrp="1"/>
          </p:cNvSpPr>
          <p:nvPr>
            <p:ph type="sldNum" sz="quarter" idx="12"/>
          </p:nvPr>
        </p:nvSpPr>
        <p:spPr/>
        <p:txBody>
          <a:bodyPr/>
          <a:lstStyle/>
          <a:p>
            <a:fld id="{CB105B8D-1C36-1C40-961B-CAAB1DD98B28}" type="slidenum">
              <a:rPr lang="en-US" smtClean="0"/>
              <a:t>124</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spTree>
    <p:extLst>
      <p:ext uri="{BB962C8B-B14F-4D97-AF65-F5344CB8AC3E}">
        <p14:creationId xmlns:p14="http://schemas.microsoft.com/office/powerpoint/2010/main" xmlns="" val="1968917019"/>
      </p:ext>
    </p:extLst>
  </p:cSld>
  <p:clrMapOvr>
    <a:masterClrMapping/>
  </p:clrMapOvr>
  <p:transition/>
  <p:timing/>
</p:sld>
</file>

<file path=ppt/slides/slide1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Methods used in WBT</a:t>
            </a:r>
          </a:p>
        </p:txBody>
      </p:sp>
      <p:sp>
        <p:nvSpPr>
          <p:cNvPr id="3" name="Content Placeholder 2"/>
          <p:cNvSpPr>
            <a:spLocks noGrp="1"/>
          </p:cNvSpPr>
          <p:nvPr>
            <p:ph idx="1"/>
          </p:nvPr>
        </p:nvSpPr>
        <p:spPr>
          <a:xfrm>
            <a:off x="609600" y="1600201"/>
            <a:ext cx="11061700" cy="4525963"/>
          </a:xfrm>
        </p:spPr>
        <p:txBody>
          <a:bodyPr/>
          <a:lstStyle/>
          <a:p>
            <a:pPr marL="457200" indent="-457200">
              <a:buFont typeface="+mj-lt"/>
              <a:buAutoNum type="arabicPeriod"/>
            </a:pPr>
            <a:r>
              <a:rPr lang="en-US"/>
              <a:t>Cyclomatic complexity: corresponds to number of regions of the flow graph or possible independent paths.</a:t>
            </a:r>
          </a:p>
          <a:p>
            <a:pPr marL="457200" indent="-457200">
              <a:buFont typeface="+mj-lt"/>
              <a:buAutoNum type="arabicPeriod"/>
            </a:pPr>
            <a:r>
              <a:rPr lang="en-US"/>
              <a:t>Cyclomatic complexity: V(G), for a flow graph, is defined as V(G) = E - N + 2</a:t>
            </a:r>
          </a:p>
          <a:p>
            <a:pPr marL="457200" indent="-457200">
              <a:buFont typeface="+mj-lt"/>
              <a:buAutoNum type="arabicPeriod"/>
            </a:pPr>
            <a:r>
              <a:rPr lang="en-US"/>
              <a:t>Cyclomatic complexity, V(G), for a flow graph, is also defined as V(G) = P + 1</a:t>
            </a:r>
          </a:p>
        </p:txBody>
      </p:sp>
      <p:sp>
        <p:nvSpPr>
          <p:cNvPr id="4" name="Slide Number Placeholder 3"/>
          <p:cNvSpPr>
            <a:spLocks noGrp="1"/>
          </p:cNvSpPr>
          <p:nvPr>
            <p:ph type="sldNum" sz="quarter" idx="12"/>
          </p:nvPr>
        </p:nvSpPr>
        <p:spPr/>
        <p:txBody>
          <a:bodyPr/>
          <a:lstStyle/>
          <a:p>
            <a:fld id="{CB105B8D-1C36-1C40-961B-CAAB1DD98B28}" type="slidenum">
              <a:rPr lang="en-US" smtClean="0"/>
              <a:t>125</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pic>
        <p:nvPicPr>
          <p:cNvPr id="7" name="Picture 6" descr="Text&#10;&#10;Description automatically generated">
            <a:extLst>
              <a:ext uri="{FF2B5EF4-FFF2-40B4-BE49-F238E27FC236}">
                <a16:creationId xmlns:a16="http://schemas.microsoft.com/office/drawing/2014/main" xmlns="" id="{290F58A7-CDE4-2E42-B823-D0DE13207354}"/>
              </a:ext>
            </a:extLst>
          </p:cNvPr>
          <p:cNvPicPr>
            <a:picLocks noChangeAspect="1"/>
          </p:cNvPicPr>
          <p:nvPr/>
        </p:nvPicPr>
        <p:blipFill>
          <a:blip r:embed="rId2"/>
          <a:stretch>
            <a:fillRect/>
          </a:stretch>
        </p:blipFill>
        <p:spPr>
          <a:xfrm>
            <a:off x="1016000" y="3636964"/>
            <a:ext cx="10248900" cy="2489200"/>
          </a:xfrm>
          <a:prstGeom prst="rect">
            <a:avLst/>
          </a:prstGeom>
        </p:spPr>
      </p:pic>
    </p:spTree>
    <p:extLst>
      <p:ext uri="{BB962C8B-B14F-4D97-AF65-F5344CB8AC3E}">
        <p14:creationId xmlns:p14="http://schemas.microsoft.com/office/powerpoint/2010/main" xmlns="" val="3061569984"/>
      </p:ext>
    </p:extLst>
  </p:cSld>
  <p:clrMapOvr>
    <a:masterClrMapping/>
  </p:clrMapOvr>
  <p:transition/>
  <p:timing/>
</p:sld>
</file>

<file path=ppt/slides/slide1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Methods used in WBT</a:t>
            </a:r>
          </a:p>
        </p:txBody>
      </p:sp>
      <p:sp>
        <p:nvSpPr>
          <p:cNvPr id="3" name="Content Placeholder 2"/>
          <p:cNvSpPr>
            <a:spLocks noGrp="1"/>
          </p:cNvSpPr>
          <p:nvPr>
            <p:ph idx="1"/>
          </p:nvPr>
        </p:nvSpPr>
        <p:spPr>
          <a:xfrm>
            <a:off x="609600" y="1600201"/>
            <a:ext cx="11061700" cy="4525963"/>
          </a:xfrm>
        </p:spPr>
        <p:txBody>
          <a:bodyPr/>
          <a:lstStyle/>
          <a:p>
            <a:pPr marL="0" indent="0">
              <a:buNone/>
            </a:pPr>
            <a:r>
              <a:rPr lang="en-US"/>
              <a:t>Flow Graph construction:</a:t>
            </a:r>
          </a:p>
        </p:txBody>
      </p:sp>
      <p:sp>
        <p:nvSpPr>
          <p:cNvPr id="4" name="Slide Number Placeholder 3"/>
          <p:cNvSpPr>
            <a:spLocks noGrp="1"/>
          </p:cNvSpPr>
          <p:nvPr>
            <p:ph type="sldNum" sz="quarter" idx="12"/>
          </p:nvPr>
        </p:nvSpPr>
        <p:spPr/>
        <p:txBody>
          <a:bodyPr/>
          <a:lstStyle/>
          <a:p>
            <a:fld id="{CB105B8D-1C36-1C40-961B-CAAB1DD98B28}" type="slidenum">
              <a:rPr lang="en-US" smtClean="0"/>
              <a:t>126</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pic>
        <p:nvPicPr>
          <p:cNvPr id="6" name="Picture 5">
            <a:extLst>
              <a:ext uri="{FF2B5EF4-FFF2-40B4-BE49-F238E27FC236}">
                <a16:creationId xmlns:a16="http://schemas.microsoft.com/office/drawing/2014/main" xmlns="" id="{7C6078DB-920D-EC4F-9927-60EF8502AD2F}"/>
              </a:ext>
            </a:extLst>
          </p:cNvPr>
          <p:cNvPicPr>
            <a:picLocks noChangeAspect="1"/>
          </p:cNvPicPr>
          <p:nvPr/>
        </p:nvPicPr>
        <p:blipFill>
          <a:blip r:embed="rId2"/>
          <a:stretch>
            <a:fillRect/>
          </a:stretch>
        </p:blipFill>
        <p:spPr>
          <a:xfrm>
            <a:off x="1755275" y="2692400"/>
            <a:ext cx="8681449" cy="2425699"/>
          </a:xfrm>
          <a:prstGeom prst="rect">
            <a:avLst/>
          </a:prstGeom>
          <a:ln>
            <a:solidFill>
              <a:schemeClr val="tx1"/>
            </a:solidFill>
          </a:ln>
        </p:spPr>
      </p:pic>
    </p:spTree>
    <p:extLst>
      <p:ext uri="{BB962C8B-B14F-4D97-AF65-F5344CB8AC3E}">
        <p14:creationId xmlns:p14="http://schemas.microsoft.com/office/powerpoint/2010/main" xmlns="" val="222806925"/>
      </p:ext>
    </p:extLst>
  </p:cSld>
  <p:clrMapOvr>
    <a:masterClrMapping/>
  </p:clrMapOvr>
  <p:transition/>
  <p:timing/>
</p:sld>
</file>

<file path=ppt/slides/slide1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Methods used in WBT</a:t>
            </a:r>
          </a:p>
        </p:txBody>
      </p:sp>
      <p:sp>
        <p:nvSpPr>
          <p:cNvPr id="3" name="Content Placeholder 2"/>
          <p:cNvSpPr>
            <a:spLocks noGrp="1"/>
          </p:cNvSpPr>
          <p:nvPr>
            <p:ph idx="1"/>
          </p:nvPr>
        </p:nvSpPr>
        <p:spPr>
          <a:xfrm>
            <a:off x="609600" y="1600201"/>
            <a:ext cx="11061700" cy="4525963"/>
          </a:xfrm>
        </p:spPr>
        <p:txBody>
          <a:bodyPr/>
          <a:lstStyle/>
          <a:p>
            <a:pPr marL="0" indent="0">
              <a:buNone/>
            </a:pPr>
            <a:r>
              <a:rPr lang="en-US"/>
              <a:t>Example-1:</a:t>
            </a:r>
          </a:p>
        </p:txBody>
      </p:sp>
      <p:sp>
        <p:nvSpPr>
          <p:cNvPr id="4" name="Slide Number Placeholder 3"/>
          <p:cNvSpPr>
            <a:spLocks noGrp="1"/>
          </p:cNvSpPr>
          <p:nvPr>
            <p:ph type="sldNum" sz="quarter" idx="12"/>
          </p:nvPr>
        </p:nvSpPr>
        <p:spPr/>
        <p:txBody>
          <a:bodyPr/>
          <a:lstStyle/>
          <a:p>
            <a:fld id="{CB105B8D-1C36-1C40-961B-CAAB1DD98B28}" type="slidenum">
              <a:rPr lang="en-US" smtClean="0"/>
              <a:t>127</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pic>
        <p:nvPicPr>
          <p:cNvPr id="8" name="Picture 7" descr="Diagram&#10;&#10;Description automatically generated">
            <a:extLst>
              <a:ext uri="{FF2B5EF4-FFF2-40B4-BE49-F238E27FC236}">
                <a16:creationId xmlns:a16="http://schemas.microsoft.com/office/drawing/2014/main" xmlns="" id="{D30A1EEB-FD0C-7C44-96C3-1642A9634735}"/>
              </a:ext>
            </a:extLst>
          </p:cNvPr>
          <p:cNvPicPr>
            <a:picLocks noChangeAspect="1"/>
          </p:cNvPicPr>
          <p:nvPr/>
        </p:nvPicPr>
        <p:blipFill>
          <a:blip r:embed="rId2"/>
          <a:stretch>
            <a:fillRect/>
          </a:stretch>
        </p:blipFill>
        <p:spPr>
          <a:xfrm>
            <a:off x="3054350" y="1600201"/>
            <a:ext cx="6083300" cy="4740349"/>
          </a:xfrm>
          <a:prstGeom prst="rect">
            <a:avLst/>
          </a:prstGeom>
        </p:spPr>
      </p:pic>
    </p:spTree>
    <p:extLst>
      <p:ext uri="{BB962C8B-B14F-4D97-AF65-F5344CB8AC3E}">
        <p14:creationId xmlns:p14="http://schemas.microsoft.com/office/powerpoint/2010/main" xmlns="" val="3005917592"/>
      </p:ext>
    </p:extLst>
  </p:cSld>
  <p:clrMapOvr>
    <a:masterClrMapping/>
  </p:clrMapOvr>
  <p:transition/>
  <p:timing/>
</p:sld>
</file>

<file path=ppt/slides/slide1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Methods used in WBT</a:t>
            </a:r>
          </a:p>
        </p:txBody>
      </p:sp>
      <p:sp>
        <p:nvSpPr>
          <p:cNvPr id="3" name="Content Placeholder 2"/>
          <p:cNvSpPr>
            <a:spLocks noGrp="1"/>
          </p:cNvSpPr>
          <p:nvPr>
            <p:ph idx="1"/>
          </p:nvPr>
        </p:nvSpPr>
        <p:spPr>
          <a:xfrm>
            <a:off x="609600" y="1600201"/>
            <a:ext cx="11061700" cy="4525963"/>
          </a:xfrm>
        </p:spPr>
        <p:txBody>
          <a:bodyPr/>
          <a:lstStyle/>
          <a:p>
            <a:pPr marL="0" indent="0">
              <a:buNone/>
            </a:pPr>
            <a:r>
              <a:rPr lang="en-US"/>
              <a:t>Example-2</a:t>
            </a:r>
          </a:p>
        </p:txBody>
      </p:sp>
      <p:sp>
        <p:nvSpPr>
          <p:cNvPr id="4" name="Slide Number Placeholder 3"/>
          <p:cNvSpPr>
            <a:spLocks noGrp="1"/>
          </p:cNvSpPr>
          <p:nvPr>
            <p:ph type="sldNum" sz="quarter" idx="12"/>
          </p:nvPr>
        </p:nvSpPr>
        <p:spPr/>
        <p:txBody>
          <a:bodyPr/>
          <a:lstStyle/>
          <a:p>
            <a:fld id="{CB105B8D-1C36-1C40-961B-CAAB1DD98B28}" type="slidenum">
              <a:rPr lang="en-US" smtClean="0"/>
              <a:t>128</a:t>
            </a:fld>
            <a:endParaRPr lang="en-US"/>
          </a:p>
        </p:txBody>
      </p:sp>
      <p:sp>
        <p:nvSpPr>
          <p:cNvPr id="5" name="Footer Placeholder 4"/>
          <p:cNvSpPr>
            <a:spLocks noGrp="1"/>
          </p:cNvSpPr>
          <p:nvPr>
            <p:ph type="ftr" sz="quarter" idx="11"/>
          </p:nvPr>
        </p:nvSpPr>
        <p:spPr/>
        <p:txBody>
          <a:bodyPr/>
          <a:lstStyle/>
          <a:p>
            <a:r>
              <a:rPr lang="en-US" smtClean="0"/>
              <a:t>Chapter 5 - Software Testing and Maintenance</a:t>
            </a:r>
            <a:endParaRPr lang="en-US"/>
          </a:p>
        </p:txBody>
      </p:sp>
      <p:pic>
        <p:nvPicPr>
          <p:cNvPr id="8" name="Picture 7" descr="A picture containing table&#10;&#10;Description automatically generated">
            <a:extLst>
              <a:ext uri="{FF2B5EF4-FFF2-40B4-BE49-F238E27FC236}">
                <a16:creationId xmlns:a16="http://schemas.microsoft.com/office/drawing/2014/main" xmlns="" id="{353F4A1F-4CFF-6848-8C93-2180FC17C7DB}"/>
              </a:ext>
            </a:extLst>
          </p:cNvPr>
          <p:cNvPicPr>
            <a:picLocks noChangeAspect="1"/>
          </p:cNvPicPr>
          <p:nvPr/>
        </p:nvPicPr>
        <p:blipFill>
          <a:blip r:embed="rId2"/>
          <a:stretch>
            <a:fillRect/>
          </a:stretch>
        </p:blipFill>
        <p:spPr>
          <a:xfrm>
            <a:off x="3622580" y="1522414"/>
            <a:ext cx="4946839" cy="4938847"/>
          </a:xfrm>
          <a:prstGeom prst="rect">
            <a:avLst/>
          </a:prstGeom>
        </p:spPr>
      </p:pic>
    </p:spTree>
    <p:extLst>
      <p:ext uri="{BB962C8B-B14F-4D97-AF65-F5344CB8AC3E}">
        <p14:creationId xmlns:p14="http://schemas.microsoft.com/office/powerpoint/2010/main" xmlns="" val="2753851506"/>
      </p:ext>
    </p:extLst>
  </p:cSld>
  <p:clrMapOvr>
    <a:masterClrMapping/>
  </p:clrMapOvr>
  <p:transition/>
  <p:timing/>
</p:sld>
</file>

<file path=ppt/slides/slide1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8194" name="Rectangle 2"/>
          <p:cNvSpPr>
            <a:spLocks noGrp="1" noChangeArrowheads="1"/>
          </p:cNvSpPr>
          <p:nvPr>
            <p:ph type="body" idx="4294967295"/>
          </p:nvPr>
        </p:nvSpPr>
        <p:spPr>
          <a:xfrm>
            <a:off x="609600" y="1600201"/>
            <a:ext cx="10972800" cy="4525963"/>
          </a:xfrm>
          <a:noFill/>
        </p:spPr>
        <p:txBody>
          <a:bodyPr lIns="90840" tIns="44623" rIns="90840" bIns="44623"/>
          <a:lstStyle/>
          <a:p>
            <a:r>
              <a:rPr lang="en-GB"/>
              <a:t>Modifying a program after it has been put into use.</a:t>
            </a:r>
          </a:p>
          <a:p>
            <a:r>
              <a:rPr lang="en-GB"/>
              <a:t>The term is mostly used for changing custom software. Generic software products are said to evolve to create new versions.</a:t>
            </a:r>
          </a:p>
          <a:p>
            <a:r>
              <a:rPr lang="en-GB"/>
              <a:t>Maintenance does not normally involve major changes to the system’s architecture.</a:t>
            </a:r>
          </a:p>
          <a:p>
            <a:r>
              <a:rPr lang="en-GB"/>
              <a:t>Changes are implemented by modifying existing components and adding new components to the system.</a:t>
            </a:r>
          </a:p>
        </p:txBody>
      </p:sp>
      <p:sp>
        <p:nvSpPr>
          <p:cNvPr id="8195" name="Rectangle 3"/>
          <p:cNvSpPr>
            <a:spLocks noGrp="1" noChangeArrowheads="1"/>
          </p:cNvSpPr>
          <p:nvPr>
            <p:ph type="title"/>
          </p:nvPr>
        </p:nvSpPr>
        <p:spPr>
          <a:noFill/>
        </p:spPr>
        <p:txBody>
          <a:bodyPr vert="horz" wrap="square" lIns="90840" tIns="44623" rIns="90840" bIns="44623" numCol="1" anchor="ctr" anchorCtr="0" compatLnSpc="1">
            <a:prstTxWarp prst="textNoShape">
              <a:avLst/>
            </a:prstTxWarp>
          </a:bodyPr>
          <a:lstStyle/>
          <a:p>
            <a:r>
              <a:rPr lang="en-GB" smtClean="0"/>
              <a:t>5.6 Software </a:t>
            </a:r>
            <a:r>
              <a:rPr lang="en-GB"/>
              <a:t>Maintenance</a:t>
            </a:r>
          </a:p>
        </p:txBody>
      </p:sp>
      <p:sp>
        <p:nvSpPr>
          <p:cNvPr id="6" name="Slide Number Placeholder 5"/>
          <p:cNvSpPr>
            <a:spLocks noGrp="1"/>
          </p:cNvSpPr>
          <p:nvPr>
            <p:ph type="sldNum" sz="quarter" idx="12"/>
          </p:nvPr>
        </p:nvSpPr>
        <p:spPr/>
        <p:txBody>
          <a:bodyPr/>
          <a:lstStyle/>
          <a:p>
            <a:fld id="{C8735F24-F0A4-DB4E-AAD6-0E2C6B4C4636}" type="slidenum">
              <a:rPr lang="en-US" smtClean="0"/>
              <a:t>129</a:t>
            </a:fld>
            <a:endParaRPr lang="en-US"/>
          </a:p>
        </p:txBody>
      </p:sp>
      <p:sp>
        <p:nvSpPr>
          <p:cNvPr id="7" name="Footer Placeholder 6"/>
          <p:cNvSpPr>
            <a:spLocks noGrp="1"/>
          </p:cNvSpPr>
          <p:nvPr>
            <p:ph type="ftr" sz="quarter" idx="11"/>
          </p:nvPr>
        </p:nvSpPr>
        <p:spPr/>
        <p:txBody>
          <a:bodyPr/>
          <a:lstStyle/>
          <a:p>
            <a:r>
              <a:rPr lang="en-US" smtClean="0"/>
              <a:t>Chapter 5 - Software Testing and Maintenance</a:t>
            </a:r>
            <a:endParaRPr lang="en-US"/>
          </a:p>
        </p:txBody>
      </p:sp>
    </p:spTree>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5602" name="Rectangle 2"/>
          <p:cNvSpPr>
            <a:spLocks noGrp="1" noChangeArrowheads="1"/>
          </p:cNvSpPr>
          <p:nvPr>
            <p:ph type="title"/>
          </p:nvPr>
        </p:nvSpPr>
        <p:spPr/>
        <p:txBody>
          <a:bodyPr/>
          <a:lstStyle/>
          <a:p>
            <a:r>
              <a:rPr lang="en-GB" smtClean="0"/>
              <a:t>1.9 Types of Software </a:t>
            </a:r>
            <a:r>
              <a:rPr lang="en-GB"/>
              <a:t>process models</a:t>
            </a:r>
          </a:p>
        </p:txBody>
      </p:sp>
      <p:sp>
        <p:nvSpPr>
          <p:cNvPr id="25603" name="Rectangle 3"/>
          <p:cNvSpPr>
            <a:spLocks noGrp="1" noChangeArrowheads="1"/>
          </p:cNvSpPr>
          <p:nvPr>
            <p:ph type="body" idx="4294967295"/>
          </p:nvPr>
        </p:nvSpPr>
        <p:spPr>
          <a:xfrm>
            <a:off x="609600" y="1600201"/>
            <a:ext cx="10972800" cy="4525963"/>
          </a:xfrm>
        </p:spPr>
        <p:txBody>
          <a:bodyPr/>
          <a:lstStyle/>
          <a:p>
            <a:pPr>
              <a:buNone/>
            </a:pPr>
            <a:r>
              <a:rPr lang="en-US" smtClean="0"/>
              <a:t>	There are many types of software process models that development teams use across different industries. Here are some examples of typical software process models you can use to outline your development process: </a:t>
            </a:r>
          </a:p>
          <a:p>
            <a:pPr marL="457200" indent="-457200">
              <a:buAutoNum type="arabicPeriod"/>
            </a:pPr>
            <a:r>
              <a:rPr lang="en-GB" smtClean="0"/>
              <a:t>The </a:t>
            </a:r>
            <a:r>
              <a:rPr lang="en-GB"/>
              <a:t>waterfall model</a:t>
            </a:r>
          </a:p>
          <a:p>
            <a:pPr marL="457200" indent="-457200">
              <a:buAutoNum type="arabicPeriod"/>
            </a:pPr>
            <a:r>
              <a:rPr lang="en-GB" smtClean="0"/>
              <a:t>Incremental development model</a:t>
            </a:r>
            <a:endParaRPr lang="en-GB"/>
          </a:p>
          <a:p>
            <a:pPr marL="457200" indent="-457200">
              <a:buAutoNum type="arabicPeriod" startAt="3"/>
            </a:pPr>
            <a:r>
              <a:rPr lang="en-GB" smtClean="0"/>
              <a:t>Reuse-oriented Model</a:t>
            </a:r>
          </a:p>
          <a:p>
            <a:pPr marL="457200" indent="-457200">
              <a:buAutoNum type="arabicPeriod" startAt="3"/>
            </a:pPr>
            <a:r>
              <a:rPr lang="en-GB" smtClean="0"/>
              <a:t>Boehm’s Spiral Model</a:t>
            </a:r>
          </a:p>
          <a:p>
            <a:pPr marL="457200" indent="-457200">
              <a:buAutoNum type="arabicPeriod" startAt="3"/>
            </a:pPr>
            <a:r>
              <a:rPr lang="en-US" smtClean="0"/>
              <a:t>Agile methods</a:t>
            </a:r>
            <a:endParaRPr lang="en-GB" smtClean="0"/>
          </a:p>
          <a:p>
            <a:pPr marL="457200" indent="-457200">
              <a:buAutoNum type="arabicPeriod" startAt="3"/>
            </a:pPr>
            <a:endParaRPr lang="en-GB"/>
          </a:p>
        </p:txBody>
      </p:sp>
      <p:sp>
        <p:nvSpPr>
          <p:cNvPr id="9" name="Slide Number Placeholder 8"/>
          <p:cNvSpPr>
            <a:spLocks noGrp="1"/>
          </p:cNvSpPr>
          <p:nvPr>
            <p:ph type="sldNum" sz="quarter" idx="12"/>
          </p:nvPr>
        </p:nvSpPr>
        <p:spPr/>
        <p:txBody>
          <a:bodyPr/>
          <a:lstStyle/>
          <a:p>
            <a:pPr>
              <a:defRPr/>
            </a:pPr>
            <a:fld id="{AFD720AD-0A16-4141-82CA-5619F80A2BC8}" type="slidenum">
              <a:rPr lang="en-US" smtClean="0"/>
              <a:pPr>
                <a:defRPr/>
              </a:pPr>
              <a:t>13</a:t>
            </a:fld>
            <a:endParaRPr lang="en-US"/>
          </a:p>
        </p:txBody>
      </p:sp>
      <p:sp>
        <p:nvSpPr>
          <p:cNvPr id="10" name="Footer Placeholder 9"/>
          <p:cNvSpPr>
            <a:spLocks noGrp="1"/>
          </p:cNvSpPr>
          <p:nvPr>
            <p:ph type="ftr" sz="quarter" idx="11"/>
          </p:nvPr>
        </p:nvSpPr>
        <p:spPr/>
        <p:txBody>
          <a:bodyPr/>
          <a:lstStyle/>
          <a:p>
            <a:pPr>
              <a:defRPr/>
            </a:pPr>
            <a:r>
              <a:rPr lang="en-US" smtClean="0"/>
              <a:t>Chapter 1  Introduction and Software Processes</a:t>
            </a:r>
            <a:endParaRPr lang="en-US"/>
          </a:p>
        </p:txBody>
      </p:sp>
    </p:spTree>
  </p:cSld>
  <p:clrMapOvr>
    <a:masterClrMapping/>
  </p:clrMapOvr>
  <p:transition/>
  <p:timing/>
</p:sld>
</file>

<file path=ppt/slides/slide1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8194" name="Rectangle 2"/>
          <p:cNvSpPr>
            <a:spLocks noGrp="1" noChangeArrowheads="1"/>
          </p:cNvSpPr>
          <p:nvPr>
            <p:ph type="body" idx="4294967295"/>
          </p:nvPr>
        </p:nvSpPr>
        <p:spPr>
          <a:xfrm>
            <a:off x="609600" y="1600201"/>
            <a:ext cx="10972800" cy="4525963"/>
          </a:xfrm>
          <a:noFill/>
        </p:spPr>
        <p:txBody>
          <a:bodyPr lIns="90840" tIns="44623" rIns="90840" bIns="44623"/>
          <a:lstStyle/>
          <a:p>
            <a:pPr marL="457200" indent="-457200">
              <a:buFont typeface="+mj-lt"/>
              <a:buAutoNum type="arabicPeriod"/>
            </a:pPr>
            <a:r>
              <a:rPr lang="en-GB"/>
              <a:t>Often the program is written by another person or group of persons.</a:t>
            </a:r>
          </a:p>
          <a:p>
            <a:pPr marL="457200" indent="-457200">
              <a:buFont typeface="+mj-lt"/>
              <a:buAutoNum type="arabicPeriod"/>
            </a:pPr>
            <a:r>
              <a:rPr lang="en-GB"/>
              <a:t>Often the program is changed by person who did not understand it clearly.</a:t>
            </a:r>
          </a:p>
          <a:p>
            <a:pPr marL="457200" indent="-457200">
              <a:buFont typeface="+mj-lt"/>
              <a:buAutoNum type="arabicPeriod"/>
            </a:pPr>
            <a:r>
              <a:rPr lang="en-GB"/>
              <a:t>Program listings are not structured.</a:t>
            </a:r>
          </a:p>
          <a:p>
            <a:pPr marL="457200" indent="-457200">
              <a:buFont typeface="+mj-lt"/>
              <a:buAutoNum type="arabicPeriod"/>
            </a:pPr>
            <a:r>
              <a:rPr lang="en-GB"/>
              <a:t>High staff turnover.</a:t>
            </a:r>
          </a:p>
          <a:p>
            <a:pPr marL="457200" indent="-457200">
              <a:buFont typeface="+mj-lt"/>
              <a:buAutoNum type="arabicPeriod"/>
            </a:pPr>
            <a:r>
              <a:rPr lang="en-GB"/>
              <a:t>Information gap.</a:t>
            </a:r>
          </a:p>
          <a:p>
            <a:pPr marL="457200" indent="-457200">
              <a:buFont typeface="+mj-lt"/>
              <a:buAutoNum type="arabicPeriod"/>
            </a:pPr>
            <a:r>
              <a:rPr lang="en-GB"/>
              <a:t>Systems are not designed for change</a:t>
            </a:r>
          </a:p>
        </p:txBody>
      </p:sp>
      <p:sp>
        <p:nvSpPr>
          <p:cNvPr id="8195" name="Rectangle 3"/>
          <p:cNvSpPr>
            <a:spLocks noGrp="1" noChangeArrowheads="1"/>
          </p:cNvSpPr>
          <p:nvPr>
            <p:ph type="title"/>
          </p:nvPr>
        </p:nvSpPr>
        <p:spPr>
          <a:noFill/>
        </p:spPr>
        <p:txBody>
          <a:bodyPr vert="horz" wrap="square" lIns="90840" tIns="44623" rIns="90840" bIns="44623" numCol="1" anchor="ctr" anchorCtr="0" compatLnSpc="1">
            <a:prstTxWarp prst="textNoShape">
              <a:avLst/>
            </a:prstTxWarp>
          </a:bodyPr>
          <a:lstStyle/>
          <a:p>
            <a:r>
              <a:rPr lang="en-GB" smtClean="0"/>
              <a:t>5.7 Problems </a:t>
            </a:r>
            <a:r>
              <a:rPr lang="en-GB"/>
              <a:t>During Maintenance</a:t>
            </a:r>
          </a:p>
        </p:txBody>
      </p:sp>
      <p:sp>
        <p:nvSpPr>
          <p:cNvPr id="6" name="Slide Number Placeholder 5"/>
          <p:cNvSpPr>
            <a:spLocks noGrp="1"/>
          </p:cNvSpPr>
          <p:nvPr>
            <p:ph type="sldNum" sz="quarter" idx="12"/>
          </p:nvPr>
        </p:nvSpPr>
        <p:spPr/>
        <p:txBody>
          <a:bodyPr/>
          <a:lstStyle/>
          <a:p>
            <a:fld id="{C8735F24-F0A4-DB4E-AAD6-0E2C6B4C4636}" type="slidenum">
              <a:rPr lang="en-US" smtClean="0"/>
              <a:t>130</a:t>
            </a:fld>
            <a:endParaRPr lang="en-US"/>
          </a:p>
        </p:txBody>
      </p:sp>
      <p:sp>
        <p:nvSpPr>
          <p:cNvPr id="7" name="Footer Placeholder 6"/>
          <p:cNvSpPr>
            <a:spLocks noGrp="1"/>
          </p:cNvSpPr>
          <p:nvPr>
            <p:ph type="ftr" sz="quarter" idx="11"/>
          </p:nvPr>
        </p:nvSpPr>
        <p:spPr/>
        <p:txBody>
          <a:bodyPr/>
          <a:lstStyle/>
          <a:p>
            <a:r>
              <a:rPr lang="en-US" smtClean="0"/>
              <a:t>Chapter 5 - Software Testing and Maintenance</a:t>
            </a:r>
            <a:endParaRPr lang="en-US"/>
          </a:p>
        </p:txBody>
      </p:sp>
    </p:spTree>
    <p:extLst>
      <p:ext uri="{BB962C8B-B14F-4D97-AF65-F5344CB8AC3E}">
        <p14:creationId xmlns:p14="http://schemas.microsoft.com/office/powerpoint/2010/main" xmlns="" val="2168266326"/>
      </p:ext>
    </p:extLst>
  </p:cSld>
  <p:clrMapOvr>
    <a:masterClrMapping/>
  </p:clrMapOvr>
  <p:transition/>
  <p:timing/>
</p:sld>
</file>

<file path=ppt/slides/slide1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2290" name="Rectangle 2"/>
          <p:cNvSpPr>
            <a:spLocks noGrp="1" noChangeArrowheads="1"/>
          </p:cNvSpPr>
          <p:nvPr>
            <p:ph type="body" idx="4294967295"/>
          </p:nvPr>
        </p:nvSpPr>
        <p:spPr>
          <a:xfrm>
            <a:off x="609600" y="1600201"/>
            <a:ext cx="10972800" cy="4525963"/>
          </a:xfrm>
          <a:noFill/>
        </p:spPr>
        <p:txBody>
          <a:bodyPr lIns="90840" tIns="44623" rIns="90840" bIns="44623"/>
          <a:lstStyle/>
          <a:p>
            <a:r>
              <a:rPr lang="en-GB"/>
              <a:t>Maintenance to repair software faults</a:t>
            </a:r>
          </a:p>
          <a:p>
            <a:pPr lvl="1"/>
            <a:r>
              <a:rPr lang="en-GB"/>
              <a:t>Changing a system to correct deficiencies in the way meets its requirements.</a:t>
            </a:r>
          </a:p>
          <a:p>
            <a:r>
              <a:rPr lang="en-GB"/>
              <a:t>Maintenance to adapt software to a different operating environment</a:t>
            </a:r>
          </a:p>
          <a:p>
            <a:pPr lvl="1"/>
            <a:r>
              <a:rPr lang="en-GB"/>
              <a:t>Changing a system so that it operates in a different environment (computer, OS, etc.) from its initial implementation.</a:t>
            </a:r>
          </a:p>
          <a:p>
            <a:r>
              <a:rPr lang="en-GB"/>
              <a:t>Maintenance to add to or modify the system’s functionality</a:t>
            </a:r>
          </a:p>
          <a:p>
            <a:pPr lvl="1"/>
            <a:r>
              <a:rPr lang="en-GB"/>
              <a:t>Modifying the system to satisfy new requirements.</a:t>
            </a:r>
          </a:p>
        </p:txBody>
      </p:sp>
      <p:sp>
        <p:nvSpPr>
          <p:cNvPr id="12291" name="Rectangle 3"/>
          <p:cNvSpPr>
            <a:spLocks noGrp="1" noChangeArrowheads="1"/>
          </p:cNvSpPr>
          <p:nvPr>
            <p:ph type="title"/>
          </p:nvPr>
        </p:nvSpPr>
        <p:spPr>
          <a:noFill/>
        </p:spPr>
        <p:txBody>
          <a:bodyPr vert="horz" wrap="square" lIns="90840" tIns="44623" rIns="90840" bIns="44623" numCol="1" anchor="ctr" anchorCtr="0" compatLnSpc="1">
            <a:prstTxWarp prst="textNoShape">
              <a:avLst/>
            </a:prstTxWarp>
          </a:bodyPr>
          <a:lstStyle/>
          <a:p>
            <a:r>
              <a:rPr lang="en-GB" smtClean="0"/>
              <a:t>5.8 Types </a:t>
            </a:r>
            <a:r>
              <a:rPr lang="en-GB"/>
              <a:t>of Maintenance</a:t>
            </a:r>
          </a:p>
        </p:txBody>
      </p:sp>
      <p:sp>
        <p:nvSpPr>
          <p:cNvPr id="6" name="Slide Number Placeholder 5"/>
          <p:cNvSpPr>
            <a:spLocks noGrp="1"/>
          </p:cNvSpPr>
          <p:nvPr>
            <p:ph type="sldNum" sz="quarter" idx="12"/>
          </p:nvPr>
        </p:nvSpPr>
        <p:spPr/>
        <p:txBody>
          <a:bodyPr/>
          <a:lstStyle/>
          <a:p>
            <a:fld id="{C8735F24-F0A4-DB4E-AAD6-0E2C6B4C4636}" type="slidenum">
              <a:rPr lang="en-US" smtClean="0"/>
              <a:t>131</a:t>
            </a:fld>
            <a:endParaRPr lang="en-US"/>
          </a:p>
        </p:txBody>
      </p:sp>
      <p:sp>
        <p:nvSpPr>
          <p:cNvPr id="7" name="Footer Placeholder 6"/>
          <p:cNvSpPr>
            <a:spLocks noGrp="1"/>
          </p:cNvSpPr>
          <p:nvPr>
            <p:ph type="ftr" sz="quarter" idx="11"/>
          </p:nvPr>
        </p:nvSpPr>
        <p:spPr/>
        <p:txBody>
          <a:bodyPr/>
          <a:lstStyle/>
          <a:p>
            <a:r>
              <a:rPr lang="en-US" smtClean="0"/>
              <a:t>Chapter 5 - Software Testing and Maintenance</a:t>
            </a:r>
            <a:endParaRPr lang="en-US"/>
          </a:p>
        </p:txBody>
      </p:sp>
    </p:spTree>
  </p:cSld>
  <p:clrMapOvr>
    <a:masterClrMapping/>
  </p:clrMapOvr>
  <p:transition/>
  <p:timing/>
</p:sld>
</file>

<file path=ppt/slides/slide1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0722" name="Rectangle 2"/>
          <p:cNvSpPr>
            <a:spLocks noGrp="1" noChangeArrowheads="1"/>
          </p:cNvSpPr>
          <p:nvPr>
            <p:ph type="body" idx="4294967295"/>
          </p:nvPr>
        </p:nvSpPr>
        <p:spPr>
          <a:xfrm>
            <a:off x="609600" y="1600201"/>
            <a:ext cx="5486400" cy="4525963"/>
          </a:xfrm>
          <a:noFill/>
        </p:spPr>
        <p:txBody>
          <a:bodyPr lIns="90840" tIns="44623" rIns="90840" bIns="44623"/>
          <a:lstStyle/>
          <a:p>
            <a:r>
              <a:rPr lang="en-GB" sz="2000"/>
              <a:t>Once particular maintenance objective is established, the maintenance personnel must first understand what they are to modify.</a:t>
            </a:r>
          </a:p>
          <a:p>
            <a:r>
              <a:rPr lang="en-GB" sz="2000"/>
              <a:t>They must then modify the program to satisfy the maintenance objectives.</a:t>
            </a:r>
          </a:p>
          <a:p>
            <a:r>
              <a:rPr lang="en-GB" sz="2000"/>
              <a:t>After modification, they must ensure that the modification does not affect other portions of the program.</a:t>
            </a:r>
          </a:p>
          <a:p>
            <a:r>
              <a:rPr lang="en-GB" sz="2000"/>
              <a:t>Finally, the must test the program. These activities can be accomplished in the four phases as shown in Figure 8.2.</a:t>
            </a:r>
          </a:p>
        </p:txBody>
      </p:sp>
      <p:sp>
        <p:nvSpPr>
          <p:cNvPr id="30723" name="Rectangle 3"/>
          <p:cNvSpPr>
            <a:spLocks noGrp="1" noChangeArrowheads="1"/>
          </p:cNvSpPr>
          <p:nvPr>
            <p:ph type="title"/>
          </p:nvPr>
        </p:nvSpPr>
        <p:spPr>
          <a:noFill/>
        </p:spPr>
        <p:txBody>
          <a:bodyPr vert="horz" wrap="square" lIns="90840" tIns="44623" rIns="90840" bIns="44623" numCol="1" anchor="ctr" anchorCtr="0" compatLnSpc="1">
            <a:prstTxWarp prst="textNoShape">
              <a:avLst/>
            </a:prstTxWarp>
          </a:bodyPr>
          <a:lstStyle/>
          <a:p>
            <a:r>
              <a:rPr lang="en-GB" smtClean="0"/>
              <a:t>5.9 Software </a:t>
            </a:r>
            <a:r>
              <a:rPr lang="en-GB"/>
              <a:t>Maintenance Process</a:t>
            </a:r>
          </a:p>
        </p:txBody>
      </p:sp>
      <p:sp>
        <p:nvSpPr>
          <p:cNvPr id="6" name="Slide Number Placeholder 5"/>
          <p:cNvSpPr>
            <a:spLocks noGrp="1"/>
          </p:cNvSpPr>
          <p:nvPr>
            <p:ph type="sldNum" sz="quarter" idx="12"/>
          </p:nvPr>
        </p:nvSpPr>
        <p:spPr/>
        <p:txBody>
          <a:bodyPr/>
          <a:lstStyle/>
          <a:p>
            <a:fld id="{C8735F24-F0A4-DB4E-AAD6-0E2C6B4C4636}" type="slidenum">
              <a:rPr lang="en-US" smtClean="0"/>
              <a:t>132</a:t>
            </a:fld>
            <a:endParaRPr lang="en-US"/>
          </a:p>
        </p:txBody>
      </p:sp>
      <p:sp>
        <p:nvSpPr>
          <p:cNvPr id="7" name="Footer Placeholder 6"/>
          <p:cNvSpPr>
            <a:spLocks noGrp="1"/>
          </p:cNvSpPr>
          <p:nvPr>
            <p:ph type="ftr" sz="quarter" idx="11"/>
          </p:nvPr>
        </p:nvSpPr>
        <p:spPr/>
        <p:txBody>
          <a:bodyPr/>
          <a:lstStyle/>
          <a:p>
            <a:r>
              <a:rPr lang="en-US" smtClean="0"/>
              <a:t>Chapter 5 - Software Testing and Maintenance</a:t>
            </a:r>
            <a:endParaRPr lang="en-US"/>
          </a:p>
        </p:txBody>
      </p:sp>
      <p:pic>
        <p:nvPicPr>
          <p:cNvPr id="2" name="Picture 1">
            <a:extLst>
              <a:ext uri="{FF2B5EF4-FFF2-40B4-BE49-F238E27FC236}">
                <a16:creationId xmlns:a16="http://schemas.microsoft.com/office/drawing/2014/main" xmlns="" id="{A3CA7E43-3A2E-A14B-8C4A-4FC4344C4468}"/>
              </a:ext>
            </a:extLst>
          </p:cNvPr>
          <p:cNvPicPr>
            <a:picLocks noChangeAspect="1"/>
          </p:cNvPicPr>
          <p:nvPr/>
        </p:nvPicPr>
        <p:blipFill>
          <a:blip r:embed="rId3"/>
          <a:stretch>
            <a:fillRect/>
          </a:stretch>
        </p:blipFill>
        <p:spPr>
          <a:xfrm>
            <a:off x="6582491" y="261938"/>
            <a:ext cx="4999909" cy="6093625"/>
          </a:xfrm>
          <a:prstGeom prst="rect">
            <a:avLst/>
          </a:prstGeom>
        </p:spPr>
      </p:pic>
      <p:sp>
        <p:nvSpPr>
          <p:cNvPr id="8" name="TextBox 7">
            <a:extLst>
              <a:ext uri="{FF2B5EF4-FFF2-40B4-BE49-F238E27FC236}">
                <a16:creationId xmlns:a16="http://schemas.microsoft.com/office/drawing/2014/main" xmlns="" id="{7FA0D984-61F8-E145-AA27-13A3510D4191}"/>
              </a:ext>
            </a:extLst>
          </p:cNvPr>
          <p:cNvSpPr txBox="1"/>
          <p:nvPr/>
        </p:nvSpPr>
        <p:spPr>
          <a:xfrm>
            <a:off x="7202845" y="6259896"/>
            <a:ext cx="3759200" cy="338554"/>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effectLst/>
                <a:latin typeface="Times New Roman" panose="02020603050405020304" pitchFamily="18" charset="0"/>
              </a:rPr>
              <a:t>Figure 8.2: Software Maintenance Process </a:t>
            </a:r>
          </a:p>
        </p:txBody>
      </p:sp>
    </p:spTree>
  </p:cSld>
  <p:clrMapOvr>
    <a:masterClrMapping/>
  </p:clrMapOvr>
  <p:transition/>
  <p:timing/>
</p:sld>
</file>

<file path=ppt/slides/slide1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0722" name="Rectangle 2"/>
          <p:cNvSpPr>
            <a:spLocks noGrp="1" noChangeArrowheads="1"/>
          </p:cNvSpPr>
          <p:nvPr>
            <p:ph type="body" idx="4294967295"/>
          </p:nvPr>
        </p:nvSpPr>
        <p:spPr>
          <a:xfrm>
            <a:off x="609600" y="1417638"/>
            <a:ext cx="10972800" cy="4525963"/>
          </a:xfrm>
          <a:noFill/>
        </p:spPr>
        <p:txBody>
          <a:bodyPr lIns="90840" tIns="44623" rIns="90840" bIns="44623"/>
          <a:lstStyle/>
          <a:p>
            <a:r>
              <a:rPr lang="en-GB"/>
              <a:t>Usually greater than development costs (2 to 100 times depending on the application).</a:t>
            </a:r>
          </a:p>
          <a:p>
            <a:r>
              <a:rPr lang="en-GB"/>
              <a:t>Affected by both technical and non-technical factors.</a:t>
            </a:r>
          </a:p>
          <a:p>
            <a:r>
              <a:rPr lang="en-GB"/>
              <a:t>Increases as software is maintained. Maintenance corrupts the software structure so makes further maintenance more difficult.</a:t>
            </a:r>
          </a:p>
          <a:p>
            <a:r>
              <a:rPr lang="en-GB"/>
              <a:t>Ageing software can have high support costs (e.g. old languages, compilers etc.).</a:t>
            </a:r>
          </a:p>
        </p:txBody>
      </p:sp>
      <p:sp>
        <p:nvSpPr>
          <p:cNvPr id="30723" name="Rectangle 3"/>
          <p:cNvSpPr>
            <a:spLocks noGrp="1" noChangeArrowheads="1"/>
          </p:cNvSpPr>
          <p:nvPr>
            <p:ph type="title"/>
          </p:nvPr>
        </p:nvSpPr>
        <p:spPr>
          <a:noFill/>
        </p:spPr>
        <p:txBody>
          <a:bodyPr vert="horz" wrap="square" lIns="90840" tIns="44623" rIns="90840" bIns="44623" numCol="1" anchor="ctr" anchorCtr="0" compatLnSpc="1">
            <a:prstTxWarp prst="textNoShape">
              <a:avLst/>
            </a:prstTxWarp>
          </a:bodyPr>
          <a:lstStyle/>
          <a:p>
            <a:r>
              <a:rPr lang="en-GB" smtClean="0"/>
              <a:t>5.10 Maintenance </a:t>
            </a:r>
            <a:r>
              <a:rPr lang="en-GB"/>
              <a:t>Costs</a:t>
            </a:r>
          </a:p>
        </p:txBody>
      </p:sp>
      <p:sp>
        <p:nvSpPr>
          <p:cNvPr id="6" name="Slide Number Placeholder 5"/>
          <p:cNvSpPr>
            <a:spLocks noGrp="1"/>
          </p:cNvSpPr>
          <p:nvPr>
            <p:ph type="sldNum" sz="quarter" idx="12"/>
          </p:nvPr>
        </p:nvSpPr>
        <p:spPr/>
        <p:txBody>
          <a:bodyPr/>
          <a:lstStyle/>
          <a:p>
            <a:fld id="{C8735F24-F0A4-DB4E-AAD6-0E2C6B4C4636}" type="slidenum">
              <a:rPr lang="en-US" smtClean="0"/>
              <a:t>133</a:t>
            </a:fld>
            <a:endParaRPr lang="en-US"/>
          </a:p>
        </p:txBody>
      </p:sp>
      <p:sp>
        <p:nvSpPr>
          <p:cNvPr id="7" name="Footer Placeholder 6"/>
          <p:cNvSpPr>
            <a:spLocks noGrp="1"/>
          </p:cNvSpPr>
          <p:nvPr>
            <p:ph type="ftr" sz="quarter" idx="11"/>
          </p:nvPr>
        </p:nvSpPr>
        <p:spPr/>
        <p:txBody>
          <a:bodyPr/>
          <a:lstStyle/>
          <a:p>
            <a:r>
              <a:rPr lang="en-US" smtClean="0"/>
              <a:t>Chapter 5 - Software Testing and Maintenance</a:t>
            </a:r>
            <a:endParaRPr lang="en-US"/>
          </a:p>
        </p:txBody>
      </p:sp>
      <p:pic>
        <p:nvPicPr>
          <p:cNvPr id="8" name="Content Placeholder 3" descr="9.9 DevMaintCosts.eps"/>
          <p:cNvPicPr>
            <a:picLocks noChangeAspect="1"/>
          </p:cNvPicPr>
          <p:nvPr/>
        </p:nvPicPr>
        <p:blipFill>
          <a:blip r:embed="rId3"/>
          <a:srcRect t="-4090" b="-17580"/>
          <a:stretch>
            <a:fillRect/>
          </a:stretch>
        </p:blipFill>
        <p:spPr>
          <a:xfrm>
            <a:off x="2209482" y="3978205"/>
            <a:ext cx="5816918" cy="2879795"/>
          </a:xfrm>
          <a:prstGeom prst="rect">
            <a:avLst/>
          </a:prstGeom>
        </p:spPr>
      </p:pic>
      <p:sp>
        <p:nvSpPr>
          <p:cNvPr id="9" name="Rectangle 8"/>
          <p:cNvSpPr/>
          <p:nvPr/>
        </p:nvSpPr>
        <p:spPr>
          <a:xfrm>
            <a:off x="7973341" y="4797083"/>
            <a:ext cx="3646255" cy="369332"/>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Development vs Maintenance Costs</a:t>
            </a:r>
            <a:r>
              <a:rPr lang="en-GB" smtClean="0"/>
              <a:t> </a:t>
            </a:r>
            <a:endParaRPr lang="en-US"/>
          </a:p>
        </p:txBody>
      </p:sp>
    </p:spTree>
    <p:extLst>
      <p:ext uri="{BB962C8B-B14F-4D97-AF65-F5344CB8AC3E}">
        <p14:creationId xmlns:p14="http://schemas.microsoft.com/office/powerpoint/2010/main" xmlns="" val="208393527"/>
      </p:ext>
    </p:extLst>
  </p:cSld>
  <p:clrMapOvr>
    <a:masterClrMapping/>
  </p:clrMapOvr>
  <p:transition/>
  <p:timing/>
</p:sld>
</file>

<file path=ppt/slides/slide1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5842" name="Rectangle 2"/>
          <p:cNvSpPr>
            <a:spLocks noGrp="1" noChangeArrowheads="1"/>
          </p:cNvSpPr>
          <p:nvPr>
            <p:ph type="body" idx="4294967295"/>
          </p:nvPr>
        </p:nvSpPr>
        <p:spPr>
          <a:xfrm>
            <a:off x="698500" y="1530351"/>
            <a:ext cx="10604499" cy="4359275"/>
          </a:xfrm>
          <a:noFill/>
        </p:spPr>
        <p:txBody>
          <a:bodyPr lIns="90840" tIns="44623" rIns="90840" bIns="44623"/>
          <a:lstStyle/>
          <a:p>
            <a:pPr>
              <a:lnSpc>
                <a:spcPct val="90000"/>
              </a:lnSpc>
            </a:pPr>
            <a:r>
              <a:rPr lang="en-GB"/>
              <a:t>Team stability</a:t>
            </a:r>
          </a:p>
          <a:p>
            <a:pPr lvl="1">
              <a:lnSpc>
                <a:spcPct val="90000"/>
              </a:lnSpc>
            </a:pPr>
            <a:r>
              <a:rPr lang="en-GB"/>
              <a:t>Maintenance costs are reduced if the same staff are involved with the organization.</a:t>
            </a:r>
          </a:p>
          <a:p>
            <a:pPr>
              <a:lnSpc>
                <a:spcPct val="90000"/>
              </a:lnSpc>
            </a:pPr>
            <a:r>
              <a:rPr lang="en-GB"/>
              <a:t>Contractual responsibility</a:t>
            </a:r>
          </a:p>
          <a:p>
            <a:pPr lvl="1">
              <a:lnSpc>
                <a:spcPct val="90000"/>
              </a:lnSpc>
            </a:pPr>
            <a:r>
              <a:rPr lang="en-GB"/>
              <a:t>The developers of a system may have no contractual responsibility for maintenance so there is no incentive to design for future change.</a:t>
            </a:r>
          </a:p>
          <a:p>
            <a:pPr>
              <a:lnSpc>
                <a:spcPct val="90000"/>
              </a:lnSpc>
            </a:pPr>
            <a:r>
              <a:rPr lang="en-GB"/>
              <a:t>Staff skills</a:t>
            </a:r>
          </a:p>
          <a:p>
            <a:pPr lvl="1">
              <a:lnSpc>
                <a:spcPct val="90000"/>
              </a:lnSpc>
            </a:pPr>
            <a:r>
              <a:rPr lang="en-GB"/>
              <a:t>Maintenance staff are often inexperienced and have limited domain knowledge.</a:t>
            </a:r>
          </a:p>
          <a:p>
            <a:pPr>
              <a:lnSpc>
                <a:spcPct val="90000"/>
              </a:lnSpc>
            </a:pPr>
            <a:r>
              <a:rPr lang="en-GB"/>
              <a:t>Program age and structure</a:t>
            </a:r>
          </a:p>
          <a:p>
            <a:pPr lvl="1">
              <a:lnSpc>
                <a:spcPct val="90000"/>
              </a:lnSpc>
            </a:pPr>
            <a:r>
              <a:rPr lang="en-GB"/>
              <a:t>As programs age, their structure is degraded and they become harder to understand and change.</a:t>
            </a:r>
          </a:p>
        </p:txBody>
      </p:sp>
      <p:sp>
        <p:nvSpPr>
          <p:cNvPr id="35843" name="Rectangle 3"/>
          <p:cNvSpPr>
            <a:spLocks noGrp="1" noChangeArrowheads="1"/>
          </p:cNvSpPr>
          <p:nvPr>
            <p:ph type="title"/>
          </p:nvPr>
        </p:nvSpPr>
        <p:spPr>
          <a:noFill/>
        </p:spPr>
        <p:txBody>
          <a:bodyPr vert="horz" wrap="square" lIns="90840" tIns="44623" rIns="90840" bIns="44623" numCol="1" anchor="ctr" anchorCtr="0" compatLnSpc="1">
            <a:prstTxWarp prst="textNoShape">
              <a:avLst/>
            </a:prstTxWarp>
          </a:bodyPr>
          <a:lstStyle/>
          <a:p>
            <a:r>
              <a:rPr lang="en-GB" smtClean="0"/>
              <a:t>5.10.1 Maintenance </a:t>
            </a:r>
            <a:r>
              <a:rPr lang="en-GB"/>
              <a:t>Cost Factors</a:t>
            </a:r>
          </a:p>
        </p:txBody>
      </p:sp>
      <p:sp>
        <p:nvSpPr>
          <p:cNvPr id="6" name="Slide Number Placeholder 5"/>
          <p:cNvSpPr>
            <a:spLocks noGrp="1"/>
          </p:cNvSpPr>
          <p:nvPr>
            <p:ph type="sldNum" sz="quarter" idx="12"/>
          </p:nvPr>
        </p:nvSpPr>
        <p:spPr/>
        <p:txBody>
          <a:bodyPr/>
          <a:lstStyle/>
          <a:p>
            <a:fld id="{C8735F24-F0A4-DB4E-AAD6-0E2C6B4C4636}" type="slidenum">
              <a:rPr lang="en-US" smtClean="0"/>
              <a:t>134</a:t>
            </a:fld>
            <a:endParaRPr lang="en-US"/>
          </a:p>
        </p:txBody>
      </p:sp>
      <p:sp>
        <p:nvSpPr>
          <p:cNvPr id="7" name="Footer Placeholder 6"/>
          <p:cNvSpPr>
            <a:spLocks noGrp="1"/>
          </p:cNvSpPr>
          <p:nvPr>
            <p:ph type="ftr" sz="quarter" idx="11"/>
          </p:nvPr>
        </p:nvSpPr>
        <p:spPr/>
        <p:txBody>
          <a:bodyPr/>
          <a:lstStyle/>
          <a:p>
            <a:r>
              <a:rPr lang="en-US" smtClean="0"/>
              <a:t>Chapter 5 - Software Testing and Maintenance</a:t>
            </a:r>
            <a:endParaRPr lang="en-US"/>
          </a:p>
        </p:txBody>
      </p:sp>
    </p:spTree>
  </p:cSld>
  <p:clrMapOvr>
    <a:masterClrMapping/>
  </p:clrMapOvr>
  <p:transition/>
  <p:timing/>
</p:sld>
</file>

<file path=ppt/slides/slide1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3730" name="Rectangle 2"/>
          <p:cNvSpPr>
            <a:spLocks noGrp="1" noChangeArrowheads="1"/>
          </p:cNvSpPr>
          <p:nvPr>
            <p:ph type="title"/>
          </p:nvPr>
        </p:nvSpPr>
        <p:spPr/>
        <p:txBody>
          <a:bodyPr/>
          <a:lstStyle/>
          <a:p>
            <a:r>
              <a:rPr lang="en-GB" smtClean="0"/>
              <a:t>5.11 Maintenance </a:t>
            </a:r>
            <a:r>
              <a:rPr lang="en-GB"/>
              <a:t>Prediction</a:t>
            </a:r>
          </a:p>
        </p:txBody>
      </p:sp>
      <p:sp>
        <p:nvSpPr>
          <p:cNvPr id="73731" name="Rectangle 3"/>
          <p:cNvSpPr>
            <a:spLocks noGrp="1" noChangeArrowheads="1"/>
          </p:cNvSpPr>
          <p:nvPr>
            <p:ph type="body" idx="4294967295"/>
          </p:nvPr>
        </p:nvSpPr>
        <p:spPr>
          <a:xfrm>
            <a:off x="299494" y="2206757"/>
            <a:ext cx="3213100" cy="3084771"/>
          </a:xfrm>
        </p:spPr>
        <p:txBody>
          <a:bodyPr/>
          <a:lstStyle/>
          <a:p>
            <a:r>
              <a:rPr lang="en-GB" sz="2000"/>
              <a:t>Maintenance prediction is concerned by identifying the parts of the system that may cause problems.</a:t>
            </a:r>
          </a:p>
          <a:p>
            <a:r>
              <a:rPr lang="en-GB" sz="2000"/>
              <a:t>More and more changes degrades the system and reduces its maintainability.</a:t>
            </a:r>
          </a:p>
        </p:txBody>
      </p:sp>
      <p:sp>
        <p:nvSpPr>
          <p:cNvPr id="6" name="Slide Number Placeholder 5"/>
          <p:cNvSpPr>
            <a:spLocks noGrp="1"/>
          </p:cNvSpPr>
          <p:nvPr>
            <p:ph type="sldNum" sz="quarter" idx="12"/>
          </p:nvPr>
        </p:nvSpPr>
        <p:spPr/>
        <p:txBody>
          <a:bodyPr/>
          <a:lstStyle/>
          <a:p>
            <a:fld id="{C8735F24-F0A4-DB4E-AAD6-0E2C6B4C4636}" type="slidenum">
              <a:rPr lang="en-US" smtClean="0"/>
              <a:t>135</a:t>
            </a:fld>
            <a:endParaRPr lang="en-US"/>
          </a:p>
        </p:txBody>
      </p:sp>
      <p:sp>
        <p:nvSpPr>
          <p:cNvPr id="7" name="Footer Placeholder 6"/>
          <p:cNvSpPr>
            <a:spLocks noGrp="1"/>
          </p:cNvSpPr>
          <p:nvPr>
            <p:ph type="ftr" sz="quarter" idx="11"/>
          </p:nvPr>
        </p:nvSpPr>
        <p:spPr/>
        <p:txBody>
          <a:bodyPr/>
          <a:lstStyle/>
          <a:p>
            <a:r>
              <a:rPr lang="en-US" smtClean="0"/>
              <a:t>Chapter 5 - Software Testing and Maintenance</a:t>
            </a:r>
            <a:endParaRPr lang="en-US"/>
          </a:p>
        </p:txBody>
      </p:sp>
      <p:pic>
        <p:nvPicPr>
          <p:cNvPr id="2" name="Picture 1">
            <a:extLst>
              <a:ext uri="{FF2B5EF4-FFF2-40B4-BE49-F238E27FC236}">
                <a16:creationId xmlns:a16="http://schemas.microsoft.com/office/drawing/2014/main" xmlns="" id="{2F157CF1-6763-D146-8C1F-BB75DEC6A0F3}"/>
              </a:ext>
            </a:extLst>
          </p:cNvPr>
          <p:cNvPicPr>
            <a:picLocks noChangeAspect="1"/>
          </p:cNvPicPr>
          <p:nvPr/>
        </p:nvPicPr>
        <p:blipFill>
          <a:blip r:embed="rId2"/>
          <a:stretch>
            <a:fillRect/>
          </a:stretch>
        </p:blipFill>
        <p:spPr>
          <a:xfrm>
            <a:off x="3759896" y="1558132"/>
            <a:ext cx="8432104" cy="4429496"/>
          </a:xfrm>
          <a:prstGeom prst="rect">
            <a:avLst/>
          </a:prstGeom>
        </p:spPr>
      </p:pic>
      <p:sp>
        <p:nvSpPr>
          <p:cNvPr id="8" name="TextBox 7">
            <a:extLst>
              <a:ext uri="{FF2B5EF4-FFF2-40B4-BE49-F238E27FC236}">
                <a16:creationId xmlns:a16="http://schemas.microsoft.com/office/drawing/2014/main" xmlns="" id="{5BF43C80-103C-6644-8EA5-4904857956D2}"/>
              </a:ext>
            </a:extLst>
          </p:cNvPr>
          <p:cNvSpPr txBox="1"/>
          <p:nvPr/>
        </p:nvSpPr>
        <p:spPr>
          <a:xfrm>
            <a:off x="6223348" y="5987628"/>
            <a:ext cx="3505200" cy="36933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effectLst/>
                <a:latin typeface="Times New Roman" panose="02020603050405020304" pitchFamily="18" charset="0"/>
              </a:rPr>
              <a:t>Figure 8.4: Maintenance Prediction </a:t>
            </a:r>
          </a:p>
        </p:txBody>
      </p:sp>
    </p:spTree>
  </p:cSld>
  <p:clrMapOvr>
    <a:masterClrMapping/>
  </p:clrMapOvr>
  <p:transition/>
  <p:timing/>
</p:sld>
</file>

<file path=ppt/slides/slide1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8306" name="Rectangle 2"/>
          <p:cNvSpPr>
            <a:spLocks noGrp="1" noChangeArrowheads="1"/>
          </p:cNvSpPr>
          <p:nvPr>
            <p:ph type="title"/>
          </p:nvPr>
        </p:nvSpPr>
        <p:spPr/>
        <p:txBody>
          <a:bodyPr/>
          <a:lstStyle/>
          <a:p>
            <a:r>
              <a:rPr lang="en-US" smtClean="0"/>
              <a:t>5.12 Software </a:t>
            </a:r>
            <a:r>
              <a:rPr lang="en-US"/>
              <a:t>Re-Engineering</a:t>
            </a:r>
          </a:p>
        </p:txBody>
      </p:sp>
      <p:sp>
        <p:nvSpPr>
          <p:cNvPr id="98307" name="Rectangle 3"/>
          <p:cNvSpPr>
            <a:spLocks noGrp="1" noChangeArrowheads="1"/>
          </p:cNvSpPr>
          <p:nvPr>
            <p:ph type="body" idx="4294967295"/>
          </p:nvPr>
        </p:nvSpPr>
        <p:spPr>
          <a:xfrm>
            <a:off x="609600" y="1600201"/>
            <a:ext cx="5867400" cy="4525963"/>
          </a:xfrm>
        </p:spPr>
        <p:txBody>
          <a:bodyPr/>
          <a:lstStyle/>
          <a:p>
            <a:r>
              <a:rPr lang="en-GB"/>
              <a:t>Software re-engineering is concerned with taking existing legacy systems and re-implementing them to make them more maintainable without changing its functionality.</a:t>
            </a:r>
          </a:p>
          <a:p>
            <a:r>
              <a:rPr lang="en-GB"/>
              <a:t>The critical distinction between          re-engineering and new software development is the starting point for the development as shown in Figure 8.5.</a:t>
            </a:r>
            <a:endParaRPr lang="en-US"/>
          </a:p>
        </p:txBody>
      </p:sp>
      <p:sp>
        <p:nvSpPr>
          <p:cNvPr id="6" name="Slide Number Placeholder 5"/>
          <p:cNvSpPr>
            <a:spLocks noGrp="1"/>
          </p:cNvSpPr>
          <p:nvPr>
            <p:ph type="sldNum" sz="quarter" idx="12"/>
          </p:nvPr>
        </p:nvSpPr>
        <p:spPr/>
        <p:txBody>
          <a:bodyPr/>
          <a:lstStyle/>
          <a:p>
            <a:fld id="{C8735F24-F0A4-DB4E-AAD6-0E2C6B4C4636}" type="slidenum">
              <a:rPr lang="en-US" smtClean="0"/>
              <a:t>136</a:t>
            </a:fld>
            <a:endParaRPr lang="en-US"/>
          </a:p>
        </p:txBody>
      </p:sp>
      <p:sp>
        <p:nvSpPr>
          <p:cNvPr id="7" name="Footer Placeholder 6"/>
          <p:cNvSpPr>
            <a:spLocks noGrp="1"/>
          </p:cNvSpPr>
          <p:nvPr>
            <p:ph type="ftr" sz="quarter" idx="11"/>
          </p:nvPr>
        </p:nvSpPr>
        <p:spPr/>
        <p:txBody>
          <a:bodyPr/>
          <a:lstStyle/>
          <a:p>
            <a:r>
              <a:rPr lang="en-US" smtClean="0"/>
              <a:t>Chapter 5 - Software Testing and Maintenance</a:t>
            </a:r>
            <a:endParaRPr lang="en-US"/>
          </a:p>
        </p:txBody>
      </p:sp>
      <p:pic>
        <p:nvPicPr>
          <p:cNvPr id="2" name="Picture 1">
            <a:extLst>
              <a:ext uri="{FF2B5EF4-FFF2-40B4-BE49-F238E27FC236}">
                <a16:creationId xmlns:a16="http://schemas.microsoft.com/office/drawing/2014/main" xmlns="" id="{EB4DAAC8-8C0A-814B-8D61-84F8A2030EB9}"/>
              </a:ext>
            </a:extLst>
          </p:cNvPr>
          <p:cNvPicPr>
            <a:picLocks noChangeAspect="1"/>
          </p:cNvPicPr>
          <p:nvPr/>
        </p:nvPicPr>
        <p:blipFill>
          <a:blip r:embed="rId2"/>
          <a:stretch>
            <a:fillRect/>
          </a:stretch>
        </p:blipFill>
        <p:spPr>
          <a:xfrm>
            <a:off x="6715458" y="274638"/>
            <a:ext cx="4866942" cy="5363091"/>
          </a:xfrm>
          <a:prstGeom prst="rect">
            <a:avLst/>
          </a:prstGeom>
        </p:spPr>
      </p:pic>
      <p:sp>
        <p:nvSpPr>
          <p:cNvPr id="8" name="TextBox 7">
            <a:extLst>
              <a:ext uri="{FF2B5EF4-FFF2-40B4-BE49-F238E27FC236}">
                <a16:creationId xmlns:a16="http://schemas.microsoft.com/office/drawing/2014/main" xmlns="" id="{CA823816-16EB-354C-BF51-A9BA57D66902}"/>
              </a:ext>
            </a:extLst>
          </p:cNvPr>
          <p:cNvSpPr txBox="1"/>
          <p:nvPr/>
        </p:nvSpPr>
        <p:spPr>
          <a:xfrm>
            <a:off x="7340600" y="5637730"/>
            <a:ext cx="3898900" cy="64633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effectLst/>
                <a:latin typeface="Times New Roman" panose="02020603050405020304" pitchFamily="18" charset="0"/>
              </a:rPr>
              <a:t>Figure 8.5: Comparison of new software development with re-engineering </a:t>
            </a:r>
          </a:p>
        </p:txBody>
      </p:sp>
    </p:spTree>
  </p:cSld>
  <p:clrMapOvr>
    <a:masterClrMapping/>
  </p:clrMapOvr>
  <p:transition/>
  <p:timing/>
</p:sld>
</file>

<file path=ppt/slides/slide1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8306" name="Rectangle 2"/>
          <p:cNvSpPr>
            <a:spLocks noGrp="1" noChangeArrowheads="1"/>
          </p:cNvSpPr>
          <p:nvPr>
            <p:ph type="title"/>
          </p:nvPr>
        </p:nvSpPr>
        <p:spPr/>
        <p:txBody>
          <a:bodyPr/>
          <a:lstStyle/>
          <a:p>
            <a:r>
              <a:rPr lang="en-US"/>
              <a:t>Software Re-Engineering</a:t>
            </a:r>
          </a:p>
        </p:txBody>
      </p:sp>
      <p:sp>
        <p:nvSpPr>
          <p:cNvPr id="98307" name="Rectangle 3"/>
          <p:cNvSpPr>
            <a:spLocks noGrp="1" noChangeArrowheads="1"/>
          </p:cNvSpPr>
          <p:nvPr>
            <p:ph type="body" idx="4294967295"/>
          </p:nvPr>
        </p:nvSpPr>
        <p:spPr>
          <a:xfrm>
            <a:off x="609600" y="1600201"/>
            <a:ext cx="10883900" cy="4525963"/>
          </a:xfrm>
        </p:spPr>
        <p:txBody>
          <a:bodyPr/>
          <a:lstStyle/>
          <a:p>
            <a:r>
              <a:rPr lang="en-GB" sz="2000"/>
              <a:t>As a part of this re-engineering process, the system may be re-documented or restructured.</a:t>
            </a:r>
          </a:p>
          <a:p>
            <a:r>
              <a:rPr lang="en-GB" sz="2000"/>
              <a:t>It may be translated to a more modern programming language, implemented on existing hardware technology. Thus software re-engineering allows translate source code to new language, restructured old code, migrate to a new platform (such as client-server), capture and then graphically display design information, and re-document poorly documented systems.</a:t>
            </a:r>
          </a:p>
          <a:p>
            <a:r>
              <a:rPr lang="en-GB" sz="2000"/>
              <a:t>The cost of re-engineering depend on the extent of the work that is carried out. Other factors affecting costs are: the quality of the software, tool support available, extent of data conversion, availability of expert staff.</a:t>
            </a:r>
          </a:p>
          <a:p>
            <a:r>
              <a:rPr lang="en-GB" sz="2000"/>
              <a:t>The alternative to re-engineering a software system is to develop that system using modern software engineering techniques. Where systems are very badly structured this may be the only viable option as the re-engineering costs for these systems are likely to be high.</a:t>
            </a:r>
            <a:endParaRPr lang="en-US" sz="2000"/>
          </a:p>
        </p:txBody>
      </p:sp>
      <p:sp>
        <p:nvSpPr>
          <p:cNvPr id="6" name="Slide Number Placeholder 5"/>
          <p:cNvSpPr>
            <a:spLocks noGrp="1"/>
          </p:cNvSpPr>
          <p:nvPr>
            <p:ph type="sldNum" sz="quarter" idx="12"/>
          </p:nvPr>
        </p:nvSpPr>
        <p:spPr/>
        <p:txBody>
          <a:bodyPr/>
          <a:lstStyle/>
          <a:p>
            <a:fld id="{C8735F24-F0A4-DB4E-AAD6-0E2C6B4C4636}" type="slidenum">
              <a:rPr lang="en-US" smtClean="0"/>
              <a:t>137</a:t>
            </a:fld>
            <a:endParaRPr lang="en-US"/>
          </a:p>
        </p:txBody>
      </p:sp>
      <p:sp>
        <p:nvSpPr>
          <p:cNvPr id="7" name="Footer Placeholder 6"/>
          <p:cNvSpPr>
            <a:spLocks noGrp="1"/>
          </p:cNvSpPr>
          <p:nvPr>
            <p:ph type="ftr" sz="quarter" idx="11"/>
          </p:nvPr>
        </p:nvSpPr>
        <p:spPr/>
        <p:txBody>
          <a:bodyPr/>
          <a:lstStyle/>
          <a:p>
            <a:r>
              <a:rPr lang="en-US" smtClean="0"/>
              <a:t>Chapter 5 - Software Testing and Maintenance</a:t>
            </a:r>
            <a:endParaRPr lang="en-US"/>
          </a:p>
        </p:txBody>
      </p:sp>
    </p:spTree>
    <p:extLst>
      <p:ext uri="{BB962C8B-B14F-4D97-AF65-F5344CB8AC3E}">
        <p14:creationId xmlns:p14="http://schemas.microsoft.com/office/powerpoint/2010/main" xmlns="" val="1932489487"/>
      </p:ext>
    </p:extLst>
  </p:cSld>
  <p:clrMapOvr>
    <a:masterClrMapping/>
  </p:clrMapOvr>
  <p:transition/>
  <p:timing/>
</p:sld>
</file>

<file path=ppt/slides/slide1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06498" name="Rectangle 2"/>
          <p:cNvSpPr>
            <a:spLocks noGrp="1" noChangeArrowheads="1"/>
          </p:cNvSpPr>
          <p:nvPr>
            <p:ph type="title"/>
          </p:nvPr>
        </p:nvSpPr>
        <p:spPr/>
        <p:txBody>
          <a:bodyPr/>
          <a:lstStyle/>
          <a:p>
            <a:r>
              <a:rPr lang="en-US" smtClean="0"/>
              <a:t>5.12.1 Reengineering </a:t>
            </a:r>
            <a:r>
              <a:rPr lang="en-US"/>
              <a:t>process activities</a:t>
            </a:r>
          </a:p>
        </p:txBody>
      </p:sp>
      <p:sp>
        <p:nvSpPr>
          <p:cNvPr id="106499" name="Rectangle 3"/>
          <p:cNvSpPr>
            <a:spLocks noGrp="1" noChangeArrowheads="1"/>
          </p:cNvSpPr>
          <p:nvPr>
            <p:ph type="body" idx="4294967295"/>
          </p:nvPr>
        </p:nvSpPr>
        <p:spPr>
          <a:xfrm>
            <a:off x="609600" y="1600201"/>
            <a:ext cx="10972800" cy="4525963"/>
          </a:xfrm>
        </p:spPr>
        <p:txBody>
          <a:bodyPr/>
          <a:lstStyle/>
          <a:p>
            <a:r>
              <a:rPr lang="en-US"/>
              <a:t>Source code translation</a:t>
            </a:r>
          </a:p>
          <a:p>
            <a:pPr lvl="1"/>
            <a:r>
              <a:rPr lang="en-US"/>
              <a:t>Convert code to a new language.</a:t>
            </a:r>
          </a:p>
          <a:p>
            <a:r>
              <a:rPr lang="en-US"/>
              <a:t>Reverse engineering</a:t>
            </a:r>
          </a:p>
          <a:p>
            <a:pPr lvl="1"/>
            <a:r>
              <a:rPr lang="en-US"/>
              <a:t>Analyse the program to understand it;</a:t>
            </a:r>
          </a:p>
          <a:p>
            <a:r>
              <a:rPr lang="en-US"/>
              <a:t>Program structure improvement</a:t>
            </a:r>
          </a:p>
          <a:p>
            <a:pPr lvl="1"/>
            <a:r>
              <a:rPr lang="en-US"/>
              <a:t>Restructure automatically for understandability;</a:t>
            </a:r>
          </a:p>
          <a:p>
            <a:r>
              <a:rPr lang="en-US"/>
              <a:t>Program modularisation</a:t>
            </a:r>
          </a:p>
          <a:p>
            <a:pPr lvl="1"/>
            <a:r>
              <a:rPr lang="en-US"/>
              <a:t>Reorganise the program structure;</a:t>
            </a:r>
          </a:p>
          <a:p>
            <a:r>
              <a:rPr lang="en-US"/>
              <a:t>Data reengineering</a:t>
            </a:r>
          </a:p>
          <a:p>
            <a:pPr lvl="1"/>
            <a:r>
              <a:rPr lang="en-US"/>
              <a:t>Clean-up and restructure system data.</a:t>
            </a:r>
          </a:p>
        </p:txBody>
      </p:sp>
      <p:sp>
        <p:nvSpPr>
          <p:cNvPr id="6" name="Slide Number Placeholder 5"/>
          <p:cNvSpPr>
            <a:spLocks noGrp="1"/>
          </p:cNvSpPr>
          <p:nvPr>
            <p:ph type="sldNum" sz="quarter" idx="12"/>
          </p:nvPr>
        </p:nvSpPr>
        <p:spPr/>
        <p:txBody>
          <a:bodyPr/>
          <a:lstStyle/>
          <a:p>
            <a:fld id="{C8735F24-F0A4-DB4E-AAD6-0E2C6B4C4636}" type="slidenum">
              <a:rPr lang="en-US" smtClean="0"/>
              <a:t>138</a:t>
            </a:fld>
            <a:endParaRPr lang="en-US"/>
          </a:p>
        </p:txBody>
      </p:sp>
      <p:sp>
        <p:nvSpPr>
          <p:cNvPr id="7" name="Footer Placeholder 6"/>
          <p:cNvSpPr>
            <a:spLocks noGrp="1"/>
          </p:cNvSpPr>
          <p:nvPr>
            <p:ph type="ftr" sz="quarter" idx="11"/>
          </p:nvPr>
        </p:nvSpPr>
        <p:spPr/>
        <p:txBody>
          <a:bodyPr/>
          <a:lstStyle/>
          <a:p>
            <a:r>
              <a:rPr lang="en-US" smtClean="0"/>
              <a:t>Chapter 5 - Software Testing and Maintenance</a:t>
            </a:r>
            <a:endParaRPr lang="en-US"/>
          </a:p>
        </p:txBody>
      </p:sp>
    </p:spTree>
  </p:cSld>
  <p:clrMapOvr>
    <a:masterClrMapping/>
  </p:clrMapOvr>
  <p:transition/>
  <p:timing/>
</p:sld>
</file>

<file path=ppt/slides/slide1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05474" name="Rectangle 2"/>
          <p:cNvSpPr>
            <a:spLocks noGrp="1" noChangeArrowheads="1"/>
          </p:cNvSpPr>
          <p:nvPr>
            <p:ph type="title"/>
          </p:nvPr>
        </p:nvSpPr>
        <p:spPr/>
        <p:txBody>
          <a:bodyPr/>
          <a:lstStyle/>
          <a:p>
            <a:r>
              <a:rPr lang="en-US" smtClean="0"/>
              <a:t>5.12.2 Advantages </a:t>
            </a:r>
            <a:r>
              <a:rPr lang="en-US"/>
              <a:t>of </a:t>
            </a:r>
            <a:r>
              <a:rPr lang="en-US" smtClean="0"/>
              <a:t>Re-Engineering</a:t>
            </a:r>
            <a:endParaRPr lang="en-US"/>
          </a:p>
        </p:txBody>
      </p:sp>
      <p:sp>
        <p:nvSpPr>
          <p:cNvPr id="105475" name="Rectangle 3"/>
          <p:cNvSpPr>
            <a:spLocks noGrp="1" noChangeArrowheads="1"/>
          </p:cNvSpPr>
          <p:nvPr>
            <p:ph type="body" idx="4294967295"/>
          </p:nvPr>
        </p:nvSpPr>
        <p:spPr>
          <a:xfrm>
            <a:off x="609600" y="1417638"/>
            <a:ext cx="10972800" cy="4525963"/>
          </a:xfrm>
        </p:spPr>
        <p:txBody>
          <a:bodyPr/>
          <a:lstStyle/>
          <a:p>
            <a:r>
              <a:rPr lang="en-GB"/>
              <a:t>Reduced risk</a:t>
            </a:r>
          </a:p>
          <a:p>
            <a:pPr lvl="1"/>
            <a:r>
              <a:rPr lang="en-GB"/>
              <a:t>There is a high risk in new software development. There may be development problems, staffing problems and specification problems.</a:t>
            </a:r>
          </a:p>
          <a:p>
            <a:r>
              <a:rPr lang="en-GB"/>
              <a:t>Reduced cost</a:t>
            </a:r>
          </a:p>
          <a:p>
            <a:pPr lvl="1"/>
            <a:r>
              <a:rPr lang="en-GB"/>
              <a:t>The cost of re-engineering is often significantly less than the costs of developing new software.</a:t>
            </a:r>
          </a:p>
          <a:p>
            <a:endParaRPr lang="en-US"/>
          </a:p>
        </p:txBody>
      </p:sp>
      <p:sp>
        <p:nvSpPr>
          <p:cNvPr id="6" name="Slide Number Placeholder 5"/>
          <p:cNvSpPr>
            <a:spLocks noGrp="1"/>
          </p:cNvSpPr>
          <p:nvPr>
            <p:ph type="sldNum" sz="quarter" idx="12"/>
          </p:nvPr>
        </p:nvSpPr>
        <p:spPr/>
        <p:txBody>
          <a:bodyPr/>
          <a:lstStyle/>
          <a:p>
            <a:fld id="{C8735F24-F0A4-DB4E-AAD6-0E2C6B4C4636}" type="slidenum">
              <a:rPr lang="en-US" smtClean="0"/>
              <a:t>139</a:t>
            </a:fld>
            <a:endParaRPr lang="en-US"/>
          </a:p>
        </p:txBody>
      </p:sp>
      <p:sp>
        <p:nvSpPr>
          <p:cNvPr id="7" name="Footer Placeholder 6"/>
          <p:cNvSpPr>
            <a:spLocks noGrp="1"/>
          </p:cNvSpPr>
          <p:nvPr>
            <p:ph type="ftr" sz="quarter" idx="11"/>
          </p:nvPr>
        </p:nvSpPr>
        <p:spPr/>
        <p:txBody>
          <a:bodyPr/>
          <a:lstStyle/>
          <a:p>
            <a:r>
              <a:rPr lang="en-US" smtClean="0"/>
              <a:t>Chapter 5 - Software Testing and Maintenance</a:t>
            </a:r>
            <a:endParaRPr lang="en-US"/>
          </a:p>
        </p:txBody>
      </p:sp>
      <p:sp>
        <p:nvSpPr>
          <p:cNvPr id="8" name="Rectangle 2"/>
          <p:cNvSpPr txBox="1">
            <a:spLocks noChangeArrowheads="1"/>
          </p:cNvSpPr>
          <p:nvPr/>
        </p:nvSpPr>
        <p:spPr bwMode="auto">
          <a:xfrm>
            <a:off x="609600" y="3778447"/>
            <a:ext cx="9724309" cy="618979"/>
          </a:xfrm>
          <a:prstGeom prst="rect">
            <a:avLst/>
          </a:prstGeom>
          <a:noFill/>
          <a:ln w="9525">
            <a:noFill/>
            <a:miter lim="800000"/>
          </a:ln>
        </p:spPr>
        <p:txBody>
          <a:bodyPr vert="horz" wrap="square" lIns="91440" tIns="45720" rIns="91440" bIns="45720" numCol="1"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sz="2400" b="1" i="0" u="none" strike="noStrike" kern="1200" cap="none" spc="0" normalizeH="0" baseline="0" noProof="0" smtClean="0">
                <a:ln>
                  <a:noFill/>
                </a:ln>
                <a:solidFill>
                  <a:srgbClr val="46424D"/>
                </a:solidFill>
                <a:effectLst/>
                <a:uLnTx/>
                <a:uFillTx/>
                <a:latin typeface="Arial"/>
                <a:ea typeface="ＭＳ Ｐゴシック" charset="-128"/>
                <a:cs typeface="Arial"/>
              </a:rPr>
              <a:t>5.12.3 Reengineering cost factors</a:t>
            </a:r>
            <a:endParaRPr kumimoji="0" lang="en-US" sz="2400" b="1" i="0" u="none" strike="noStrike" kern="1200" cap="none" spc="0" normalizeH="0" baseline="0" noProof="0">
              <a:ln>
                <a:noFill/>
              </a:ln>
              <a:solidFill>
                <a:srgbClr val="46424D"/>
              </a:solidFill>
              <a:effectLst/>
              <a:uLnTx/>
              <a:uFillTx/>
              <a:latin typeface="Arial"/>
              <a:ea typeface="ＭＳ Ｐゴシック" charset="-128"/>
              <a:cs typeface="Arial"/>
            </a:endParaRPr>
          </a:p>
        </p:txBody>
      </p:sp>
      <p:sp>
        <p:nvSpPr>
          <p:cNvPr id="9" name="Rectangle 3"/>
          <p:cNvSpPr txBox="1">
            <a:spLocks noChangeArrowheads="1"/>
          </p:cNvSpPr>
          <p:nvPr/>
        </p:nvSpPr>
        <p:spPr>
          <a:xfrm>
            <a:off x="609600" y="4397426"/>
            <a:ext cx="10972800" cy="19589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marR="0" lvl="0" indent="-342900" algn="l" defTabSz="457200" rtl="0" eaLnBrk="1" fontAlgn="base" latinLnBrk="0" hangingPunct="1">
              <a:lnSpc>
                <a:spcPct val="90000"/>
              </a:lnSpc>
              <a:spcBef>
                <a:spcPts val="600"/>
              </a:spcBef>
              <a:spcAft>
                <a:spcPts val="600"/>
              </a:spcAft>
              <a:buClrTx/>
              <a:buSzTx/>
              <a:buFont typeface="Wingdings" charset="2"/>
              <a:buChar char="²"/>
              <a:defRPr/>
            </a:pPr>
            <a:r>
              <a:rPr kumimoji="0" lang="en-GB" sz="2400" b="0" i="0" u="none" strike="noStrike" kern="1200" cap="none" spc="0" normalizeH="0" baseline="0" noProof="0" smtClean="0">
                <a:ln>
                  <a:noFill/>
                </a:ln>
                <a:solidFill>
                  <a:srgbClr val="46424D"/>
                </a:solidFill>
                <a:effectLst/>
                <a:uLnTx/>
                <a:uFillTx/>
                <a:latin typeface="Arial"/>
                <a:ea typeface="ＭＳ Ｐゴシック" charset="-128"/>
                <a:cs typeface="Arial"/>
              </a:rPr>
              <a:t>The quality of the software to be reengineered.</a:t>
            </a:r>
          </a:p>
          <a:p>
            <a:pPr marL="342900" marR="0" lvl="0" indent="-342900" algn="l" defTabSz="457200" rtl="0" eaLnBrk="1" fontAlgn="base" latinLnBrk="0" hangingPunct="1">
              <a:lnSpc>
                <a:spcPct val="90000"/>
              </a:lnSpc>
              <a:spcBef>
                <a:spcPts val="600"/>
              </a:spcBef>
              <a:spcAft>
                <a:spcPts val="600"/>
              </a:spcAft>
              <a:buClrTx/>
              <a:buSzTx/>
              <a:buFont typeface="Wingdings" charset="2"/>
              <a:buChar char="²"/>
              <a:defRPr/>
            </a:pPr>
            <a:r>
              <a:rPr kumimoji="0" lang="en-GB" sz="2400" b="0" i="0" u="none" strike="noStrike" kern="1200" cap="none" spc="0" normalizeH="0" baseline="0" noProof="0" smtClean="0">
                <a:ln>
                  <a:noFill/>
                </a:ln>
                <a:solidFill>
                  <a:srgbClr val="46424D"/>
                </a:solidFill>
                <a:effectLst/>
                <a:uLnTx/>
                <a:uFillTx/>
                <a:latin typeface="Arial"/>
                <a:ea typeface="ＭＳ Ｐゴシック" charset="-128"/>
                <a:cs typeface="Arial"/>
              </a:rPr>
              <a:t>The tool support available for reengineering.</a:t>
            </a:r>
          </a:p>
          <a:p>
            <a:pPr marL="342900" marR="0" lvl="0" indent="-342900" algn="l" defTabSz="457200" rtl="0" eaLnBrk="1" fontAlgn="base" latinLnBrk="0" hangingPunct="1">
              <a:lnSpc>
                <a:spcPct val="90000"/>
              </a:lnSpc>
              <a:spcBef>
                <a:spcPts val="600"/>
              </a:spcBef>
              <a:spcAft>
                <a:spcPts val="600"/>
              </a:spcAft>
              <a:buClrTx/>
              <a:buSzTx/>
              <a:buFont typeface="Wingdings" charset="2"/>
              <a:buChar char="²"/>
              <a:defRPr/>
            </a:pPr>
            <a:r>
              <a:rPr kumimoji="0" lang="en-GB" sz="2400" b="0" i="0" u="none" strike="noStrike" kern="1200" cap="none" spc="0" normalizeH="0" baseline="0" noProof="0" smtClean="0">
                <a:ln>
                  <a:noFill/>
                </a:ln>
                <a:solidFill>
                  <a:srgbClr val="46424D"/>
                </a:solidFill>
                <a:effectLst/>
                <a:uLnTx/>
                <a:uFillTx/>
                <a:latin typeface="Arial"/>
                <a:ea typeface="ＭＳ Ｐゴシック" charset="-128"/>
                <a:cs typeface="Arial"/>
              </a:rPr>
              <a:t>The extent of the data conversion which is required.</a:t>
            </a:r>
          </a:p>
          <a:p>
            <a:pPr marL="342900" marR="0" lvl="0" indent="-342900" algn="l" defTabSz="457200" rtl="0" eaLnBrk="1" fontAlgn="base" latinLnBrk="0" hangingPunct="1">
              <a:lnSpc>
                <a:spcPct val="90000"/>
              </a:lnSpc>
              <a:spcBef>
                <a:spcPts val="600"/>
              </a:spcBef>
              <a:spcAft>
                <a:spcPts val="600"/>
              </a:spcAft>
              <a:buClrTx/>
              <a:buSzTx/>
              <a:buFont typeface="Wingdings" charset="2"/>
              <a:buChar char="²"/>
              <a:defRPr/>
            </a:pPr>
            <a:r>
              <a:rPr kumimoji="0" lang="en-GB" sz="2400" b="0" i="0" u="none" strike="noStrike" kern="1200" cap="none" spc="0" normalizeH="0" baseline="0" noProof="0" smtClean="0">
                <a:ln>
                  <a:noFill/>
                </a:ln>
                <a:solidFill>
                  <a:srgbClr val="46424D"/>
                </a:solidFill>
                <a:effectLst/>
                <a:uLnTx/>
                <a:uFillTx/>
                <a:latin typeface="Arial"/>
                <a:ea typeface="ＭＳ Ｐゴシック" charset="-128"/>
                <a:cs typeface="Arial"/>
              </a:rPr>
              <a:t>The availability of expert staff for reengineering. </a:t>
            </a:r>
            <a:endParaRPr kumimoji="0" lang="en-GB" sz="2400" b="0" i="0" u="none" strike="noStrike" kern="1200" cap="none" spc="0" normalizeH="0" baseline="0" noProof="0">
              <a:ln>
                <a:noFill/>
              </a:ln>
              <a:solidFill>
                <a:srgbClr val="46424D"/>
              </a:solidFill>
              <a:effectLst/>
              <a:uLnTx/>
              <a:uFillTx/>
              <a:latin typeface="Arial"/>
              <a:ea typeface="ＭＳ Ｐゴシック" charset="-128"/>
              <a:cs typeface="Arial"/>
            </a:endParaRPr>
          </a:p>
        </p:txBody>
      </p:sp>
    </p:spTree>
  </p:cSld>
  <p:clrMapOvr>
    <a:masterClrMapping/>
  </p:clrMapOvr>
  <p:transition/>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4338" name="Title 1"/>
          <p:cNvSpPr>
            <a:spLocks noGrp="1"/>
          </p:cNvSpPr>
          <p:nvPr>
            <p:ph type="title"/>
          </p:nvPr>
        </p:nvSpPr>
        <p:spPr/>
        <p:txBody>
          <a:bodyPr/>
          <a:lstStyle/>
          <a:p>
            <a:r>
              <a:rPr lang="en-GB" smtClean="0"/>
              <a:t>1.9.1The </a:t>
            </a:r>
            <a:r>
              <a:rPr lang="en-GB"/>
              <a:t>waterfall model</a:t>
            </a:r>
            <a:br>
              <a:rPr lang="en-GB"/>
            </a:br>
            <a:endParaRPr lang="en-US"/>
          </a:p>
        </p:txBody>
      </p:sp>
      <p:sp>
        <p:nvSpPr>
          <p:cNvPr id="7" name="Slide Number Placeholder 6"/>
          <p:cNvSpPr>
            <a:spLocks noGrp="1"/>
          </p:cNvSpPr>
          <p:nvPr>
            <p:ph type="sldNum" sz="quarter" idx="12"/>
          </p:nvPr>
        </p:nvSpPr>
        <p:spPr/>
        <p:txBody>
          <a:bodyPr/>
          <a:lstStyle/>
          <a:p>
            <a:pPr>
              <a:defRPr/>
            </a:pPr>
            <a:fld id="{AFD720AD-0A16-4141-82CA-5619F80A2BC8}" type="slidenum">
              <a:rPr lang="en-US" smtClean="0"/>
              <a:pPr>
                <a:defRPr/>
              </a:pPr>
              <a:t>14</a:t>
            </a:fld>
            <a:endParaRPr lang="en-US"/>
          </a:p>
        </p:txBody>
      </p:sp>
      <p:sp>
        <p:nvSpPr>
          <p:cNvPr id="8" name="Footer Placeholder 7"/>
          <p:cNvSpPr>
            <a:spLocks noGrp="1"/>
          </p:cNvSpPr>
          <p:nvPr>
            <p:ph type="ftr" sz="quarter" idx="11"/>
          </p:nvPr>
        </p:nvSpPr>
        <p:spPr/>
        <p:txBody>
          <a:bodyPr/>
          <a:lstStyle/>
          <a:p>
            <a:pPr>
              <a:defRPr/>
            </a:pPr>
            <a:r>
              <a:rPr lang="en-US" smtClean="0"/>
              <a:t>Chapter 1  Introduction and Software Processes</a:t>
            </a:r>
            <a:endParaRPr lang="en-US"/>
          </a:p>
        </p:txBody>
      </p:sp>
      <p:sp>
        <p:nvSpPr>
          <p:cNvPr id="6" name="Rectangle 3">
            <a:extLst>
              <a:ext uri="{FF2B5EF4-FFF2-40B4-BE49-F238E27FC236}">
                <a16:creationId xmlns="" xmlns:a16="http://schemas.microsoft.com/office/drawing/2014/main" id="{43FA146A-C285-F94C-85C6-324383267EFD}"/>
              </a:ext>
            </a:extLst>
          </p:cNvPr>
          <p:cNvSpPr txBox="1">
            <a:spLocks noChangeArrowheads="1"/>
          </p:cNvSpPr>
          <p:nvPr/>
        </p:nvSpPr>
        <p:spPr>
          <a:xfrm>
            <a:off x="609600" y="1600201"/>
            <a:ext cx="10972800" cy="4525963"/>
          </a:xfrm>
          <a:prstGeom prst="rect">
            <a:avLst/>
          </a:prstGeom>
        </p:spPr>
        <p:txBody>
          <a:bodyPr/>
          <a:lstStyle>
            <a:defPPr>
              <a:defRPr lang="en-US"/>
            </a:defPPr>
            <a:lvl1pPr marL="342900" indent="-342900" algn="l" defTabSz="457200" rtl="0" eaLnBrk="1" fontAlgn="base" hangingPunct="1">
              <a:spcBef>
                <a:spcPts val="600"/>
              </a:spcBef>
              <a:spcAft>
                <a:spcPts val="600"/>
              </a:spcAft>
              <a:buFont typeface="Wingdings" charset="2"/>
              <a:buChar char="²"/>
              <a:defRPr sz="2400" kern="1200">
                <a:solidFill>
                  <a:srgbClr val="46424D"/>
                </a:solidFill>
                <a:latin typeface="Arial"/>
                <a:ea typeface="ＭＳ Ｐゴシック" charset="-128"/>
                <a:cs typeface="Arial"/>
              </a:defRPr>
            </a:lvl1pPr>
            <a:lvl2pPr marL="742950" indent="-285750" algn="l" defTabSz="457200" rtl="0" eaLnBrk="1" fontAlgn="base" hangingPunct="1">
              <a:spcBef>
                <a:spcPts val="300"/>
              </a:spcBef>
              <a:spcAft>
                <a:spcPts val="300"/>
              </a:spcAft>
              <a:buFont typeface="Wingdings" charset="2"/>
              <a:buChar char="§"/>
              <a:defRPr sz="2000" kern="1200">
                <a:solidFill>
                  <a:srgbClr val="46424D"/>
                </a:solidFill>
                <a:latin typeface="Arial"/>
                <a:ea typeface="ＭＳ Ｐゴシック" charset="-128"/>
                <a:cs typeface="Arial"/>
              </a:defRPr>
            </a:lvl2pPr>
            <a:lvl3pPr marL="1143000" indent="-228600" algn="l" defTabSz="457200" rtl="0" eaLnBrk="1" fontAlgn="base" hangingPunct="1">
              <a:spcBef>
                <a:spcPct val="20000"/>
              </a:spcBef>
              <a:spcAft>
                <a:spcPct val="0"/>
              </a:spcAft>
              <a:buFont typeface="Arial"/>
              <a:buChar char="•"/>
              <a:defRPr sz="1800" kern="1200">
                <a:solidFill>
                  <a:srgbClr val="46424D"/>
                </a:solidFill>
                <a:latin typeface="Arial"/>
                <a:ea typeface="ＭＳ Ｐゴシック" charset="-128"/>
                <a:cs typeface="Arial"/>
              </a:defRPr>
            </a:lvl3pPr>
            <a:lvl4pPr marL="1600200" indent="-228600" algn="l" defTabSz="457200" rtl="0" eaLnBrk="1" fontAlgn="base" hangingPunct="1">
              <a:spcBef>
                <a:spcPct val="20000"/>
              </a:spcBef>
              <a:spcAft>
                <a:spcPct val="0"/>
              </a:spcAft>
              <a:buFont typeface="Arial"/>
              <a:buChar char="–"/>
              <a:defRPr sz="1800" kern="1200">
                <a:solidFill>
                  <a:srgbClr val="46424D"/>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a:buChar char="»"/>
              <a:defRPr sz="1800" kern="1200">
                <a:solidFill>
                  <a:srgbClr val="46424D"/>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GB" smtClean="0"/>
              <a:t>Waterfall model is the earliest software development life cycle (SDLC) approach that was used for software development. It </a:t>
            </a:r>
            <a:r>
              <a:rPr lang="en-GB"/>
              <a:t>is also referred to as a linear-sequential life cycle model. It is very simple to understand and use</a:t>
            </a:r>
            <a:r>
              <a:rPr lang="en-GB" smtClean="0"/>
              <a:t>.</a:t>
            </a:r>
          </a:p>
          <a:p>
            <a:pPr algn="just"/>
            <a:r>
              <a:rPr lang="en-GB" smtClean="0"/>
              <a:t> </a:t>
            </a:r>
            <a:r>
              <a:rPr lang="en-GB"/>
              <a:t>In a waterfall model, </a:t>
            </a:r>
            <a:r>
              <a:rPr lang="en-GB" smtClean="0"/>
              <a:t>each </a:t>
            </a:r>
            <a:r>
              <a:rPr lang="en-GB"/>
              <a:t>phase must be completed before the next phase can begin and there is no overlapping in the phases</a:t>
            </a:r>
            <a:r>
              <a:rPr lang="en-GB" smtClean="0"/>
              <a:t>. All phases are cascaded to each other in which progress is seen as flowing steadily downwards (like a waterfall) through the phases.</a:t>
            </a:r>
          </a:p>
          <a:p>
            <a:pPr algn="just"/>
            <a:r>
              <a:rPr lang="en-GB" smtClean="0"/>
              <a:t>In </a:t>
            </a:r>
            <a:r>
              <a:rPr lang="en-GB"/>
              <a:t>Waterfall model, typically, the outcome of one phase acts as the input for the next phase </a:t>
            </a:r>
            <a:r>
              <a:rPr lang="en-GB" smtClean="0"/>
              <a:t>sequentially. The next phase is started only after the defined set of goals are achieved for previous phase and it is signed off, so the name "Waterfall Model".</a:t>
            </a:r>
          </a:p>
          <a:p>
            <a:pPr>
              <a:buNone/>
            </a:pPr>
            <a:endParaRPr lang="en-GB" smtClean="0"/>
          </a:p>
          <a:p>
            <a:endParaRPr lang="en-GB"/>
          </a:p>
        </p:txBody>
      </p:sp>
    </p:spTree>
  </p:cSld>
  <p:clrMapOvr>
    <a:masterClrMapping/>
  </p:clrMapOvr>
  <p:transition/>
  <p:timing/>
</p:sld>
</file>

<file path=ppt/slides/slide1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Key Points</a:t>
            </a:r>
          </a:p>
        </p:txBody>
      </p:sp>
      <p:sp>
        <p:nvSpPr>
          <p:cNvPr id="3" name="Content Placeholder 2"/>
          <p:cNvSpPr>
            <a:spLocks noGrp="1"/>
          </p:cNvSpPr>
          <p:nvPr>
            <p:ph idx="1"/>
          </p:nvPr>
        </p:nvSpPr>
        <p:spPr/>
        <p:txBody>
          <a:bodyPr/>
          <a:lstStyle/>
          <a:p>
            <a:r>
              <a:rPr lang="en-US" smtClean="0"/>
              <a:t>software application needs to be verified as well as validated for a successful deployment.</a:t>
            </a:r>
          </a:p>
          <a:p>
            <a:r>
              <a:rPr lang="en-US" smtClean="0"/>
              <a:t>Testing is the process of executing a program with the intent of finding errors.</a:t>
            </a:r>
          </a:p>
          <a:p>
            <a:r>
              <a:rPr lang="en-US" b="1" smtClean="0"/>
              <a:t>Stages of Testing-</a:t>
            </a:r>
            <a:r>
              <a:rPr lang="en-US" smtClean="0"/>
              <a:t>Development testing, Release testing and User testing</a:t>
            </a:r>
          </a:p>
          <a:p>
            <a:r>
              <a:rPr lang="en-US" smtClean="0"/>
              <a:t>Black-box testing, also called behavioral testing, focuses on the functional requirements of the software.</a:t>
            </a:r>
          </a:p>
          <a:p>
            <a:r>
              <a:rPr lang="en-US" smtClean="0"/>
              <a:t>White-box testing also called glass-box testing. In WBT test cases are designed using the control structure of the procedural design. </a:t>
            </a:r>
            <a:endParaRPr lang="en-US"/>
          </a:p>
        </p:txBody>
      </p:sp>
      <p:sp>
        <p:nvSpPr>
          <p:cNvPr id="6" name="Slide Number Placeholder 5"/>
          <p:cNvSpPr>
            <a:spLocks noGrp="1"/>
          </p:cNvSpPr>
          <p:nvPr>
            <p:ph type="sldNum" sz="quarter" idx="12"/>
          </p:nvPr>
        </p:nvSpPr>
        <p:spPr/>
        <p:txBody>
          <a:bodyPr/>
          <a:lstStyle/>
          <a:p>
            <a:fld id="{C8735F24-F0A4-DB4E-AAD6-0E2C6B4C4636}" type="slidenum">
              <a:rPr lang="en-US" smtClean="0"/>
              <a:t>140</a:t>
            </a:fld>
            <a:endParaRPr lang="en-US"/>
          </a:p>
        </p:txBody>
      </p:sp>
      <p:sp>
        <p:nvSpPr>
          <p:cNvPr id="7" name="Footer Placeholder 6"/>
          <p:cNvSpPr>
            <a:spLocks noGrp="1"/>
          </p:cNvSpPr>
          <p:nvPr>
            <p:ph type="ftr" sz="quarter" idx="11"/>
          </p:nvPr>
        </p:nvSpPr>
        <p:spPr/>
        <p:txBody>
          <a:bodyPr/>
          <a:lstStyle/>
          <a:p>
            <a:r>
              <a:rPr lang="en-US" smtClean="0"/>
              <a:t>Chapter 5 - Software Testing and Maintenance</a:t>
            </a:r>
            <a:endParaRPr lang="en-US"/>
          </a:p>
        </p:txBody>
      </p:sp>
    </p:spTree>
  </p:cSld>
  <p:clrMapOvr>
    <a:masterClrMapping/>
  </p:clrMapOvr>
  <p:transition/>
  <p:timing/>
</p:sld>
</file>

<file path=ppt/slides/slide1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Key Points</a:t>
            </a:r>
          </a:p>
        </p:txBody>
      </p:sp>
      <p:sp>
        <p:nvSpPr>
          <p:cNvPr id="3" name="Content Placeholder 2"/>
          <p:cNvSpPr>
            <a:spLocks noGrp="1"/>
          </p:cNvSpPr>
          <p:nvPr>
            <p:ph idx="1"/>
          </p:nvPr>
        </p:nvSpPr>
        <p:spPr/>
        <p:txBody>
          <a:bodyPr/>
          <a:lstStyle/>
          <a:p>
            <a:r>
              <a:rPr lang="en-US" smtClean="0"/>
              <a:t>There are 3 types of software maintenance, namely bug fixing, modifying software to work in a new environment, and implementing new or changed requirements.</a:t>
            </a:r>
            <a:endParaRPr lang="en-GB" smtClean="0"/>
          </a:p>
          <a:p>
            <a:r>
              <a:rPr lang="en-US" smtClean="0"/>
              <a:t>Software re-engineering is concerned with re-structuring and re-documenting software to make it easier to understand and change. </a:t>
            </a:r>
            <a:endParaRPr lang="en-GB" smtClean="0"/>
          </a:p>
          <a:p>
            <a:r>
              <a:rPr lang="en-US" smtClean="0"/>
              <a:t>The business value of a legacy system and the quality of the application should be assessed to help decide if a system should be replaced, transformed or maintained.</a:t>
            </a:r>
            <a:r>
              <a:rPr lang="en-GB" smtClean="0"/>
              <a:t> </a:t>
            </a:r>
            <a:endParaRPr lang="en-US"/>
          </a:p>
        </p:txBody>
      </p:sp>
      <p:sp>
        <p:nvSpPr>
          <p:cNvPr id="6" name="Slide Number Placeholder 5"/>
          <p:cNvSpPr>
            <a:spLocks noGrp="1"/>
          </p:cNvSpPr>
          <p:nvPr>
            <p:ph type="sldNum" sz="quarter" idx="12"/>
          </p:nvPr>
        </p:nvSpPr>
        <p:spPr/>
        <p:txBody>
          <a:bodyPr/>
          <a:lstStyle/>
          <a:p>
            <a:fld id="{C8735F24-F0A4-DB4E-AAD6-0E2C6B4C4636}" type="slidenum">
              <a:rPr lang="en-US" smtClean="0"/>
              <a:t>141</a:t>
            </a:fld>
            <a:endParaRPr lang="en-US"/>
          </a:p>
        </p:txBody>
      </p:sp>
      <p:sp>
        <p:nvSpPr>
          <p:cNvPr id="7" name="Footer Placeholder 6"/>
          <p:cNvSpPr>
            <a:spLocks noGrp="1"/>
          </p:cNvSpPr>
          <p:nvPr>
            <p:ph type="ftr" sz="quarter" idx="11"/>
          </p:nvPr>
        </p:nvSpPr>
        <p:spPr/>
        <p:txBody>
          <a:bodyPr/>
          <a:lstStyle/>
          <a:p>
            <a:r>
              <a:rPr lang="en-US" smtClean="0"/>
              <a:t>Chapter 5 - Software Testing and Maintenance</a:t>
            </a:r>
            <a:endParaRPr lang="en-US"/>
          </a:p>
        </p:txBody>
      </p:sp>
    </p:spTree>
  </p:cSld>
  <p:clrMapOvr>
    <a:masterClrMapping/>
  </p:clrMapOvr>
  <p:transition/>
  <p:timing/>
</p:sld>
</file>

<file path=ppt/slides/slide1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Review questions</a:t>
            </a:r>
            <a:endParaRPr lang="en-US"/>
          </a:p>
        </p:txBody>
      </p:sp>
      <p:sp>
        <p:nvSpPr>
          <p:cNvPr id="3" name="Content Placeholder 2"/>
          <p:cNvSpPr>
            <a:spLocks noGrp="1"/>
          </p:cNvSpPr>
          <p:nvPr>
            <p:ph idx="1"/>
          </p:nvPr>
        </p:nvSpPr>
        <p:spPr/>
        <p:txBody>
          <a:bodyPr/>
          <a:lstStyle/>
          <a:p>
            <a:pPr marL="457200" indent="-457200">
              <a:buFont typeface="+mj-lt"/>
              <a:buAutoNum type="arabicPeriod"/>
            </a:pPr>
            <a:r>
              <a:rPr lang="en-US" smtClean="0"/>
              <a:t>Differentiate between software verification and software validation.</a:t>
            </a:r>
          </a:p>
          <a:p>
            <a:pPr marL="457200" indent="-457200">
              <a:buFont typeface="+mj-lt"/>
              <a:buAutoNum type="arabicPeriod"/>
            </a:pPr>
            <a:r>
              <a:rPr lang="en-US" smtClean="0"/>
              <a:t>Write short notes on the different stages of testing</a:t>
            </a:r>
          </a:p>
          <a:p>
            <a:pPr marL="457200" indent="-457200">
              <a:buFont typeface="+mj-lt"/>
              <a:buAutoNum type="arabicPeriod"/>
            </a:pPr>
            <a:r>
              <a:rPr lang="en-US" smtClean="0"/>
              <a:t>What are the different types of user testing</a:t>
            </a:r>
          </a:p>
          <a:p>
            <a:pPr marL="457200" indent="-457200">
              <a:buFont typeface="+mj-lt"/>
              <a:buAutoNum type="arabicPeriod"/>
            </a:pPr>
            <a:r>
              <a:rPr lang="en-US" smtClean="0"/>
              <a:t>Explain in detail about BBT(Black Box Testing)</a:t>
            </a:r>
          </a:p>
          <a:p>
            <a:pPr marL="457200" indent="-457200">
              <a:buFont typeface="+mj-lt"/>
              <a:buAutoNum type="arabicPeriod"/>
            </a:pPr>
            <a:r>
              <a:rPr lang="en-US" smtClean="0"/>
              <a:t>What is meant by cyclomatic complexity?</a:t>
            </a:r>
          </a:p>
          <a:p>
            <a:pPr marL="457200" indent="-457200">
              <a:buFont typeface="+mj-lt"/>
              <a:buAutoNum type="arabicPeriod"/>
            </a:pPr>
            <a:r>
              <a:rPr lang="en-US" smtClean="0"/>
              <a:t>List down the problems happened during maintenance</a:t>
            </a:r>
          </a:p>
          <a:p>
            <a:pPr marL="457200" indent="-457200">
              <a:buFont typeface="+mj-lt"/>
              <a:buAutoNum type="arabicPeriod"/>
            </a:pPr>
            <a:r>
              <a:rPr lang="en-US" smtClean="0"/>
              <a:t>What are the different types of maintenance?</a:t>
            </a:r>
          </a:p>
          <a:p>
            <a:pPr marL="457200" indent="-457200">
              <a:buFont typeface="+mj-lt"/>
              <a:buAutoNum type="arabicPeriod"/>
            </a:pPr>
            <a:r>
              <a:rPr lang="en-US" smtClean="0"/>
              <a:t>Illustrate software maintenance process with neat diagram</a:t>
            </a:r>
          </a:p>
          <a:p>
            <a:pPr marL="457200" indent="-457200">
              <a:buFont typeface="+mj-lt"/>
              <a:buAutoNum type="arabicPeriod"/>
            </a:pPr>
            <a:r>
              <a:rPr lang="en-US" smtClean="0"/>
              <a:t>List down the factors that affects the maintenance cost.</a:t>
            </a:r>
          </a:p>
          <a:p>
            <a:pPr marL="457200" indent="-457200">
              <a:buFont typeface="+mj-lt"/>
              <a:buAutoNum type="arabicPeriod"/>
            </a:pPr>
            <a:endParaRPr lang="en-US" smtClean="0"/>
          </a:p>
          <a:p>
            <a:pPr marL="457200" indent="-457200">
              <a:buFont typeface="+mj-lt"/>
              <a:buAutoNum type="arabicPeriod"/>
            </a:pPr>
            <a:endParaRPr lang="en-US" smtClean="0"/>
          </a:p>
          <a:p>
            <a:pPr marL="457200" indent="-457200">
              <a:buFont typeface="+mj-lt"/>
              <a:buAutoNum type="arabicPeriod"/>
            </a:pPr>
            <a:endParaRPr lang="en-US" smtClean="0"/>
          </a:p>
        </p:txBody>
      </p:sp>
      <p:sp>
        <p:nvSpPr>
          <p:cNvPr id="4" name="Footer Placeholder 3"/>
          <p:cNvSpPr>
            <a:spLocks noGrp="1"/>
          </p:cNvSpPr>
          <p:nvPr>
            <p:ph type="ftr" sz="quarter" idx="11"/>
          </p:nvPr>
        </p:nvSpPr>
        <p:spPr/>
        <p:txBody>
          <a:bodyPr/>
          <a:lstStyle/>
          <a:p>
            <a:r>
              <a:rPr lang="en-US" smtClean="0"/>
              <a:t>Chapter 5 - Software Testing and Maintenance</a:t>
            </a:r>
            <a:endParaRPr lang="en-US"/>
          </a:p>
        </p:txBody>
      </p:sp>
      <p:sp>
        <p:nvSpPr>
          <p:cNvPr id="5" name="Slide Number Placeholder 4"/>
          <p:cNvSpPr>
            <a:spLocks noGrp="1"/>
          </p:cNvSpPr>
          <p:nvPr>
            <p:ph type="sldNum" sz="quarter" idx="12"/>
          </p:nvPr>
        </p:nvSpPr>
        <p:spPr/>
        <p:txBody>
          <a:bodyPr/>
          <a:lstStyle/>
          <a:p>
            <a:fld id="{CB105B8D-1C36-1C40-961B-CAAB1DD98B28}" type="slidenum">
              <a:rPr lang="en-US" smtClean="0"/>
              <a:t>142</a:t>
            </a:fld>
            <a:endParaRPr lang="en-US"/>
          </a:p>
        </p:txBody>
      </p:sp>
    </p:spTree>
  </p:cSld>
  <p:clrMapOvr>
    <a:masterClrMapping/>
  </p:clrMapOvr>
  <p:transition/>
  <p:timing/>
</p:sld>
</file>

<file path=ppt/slides/slide1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Review questions</a:t>
            </a:r>
            <a:endParaRPr lang="en-US"/>
          </a:p>
        </p:txBody>
      </p:sp>
      <p:sp>
        <p:nvSpPr>
          <p:cNvPr id="3" name="Content Placeholder 2"/>
          <p:cNvSpPr>
            <a:spLocks noGrp="1"/>
          </p:cNvSpPr>
          <p:nvPr>
            <p:ph idx="1"/>
          </p:nvPr>
        </p:nvSpPr>
        <p:spPr/>
        <p:txBody>
          <a:bodyPr/>
          <a:lstStyle/>
          <a:p>
            <a:pPr marL="457200" indent="-457200">
              <a:buNone/>
            </a:pPr>
            <a:r>
              <a:rPr lang="en-US" smtClean="0"/>
              <a:t>10. Write short notes on Maintenance prediction</a:t>
            </a:r>
          </a:p>
          <a:p>
            <a:pPr marL="457200" indent="-457200">
              <a:buNone/>
            </a:pPr>
            <a:r>
              <a:rPr lang="en-US" smtClean="0"/>
              <a:t>11. What is meant by software reengineering. List down its advantage.</a:t>
            </a:r>
          </a:p>
          <a:p>
            <a:pPr marL="457200" indent="-457200">
              <a:buNone/>
            </a:pPr>
            <a:r>
              <a:rPr lang="en-US" smtClean="0"/>
              <a:t>12. List the activities of Reengineering process.</a:t>
            </a:r>
          </a:p>
          <a:p>
            <a:pPr marL="457200" lvl="0" indent="-457200">
              <a:buNone/>
            </a:pPr>
            <a:r>
              <a:rPr lang="en-US" smtClean="0"/>
              <a:t>13. Verify the following descriptive code using White Box Testing. </a:t>
            </a:r>
          </a:p>
          <a:p>
            <a:pPr marL="457200" indent="-457200">
              <a:buNone/>
            </a:pPr>
            <a:r>
              <a:rPr lang="en-US" smtClean="0"/>
              <a:t> (a)									(b) </a:t>
            </a:r>
          </a:p>
          <a:p>
            <a:pPr marL="457200" indent="-457200">
              <a:buFont typeface="+mj-lt"/>
              <a:buAutoNum type="arabicPeriod"/>
            </a:pPr>
            <a:endParaRPr lang="en-US" smtClean="0"/>
          </a:p>
          <a:p>
            <a:pPr marL="457200" indent="-457200">
              <a:buFont typeface="+mj-lt"/>
              <a:buAutoNum type="arabicPeriod"/>
            </a:pPr>
            <a:endParaRPr lang="en-US" smtClean="0"/>
          </a:p>
          <a:p>
            <a:pPr marL="457200" indent="-457200">
              <a:buFont typeface="+mj-lt"/>
              <a:buAutoNum type="arabicPeriod"/>
            </a:pPr>
            <a:endParaRPr lang="en-US" smtClean="0"/>
          </a:p>
        </p:txBody>
      </p:sp>
      <p:sp>
        <p:nvSpPr>
          <p:cNvPr id="4" name="Footer Placeholder 3"/>
          <p:cNvSpPr>
            <a:spLocks noGrp="1"/>
          </p:cNvSpPr>
          <p:nvPr>
            <p:ph type="ftr" sz="quarter" idx="11"/>
          </p:nvPr>
        </p:nvSpPr>
        <p:spPr/>
        <p:txBody>
          <a:bodyPr/>
          <a:lstStyle/>
          <a:p>
            <a:r>
              <a:rPr lang="en-US" smtClean="0"/>
              <a:t>Chapter 5 - Software Testing and Maintenance</a:t>
            </a:r>
            <a:endParaRPr lang="en-US"/>
          </a:p>
        </p:txBody>
      </p:sp>
      <p:sp>
        <p:nvSpPr>
          <p:cNvPr id="5" name="Slide Number Placeholder 4"/>
          <p:cNvSpPr>
            <a:spLocks noGrp="1"/>
          </p:cNvSpPr>
          <p:nvPr>
            <p:ph type="sldNum" sz="quarter" idx="12"/>
          </p:nvPr>
        </p:nvSpPr>
        <p:spPr/>
        <p:txBody>
          <a:bodyPr/>
          <a:lstStyle/>
          <a:p>
            <a:fld id="{CB105B8D-1C36-1C40-961B-CAAB1DD98B28}" type="slidenum">
              <a:rPr lang="en-US" smtClean="0"/>
              <a:t>143</a:t>
            </a:fld>
            <a:endParaRPr lang="en-US"/>
          </a:p>
        </p:txBody>
      </p:sp>
      <p:pic>
        <p:nvPicPr>
          <p:cNvPr id="7" name="Picture 3"/>
          <p:cNvPicPr>
            <a:picLocks noChangeAspect="1" noChangeArrowheads="1"/>
          </p:cNvPicPr>
          <p:nvPr/>
        </p:nvPicPr>
        <p:blipFill>
          <a:blip r:embed="rId2"/>
          <a:srcRect l="28989" t="38510" r="37602" b="15529"/>
          <a:stretch>
            <a:fillRect/>
          </a:stretch>
        </p:blipFill>
        <p:spPr bwMode="auto">
          <a:xfrm>
            <a:off x="1658426" y="3645333"/>
            <a:ext cx="3207434" cy="2480831"/>
          </a:xfrm>
          <a:prstGeom prst="rect">
            <a:avLst/>
          </a:prstGeom>
          <a:noFill/>
          <a:ln w="9525">
            <a:noFill/>
            <a:miter lim="800000"/>
          </a:ln>
          <a:effectLst/>
        </p:spPr>
      </p:pic>
      <p:pic>
        <p:nvPicPr>
          <p:cNvPr id="8" name="Picture 5"/>
          <p:cNvPicPr>
            <a:picLocks noChangeAspect="1" noChangeArrowheads="1"/>
          </p:cNvPicPr>
          <p:nvPr/>
        </p:nvPicPr>
        <p:blipFill>
          <a:blip r:embed="rId3"/>
          <a:srcRect l="28448" t="30433" r="35163" b="24567"/>
          <a:stretch>
            <a:fillRect/>
          </a:stretch>
        </p:blipFill>
        <p:spPr bwMode="auto">
          <a:xfrm>
            <a:off x="6370320" y="3645333"/>
            <a:ext cx="3963589" cy="2755800"/>
          </a:xfrm>
          <a:prstGeom prst="rect">
            <a:avLst/>
          </a:prstGeom>
          <a:noFill/>
          <a:ln w="9525">
            <a:noFill/>
            <a:miter lim="800000"/>
          </a:ln>
          <a:effectLst/>
        </p:spPr>
      </p:pic>
    </p:spTree>
  </p:cSld>
  <p:clrMapOvr>
    <a:masterClrMapping/>
  </p:clrMapOvr>
  <p:transition/>
  <p:timing/>
</p:sld>
</file>

<file path=ppt/slides/slide1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Review questions</a:t>
            </a:r>
            <a:endParaRPr lang="en-US"/>
          </a:p>
        </p:txBody>
      </p:sp>
      <p:sp>
        <p:nvSpPr>
          <p:cNvPr id="3" name="Content Placeholder 2"/>
          <p:cNvSpPr>
            <a:spLocks noGrp="1"/>
          </p:cNvSpPr>
          <p:nvPr>
            <p:ph idx="1"/>
          </p:nvPr>
        </p:nvSpPr>
        <p:spPr/>
        <p:txBody>
          <a:bodyPr/>
          <a:lstStyle/>
          <a:p>
            <a:pPr marL="457200" indent="-457200">
              <a:buNone/>
            </a:pPr>
            <a:r>
              <a:rPr lang="en-US" smtClean="0"/>
              <a:t>14. Calculate cyclomatic complexity using all methods for the given control flow graph.</a:t>
            </a:r>
          </a:p>
          <a:p>
            <a:pPr marL="457200" indent="-457200">
              <a:buNone/>
            </a:pPr>
            <a:endParaRPr lang="en-US" smtClean="0"/>
          </a:p>
          <a:p>
            <a:pPr marL="457200" indent="-457200">
              <a:buNone/>
            </a:pPr>
            <a:r>
              <a:rPr lang="en-US" smtClean="0"/>
              <a:t> (a)									(b) </a:t>
            </a:r>
          </a:p>
          <a:p>
            <a:pPr marL="457200" indent="-457200">
              <a:buFont typeface="+mj-lt"/>
              <a:buAutoNum type="arabicPeriod"/>
            </a:pPr>
            <a:endParaRPr lang="en-US" smtClean="0"/>
          </a:p>
          <a:p>
            <a:pPr marL="457200" indent="-457200">
              <a:buFont typeface="+mj-lt"/>
              <a:buAutoNum type="arabicPeriod"/>
            </a:pPr>
            <a:endParaRPr lang="en-US" smtClean="0"/>
          </a:p>
          <a:p>
            <a:pPr marL="457200" indent="-457200">
              <a:buFont typeface="+mj-lt"/>
              <a:buAutoNum type="arabicPeriod"/>
            </a:pPr>
            <a:endParaRPr lang="en-US" smtClean="0"/>
          </a:p>
        </p:txBody>
      </p:sp>
      <p:sp>
        <p:nvSpPr>
          <p:cNvPr id="4" name="Footer Placeholder 3"/>
          <p:cNvSpPr>
            <a:spLocks noGrp="1"/>
          </p:cNvSpPr>
          <p:nvPr>
            <p:ph type="ftr" sz="quarter" idx="11"/>
          </p:nvPr>
        </p:nvSpPr>
        <p:spPr/>
        <p:txBody>
          <a:bodyPr/>
          <a:lstStyle/>
          <a:p>
            <a:r>
              <a:rPr lang="en-US" smtClean="0"/>
              <a:t>Chapter 5 - Software Testing and Maintenance</a:t>
            </a:r>
            <a:endParaRPr lang="en-US"/>
          </a:p>
        </p:txBody>
      </p:sp>
      <p:sp>
        <p:nvSpPr>
          <p:cNvPr id="5" name="Slide Number Placeholder 4"/>
          <p:cNvSpPr>
            <a:spLocks noGrp="1"/>
          </p:cNvSpPr>
          <p:nvPr>
            <p:ph type="sldNum" sz="quarter" idx="12"/>
          </p:nvPr>
        </p:nvSpPr>
        <p:spPr/>
        <p:txBody>
          <a:bodyPr/>
          <a:lstStyle/>
          <a:p>
            <a:fld id="{CB105B8D-1C36-1C40-961B-CAAB1DD98B28}" type="slidenum">
              <a:rPr lang="en-US" smtClean="0"/>
              <a:t>144</a:t>
            </a:fld>
            <a:endParaRPr lang="en-US"/>
          </a:p>
        </p:txBody>
      </p:sp>
      <p:pic>
        <p:nvPicPr>
          <p:cNvPr id="9" name="Picture 8"/>
          <p:cNvPicPr/>
          <p:nvPr/>
        </p:nvPicPr>
        <p:blipFill>
          <a:blip r:embed="rId2"/>
          <a:srcRect l="6110" t="8102" r="5295"/>
          <a:stretch>
            <a:fillRect/>
          </a:stretch>
        </p:blipFill>
        <p:spPr bwMode="auto">
          <a:xfrm>
            <a:off x="1153551" y="2841674"/>
            <a:ext cx="3012049" cy="3284490"/>
          </a:xfrm>
          <a:prstGeom prst="rect">
            <a:avLst/>
          </a:prstGeom>
          <a:noFill/>
          <a:ln w="9525">
            <a:noFill/>
            <a:miter lim="800000"/>
          </a:ln>
        </p:spPr>
      </p:pic>
      <p:pic>
        <p:nvPicPr>
          <p:cNvPr id="10" name="Picture 9" descr="https://www.gatevidyalay.com/wp-content/uploads/2020/02/Cyclomatic-Complexity-Problem-01-Solution.png"/>
          <p:cNvPicPr/>
          <p:nvPr/>
        </p:nvPicPr>
        <p:blipFill>
          <a:blip r:embed="rId3"/>
          <a:srcRect b="7114"/>
          <a:stretch>
            <a:fillRect/>
          </a:stretch>
        </p:blipFill>
        <p:spPr bwMode="auto">
          <a:xfrm>
            <a:off x="7508875" y="2504049"/>
            <a:ext cx="1733599" cy="3305908"/>
          </a:xfrm>
          <a:prstGeom prst="rect">
            <a:avLst/>
          </a:prstGeom>
          <a:noFill/>
          <a:ln w="9525">
            <a:noFill/>
            <a:miter lim="800000"/>
          </a:ln>
        </p:spPr>
      </p:pic>
    </p:spTree>
  </p:cSld>
  <p:clrMapOvr>
    <a:masterClrMapping/>
  </p:clrMapOvr>
  <p:transition/>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4338" name="Title 1"/>
          <p:cNvSpPr>
            <a:spLocks noGrp="1"/>
          </p:cNvSpPr>
          <p:nvPr>
            <p:ph type="title"/>
          </p:nvPr>
        </p:nvSpPr>
        <p:spPr/>
        <p:txBody>
          <a:bodyPr/>
          <a:lstStyle/>
          <a:p>
            <a:r>
              <a:rPr lang="en-GB"/>
              <a:t>The waterfall model</a:t>
            </a:r>
            <a:br>
              <a:rPr lang="en-GB"/>
            </a:br>
            <a:endParaRPr lang="en-US"/>
          </a:p>
        </p:txBody>
      </p:sp>
      <p:sp>
        <p:nvSpPr>
          <p:cNvPr id="7" name="Slide Number Placeholder 6"/>
          <p:cNvSpPr>
            <a:spLocks noGrp="1"/>
          </p:cNvSpPr>
          <p:nvPr>
            <p:ph type="sldNum" sz="quarter" idx="12"/>
          </p:nvPr>
        </p:nvSpPr>
        <p:spPr/>
        <p:txBody>
          <a:bodyPr/>
          <a:lstStyle/>
          <a:p>
            <a:pPr>
              <a:defRPr/>
            </a:pPr>
            <a:fld id="{AFD720AD-0A16-4141-82CA-5619F80A2BC8}" type="slidenum">
              <a:rPr lang="en-US" smtClean="0"/>
              <a:pPr>
                <a:defRPr/>
              </a:pPr>
              <a:t>15</a:t>
            </a:fld>
            <a:endParaRPr lang="en-US"/>
          </a:p>
        </p:txBody>
      </p:sp>
      <p:sp>
        <p:nvSpPr>
          <p:cNvPr id="8" name="Footer Placeholder 7"/>
          <p:cNvSpPr>
            <a:spLocks noGrp="1"/>
          </p:cNvSpPr>
          <p:nvPr>
            <p:ph type="ftr" sz="quarter" idx="11"/>
          </p:nvPr>
        </p:nvSpPr>
        <p:spPr/>
        <p:txBody>
          <a:bodyPr/>
          <a:lstStyle/>
          <a:p>
            <a:pPr>
              <a:defRPr/>
            </a:pPr>
            <a:r>
              <a:rPr lang="en-US" smtClean="0"/>
              <a:t>Chapter 1  Introduction and Software Processes</a:t>
            </a:r>
            <a:endParaRPr lang="en-US"/>
          </a:p>
        </p:txBody>
      </p:sp>
      <p:pic>
        <p:nvPicPr>
          <p:cNvPr id="2" name="Picture 1">
            <a:extLst>
              <a:ext uri="{FF2B5EF4-FFF2-40B4-BE49-F238E27FC236}">
                <a16:creationId xmlns="" xmlns:a16="http://schemas.microsoft.com/office/drawing/2014/main" id="{31CAF66A-23D8-2D42-8F6C-C34D621F5D68}"/>
              </a:ext>
            </a:extLst>
          </p:cNvPr>
          <p:cNvPicPr>
            <a:picLocks noChangeAspect="1"/>
          </p:cNvPicPr>
          <p:nvPr/>
        </p:nvPicPr>
        <p:blipFill>
          <a:blip r:embed="rId2"/>
          <a:stretch>
            <a:fillRect/>
          </a:stretch>
        </p:blipFill>
        <p:spPr>
          <a:xfrm>
            <a:off x="2842352" y="1714022"/>
            <a:ext cx="6507296" cy="4345944"/>
          </a:xfrm>
          <a:prstGeom prst="rect">
            <a:avLst/>
          </a:prstGeom>
        </p:spPr>
      </p:pic>
      <p:sp>
        <p:nvSpPr>
          <p:cNvPr id="3" name="Rectangle 2">
            <a:extLst>
              <a:ext uri="{FF2B5EF4-FFF2-40B4-BE49-F238E27FC236}">
                <a16:creationId xmlns="" xmlns:a16="http://schemas.microsoft.com/office/drawing/2014/main" id="{58087454-E406-EA45-A7EE-2B9CAE3A7935}"/>
              </a:ext>
            </a:extLst>
          </p:cNvPr>
          <p:cNvSpPr/>
          <p:nvPr/>
        </p:nvSpPr>
        <p:spPr>
          <a:xfrm>
            <a:off x="4590908" y="5981206"/>
            <a:ext cx="3010183" cy="369332"/>
          </a:xfrm>
          <a:prstGeom prst="rect">
            <a:avLst/>
          </a:prstGeom>
        </p:spPr>
        <p:txBody>
          <a:bodyPr wrap="none">
            <a:spAutoFit/>
          </a:bodyPr>
          <a:lstStyle>
            <a:defPPr>
              <a:defRPr lang="en-US"/>
            </a:defPPr>
            <a:lvl1pPr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5pPr>
            <a:lvl6pPr marL="2286000" algn="l" defTabSz="457200" rtl="0" eaLnBrk="1" latinLnBrk="0" hangingPunct="1">
              <a:defRPr kern="1200">
                <a:solidFill>
                  <a:schemeClr val="tx1"/>
                </a:solidFill>
                <a:latin typeface="Arial"/>
                <a:ea typeface="ＭＳ Ｐゴシック" charset="-128"/>
                <a:cs typeface="ＭＳ Ｐゴシック" charset="-128"/>
              </a:defRPr>
            </a:lvl6pPr>
            <a:lvl7pPr marL="2743200" algn="l" defTabSz="457200" rtl="0" eaLnBrk="1" latinLnBrk="0" hangingPunct="1">
              <a:defRPr kern="1200">
                <a:solidFill>
                  <a:schemeClr val="tx1"/>
                </a:solidFill>
                <a:latin typeface="Arial"/>
                <a:ea typeface="ＭＳ Ｐゴシック" charset="-128"/>
                <a:cs typeface="ＭＳ Ｐゴシック" charset="-128"/>
              </a:defRPr>
            </a:lvl7pPr>
            <a:lvl8pPr marL="3200400" algn="l" defTabSz="457200" rtl="0" eaLnBrk="1" latinLnBrk="0" hangingPunct="1">
              <a:defRPr kern="1200">
                <a:solidFill>
                  <a:schemeClr val="tx1"/>
                </a:solidFill>
                <a:latin typeface="Arial"/>
                <a:ea typeface="ＭＳ Ｐゴシック" charset="-128"/>
                <a:cs typeface="ＭＳ Ｐゴシック" charset="-128"/>
              </a:defRPr>
            </a:lvl8pPr>
            <a:lvl9pPr marL="3657600" algn="l" defTabSz="457200" rtl="0" eaLnBrk="1" latinLnBrk="0" hangingPunct="1">
              <a:defRPr kern="1200">
                <a:solidFill>
                  <a:schemeClr val="tx1"/>
                </a:solidFill>
                <a:latin typeface="Arial"/>
                <a:ea typeface="ＭＳ Ｐゴシック" charset="-128"/>
                <a:cs typeface="ＭＳ Ｐゴシック" charset="-128"/>
              </a:defRPr>
            </a:lvl9pPr>
          </a:lstStyle>
          <a:p>
            <a:r>
              <a:rPr lang="en-GB"/>
              <a:t>Figure </a:t>
            </a:r>
            <a:r>
              <a:rPr lang="en-GB" smtClean="0"/>
              <a:t>1.2: </a:t>
            </a:r>
            <a:r>
              <a:rPr lang="en-GB"/>
              <a:t>Waterfall Model </a:t>
            </a:r>
            <a:endParaRPr lang="en-US"/>
          </a:p>
        </p:txBody>
      </p:sp>
    </p:spTree>
    <p:extLst>
      <p:ext uri="{BB962C8B-B14F-4D97-AF65-F5344CB8AC3E}">
        <p14:creationId xmlns="" xmlns:p14="http://schemas.microsoft.com/office/powerpoint/2010/main" val="1020128216"/>
      </p:ext>
    </p:extLst>
  </p:cSld>
  <p:clrMapOvr>
    <a:masterClrMapping/>
  </p:clrMapOvr>
  <p:transition/>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9698" name="Rectangle 2"/>
          <p:cNvSpPr>
            <a:spLocks noGrp="1" noChangeArrowheads="1"/>
          </p:cNvSpPr>
          <p:nvPr>
            <p:ph type="title"/>
          </p:nvPr>
        </p:nvSpPr>
        <p:spPr>
          <a:xfrm>
            <a:off x="622479" y="635244"/>
            <a:ext cx="9724309" cy="440868"/>
          </a:xfrm>
        </p:spPr>
        <p:txBody>
          <a:bodyPr/>
          <a:lstStyle/>
          <a:p>
            <a:r>
              <a:rPr lang="en-GB"/>
              <a:t>Waterfall model phases</a:t>
            </a:r>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16</a:t>
            </a:fld>
            <a:endParaRPr lang="en-US"/>
          </a:p>
        </p:txBody>
      </p:sp>
      <p:sp>
        <p:nvSpPr>
          <p:cNvPr id="7" name="Footer Placeholder 6"/>
          <p:cNvSpPr>
            <a:spLocks noGrp="1"/>
          </p:cNvSpPr>
          <p:nvPr>
            <p:ph type="ftr" sz="quarter" idx="11"/>
          </p:nvPr>
        </p:nvSpPr>
        <p:spPr/>
        <p:txBody>
          <a:bodyPr/>
          <a:lstStyle/>
          <a:p>
            <a:pPr>
              <a:defRPr/>
            </a:pPr>
            <a:r>
              <a:rPr lang="en-US" smtClean="0"/>
              <a:t>Chapter 1  Introduction and Software Processes</a:t>
            </a:r>
            <a:endParaRPr lang="en-US"/>
          </a:p>
        </p:txBody>
      </p:sp>
      <p:graphicFrame>
        <p:nvGraphicFramePr>
          <p:cNvPr id="8" name="Table 7">
            <a:extLst>
              <a:ext uri="{FF2B5EF4-FFF2-40B4-BE49-F238E27FC236}">
                <a16:creationId xmlns="" xmlns:a16="http://schemas.microsoft.com/office/drawing/2014/main" id="{A1C8248F-2CD8-4246-9039-88676041CD82}"/>
              </a:ext>
            </a:extLst>
          </p:cNvPr>
          <p:cNvGraphicFramePr>
            <a:graphicFrameLocks noGrp="1"/>
          </p:cNvGraphicFramePr>
          <p:nvPr>
            <p:extLst>
              <p:ext uri="{D42A27DB-BD31-4B8C-83A1-F6EECF244321}">
                <p14:modId xmlns="" xmlns:p14="http://schemas.microsoft.com/office/powerpoint/2010/main" val="1759705311"/>
              </p:ext>
            </p:extLst>
          </p:nvPr>
        </p:nvGraphicFramePr>
        <p:xfrm>
          <a:off x="828541" y="1513966"/>
          <a:ext cx="10534917" cy="5274450"/>
        </p:xfrm>
        <a:graphic>
          <a:graphicData uri="http://schemas.openxmlformats.org/drawingml/2006/table">
            <a:tbl>
              <a:tblPr firstRow="1" bandRow="1">
                <a:tableStyleId>{B301B821-A1FF-4177-AEE7-76D212191A09}</a:tableStyleId>
              </a:tblPr>
              <a:tblGrid>
                <a:gridCol w="2429813">
                  <a:extLst>
                    <a:ext uri="{9D8B030D-6E8A-4147-A177-3AD203B41FA5}">
                      <a16:colId xmlns="" xmlns:a16="http://schemas.microsoft.com/office/drawing/2014/main" val="20000"/>
                    </a:ext>
                  </a:extLst>
                </a:gridCol>
                <a:gridCol w="8105104">
                  <a:extLst>
                    <a:ext uri="{9D8B030D-6E8A-4147-A177-3AD203B41FA5}">
                      <a16:colId xmlns="" xmlns:a16="http://schemas.microsoft.com/office/drawing/2014/main" val="20001"/>
                    </a:ext>
                  </a:extLst>
                </a:gridCol>
              </a:tblGrid>
              <a:tr h="473850">
                <a:tc>
                  <a:txBody>
                    <a:bodyPr vert="horz" wrap="square"/>
                    <a:lstStyle/>
                    <a:p>
                      <a:pPr algn="ctr">
                        <a:spcAft>
                          <a:spcPct val="0"/>
                        </a:spcAft>
                      </a:pPr>
                      <a:r>
                        <a:rPr lang="en-GB" sz="1600">
                          <a:latin typeface="Arial"/>
                          <a:cs typeface="Arial"/>
                        </a:rPr>
                        <a:t>Phase</a:t>
                      </a:r>
                      <a:endParaRPr lang="en-GB" sz="1600" b="1">
                        <a:solidFill>
                          <a:srgbClr val="000000"/>
                        </a:solidFill>
                        <a:latin typeface="Arial"/>
                        <a:ea typeface="Times New Roman"/>
                        <a:cs typeface="Arial"/>
                      </a:endParaRPr>
                    </a:p>
                  </a:txBody>
                  <a:tcPr marL="73025" marR="73025" marT="73025" marB="73025" anchor="ctr"/>
                </a:tc>
                <a:tc>
                  <a:txBody>
                    <a:bodyPr vert="horz" wrap="square"/>
                    <a:lstStyle/>
                    <a:p>
                      <a:pPr algn="ctr">
                        <a:spcAft>
                          <a:spcPct val="0"/>
                        </a:spcAft>
                      </a:pPr>
                      <a:r>
                        <a:rPr lang="en-GB" sz="1600">
                          <a:latin typeface="Arial"/>
                          <a:cs typeface="Arial"/>
                        </a:rPr>
                        <a:t>Description</a:t>
                      </a:r>
                      <a:endParaRPr lang="en-GB" sz="1600" b="1">
                        <a:solidFill>
                          <a:srgbClr val="000000"/>
                        </a:solidFill>
                        <a:latin typeface="Arial"/>
                        <a:ea typeface="Times New Roman"/>
                        <a:cs typeface="Arial"/>
                      </a:endParaRPr>
                    </a:p>
                  </a:txBody>
                  <a:tcPr marL="73025" marR="73025" marT="73025" marB="73025" anchor="ctr"/>
                </a:tc>
                <a:extLst>
                  <a:ext uri="{0D108BD9-81ED-4DB2-BD59-A6C34878D82A}">
                    <a16:rowId xmlns="" xmlns:a16="http://schemas.microsoft.com/office/drawing/2014/main" val="10000"/>
                  </a:ext>
                </a:extLst>
              </a:tr>
              <a:tr h="613408">
                <a:tc>
                  <a:txBody>
                    <a:bodyPr vert="horz" wrap="square"/>
                    <a:lstStyle/>
                    <a:p>
                      <a:pPr algn="ctr">
                        <a:spcAft>
                          <a:spcPct val="0"/>
                        </a:spcAft>
                      </a:pPr>
                      <a:r>
                        <a:rPr lang="en-GB"/>
                        <a:t>Requirement Gathering and analysis</a:t>
                      </a:r>
                    </a:p>
                  </a:txBody>
                  <a:tcPr marL="73025" marR="73025" marT="0" marB="68580" anchor="ctr"/>
                </a:tc>
                <a:tc>
                  <a:txBody>
                    <a:bodyPr vert="horz" wrap="square"/>
                    <a:lstStyle/>
                    <a:p>
                      <a:pPr algn="just">
                        <a:spcAft>
                          <a:spcPct val="0"/>
                        </a:spcAft>
                      </a:pPr>
                      <a:r>
                        <a:rPr lang="en-GB"/>
                        <a:t>All possible requirements of the system to be developed are captured in this phase and documented in a requirement specification doc.</a:t>
                      </a:r>
                    </a:p>
                  </a:txBody>
                  <a:tcPr marL="73025" marR="73025" marT="0" marB="68580"/>
                </a:tc>
                <a:extLst>
                  <a:ext uri="{0D108BD9-81ED-4DB2-BD59-A6C34878D82A}">
                    <a16:rowId xmlns="" xmlns:a16="http://schemas.microsoft.com/office/drawing/2014/main" val="10001"/>
                  </a:ext>
                </a:extLst>
              </a:tr>
              <a:tr h="613408">
                <a:tc>
                  <a:txBody>
                    <a:bodyPr vert="horz" wrap="square"/>
                    <a:lstStyle/>
                    <a:p>
                      <a:pPr algn="ctr">
                        <a:spcAft>
                          <a:spcPct val="0"/>
                        </a:spcAft>
                      </a:pPr>
                      <a:r>
                        <a:rPr lang="en-GB"/>
                        <a:t>System Design</a:t>
                      </a:r>
                    </a:p>
                  </a:txBody>
                  <a:tcPr marL="73025" marR="73025" marT="0" marB="68580" anchor="ctr"/>
                </a:tc>
                <a:tc>
                  <a:txBody>
                    <a:bodyPr vert="horz" wrap="square"/>
                    <a:lstStyle/>
                    <a:p>
                      <a:pPr algn="just">
                        <a:spcAft>
                          <a:spcPct val="0"/>
                        </a:spcAft>
                      </a:pPr>
                      <a:r>
                        <a:rPr lang="en-GB"/>
                        <a:t>The requirement specifications from first phase are studied in this phase and system design is prepared. System Design helps in specifying hardware and system requirements and also helps in defining overall system architecture.</a:t>
                      </a:r>
                    </a:p>
                  </a:txBody>
                  <a:tcPr marL="73025" marR="73025" marT="0" marB="68580"/>
                </a:tc>
                <a:extLst>
                  <a:ext uri="{0D108BD9-81ED-4DB2-BD59-A6C34878D82A}">
                    <a16:rowId xmlns="" xmlns:a16="http://schemas.microsoft.com/office/drawing/2014/main" val="10002"/>
                  </a:ext>
                </a:extLst>
              </a:tr>
              <a:tr h="473850">
                <a:tc>
                  <a:txBody>
                    <a:bodyPr vert="horz" wrap="square"/>
                    <a:lstStyle/>
                    <a:p>
                      <a:pPr algn="ctr">
                        <a:spcAft>
                          <a:spcPct val="0"/>
                        </a:spcAft>
                      </a:pPr>
                      <a:r>
                        <a:rPr lang="en-GB"/>
                        <a:t>Implementation</a:t>
                      </a:r>
                    </a:p>
                  </a:txBody>
                  <a:tcPr marL="73025" marR="73025" marT="0" marB="68580" anchor="ctr"/>
                </a:tc>
                <a:tc>
                  <a:txBody>
                    <a:bodyPr vert="horz" wrap="square"/>
                    <a:lstStyle/>
                    <a:p>
                      <a:pPr algn="just">
                        <a:spcAft>
                          <a:spcPct val="0"/>
                        </a:spcAft>
                      </a:pPr>
                      <a:r>
                        <a:rPr lang="en-GB"/>
                        <a:t>With inputs from system design, the system is first developed in small programs called units, which are integrated (</a:t>
                      </a:r>
                      <a:r>
                        <a:rPr lang="ur-PK"/>
                        <a:t>وحدات متكاملة</a:t>
                      </a:r>
                      <a:r>
                        <a:rPr lang="en-GB"/>
                        <a:t>) in the next phase. Each unit is developed and tested for its functionality which is referred to as Unit Testing.</a:t>
                      </a:r>
                    </a:p>
                  </a:txBody>
                  <a:tcPr marL="73025" marR="73025" marT="0" marB="68580"/>
                </a:tc>
                <a:extLst>
                  <a:ext uri="{0D108BD9-81ED-4DB2-BD59-A6C34878D82A}">
                    <a16:rowId xmlns="" xmlns:a16="http://schemas.microsoft.com/office/drawing/2014/main" val="10003"/>
                  </a:ext>
                </a:extLst>
              </a:tr>
              <a:tr h="473850">
                <a:tc>
                  <a:txBody>
                    <a:bodyPr vert="horz" wrap="square"/>
                    <a:lstStyle/>
                    <a:p>
                      <a:pPr algn="ctr">
                        <a:spcAft>
                          <a:spcPct val="0"/>
                        </a:spcAft>
                      </a:pPr>
                      <a:r>
                        <a:rPr lang="en-GB"/>
                        <a:t>Integration and Testing</a:t>
                      </a:r>
                    </a:p>
                  </a:txBody>
                  <a:tcPr marL="73025" marR="73025" marT="0" marB="68580" anchor="ctr"/>
                </a:tc>
                <a:tc>
                  <a:txBody>
                    <a:bodyPr vert="horz" wrap="square"/>
                    <a:lstStyle/>
                    <a:p>
                      <a:pPr algn="just">
                        <a:spcAft>
                          <a:spcPct val="0"/>
                        </a:spcAft>
                      </a:pPr>
                      <a:r>
                        <a:rPr lang="en-GB"/>
                        <a:t>All the units developed in the implementation phase are integrated into a system after testing of each unit. Post integration the entire system is tested for any faults and failures.</a:t>
                      </a:r>
                    </a:p>
                  </a:txBody>
                  <a:tcPr marL="73025" marR="73025" marT="0" marB="68580"/>
                </a:tc>
                <a:extLst>
                  <a:ext uri="{0D108BD9-81ED-4DB2-BD59-A6C34878D82A}">
                    <a16:rowId xmlns="" xmlns:a16="http://schemas.microsoft.com/office/drawing/2014/main" val="10004"/>
                  </a:ext>
                </a:extLst>
              </a:tr>
              <a:tr h="613408">
                <a:tc>
                  <a:txBody>
                    <a:bodyPr vert="horz" wrap="square"/>
                    <a:lstStyle/>
                    <a:p>
                      <a:pPr algn="ctr">
                        <a:spcAft>
                          <a:spcPct val="0"/>
                        </a:spcAft>
                      </a:pPr>
                      <a:r>
                        <a:rPr lang="en-GB"/>
                        <a:t>Deployment of system</a:t>
                      </a:r>
                    </a:p>
                  </a:txBody>
                  <a:tcPr marL="73025" marR="73025" marT="0" marB="68580" anchor="ctr"/>
                </a:tc>
                <a:tc>
                  <a:txBody>
                    <a:bodyPr vert="horz" wrap="square"/>
                    <a:lstStyle/>
                    <a:p>
                      <a:pPr algn="just">
                        <a:spcAft>
                          <a:spcPct val="0"/>
                        </a:spcAft>
                      </a:pPr>
                      <a:r>
                        <a:rPr lang="en-GB"/>
                        <a:t>Once the functional and non-functional testing is done, the product is deployed in the customer environment (</a:t>
                      </a:r>
                      <a:r>
                        <a:rPr lang="ur-PK"/>
                        <a:t>تثبيت البرنامج للاستخدام</a:t>
                      </a:r>
                      <a:r>
                        <a:rPr lang="en-GB"/>
                        <a:t>) or released into the market.</a:t>
                      </a:r>
                    </a:p>
                  </a:txBody>
                  <a:tcPr marL="73025" marR="73025" marT="0" marB="68580"/>
                </a:tc>
                <a:extLst>
                  <a:ext uri="{0D108BD9-81ED-4DB2-BD59-A6C34878D82A}">
                    <a16:rowId xmlns="" xmlns:a16="http://schemas.microsoft.com/office/drawing/2014/main" val="10005"/>
                  </a:ext>
                </a:extLst>
              </a:tr>
              <a:tr h="788667">
                <a:tc>
                  <a:txBody>
                    <a:bodyPr vert="horz" wrap="square"/>
                    <a:lstStyle/>
                    <a:p>
                      <a:pPr algn="ctr">
                        <a:spcAft>
                          <a:spcPct val="0"/>
                        </a:spcAft>
                      </a:pPr>
                      <a:r>
                        <a:rPr lang="en-GB"/>
                        <a:t>Maintenance</a:t>
                      </a:r>
                    </a:p>
                  </a:txBody>
                  <a:tcPr marL="73025" marR="73025" marT="0" marB="68580" anchor="ctr"/>
                </a:tc>
                <a:tc>
                  <a:txBody>
                    <a:bodyPr vert="horz" wrap="square"/>
                    <a:lstStyle/>
                    <a:p>
                      <a:pPr algn="just">
                        <a:spcAft>
                          <a:spcPct val="0"/>
                        </a:spcAft>
                      </a:pPr>
                      <a:r>
                        <a:rPr lang="en-GB"/>
                        <a:t>There are some issues which come up in the client environment. To fix those issues patches are released. Also to enhance the product some better versions are released. Maintenance is done to deliver these changes in the customer environment.</a:t>
                      </a:r>
                    </a:p>
                  </a:txBody>
                  <a:tcPr marL="73025" marR="73025" marT="0" marB="68580"/>
                </a:tc>
                <a:extLst>
                  <a:ext uri="{0D108BD9-81ED-4DB2-BD59-A6C34878D82A}">
                    <a16:rowId xmlns="" xmlns:a16="http://schemas.microsoft.com/office/drawing/2014/main" val="10006"/>
                  </a:ext>
                </a:extLst>
              </a:tr>
            </a:tbl>
          </a:graphicData>
        </a:graphic>
      </p:graphicFrame>
    </p:spTree>
  </p:cSld>
  <p:clrMapOvr>
    <a:masterClrMapping/>
  </p:clrMapOvr>
  <p:transition/>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3794" name="Rectangle 2"/>
          <p:cNvSpPr>
            <a:spLocks noGrp="1" noChangeArrowheads="1"/>
          </p:cNvSpPr>
          <p:nvPr>
            <p:ph type="title"/>
          </p:nvPr>
        </p:nvSpPr>
        <p:spPr/>
        <p:txBody>
          <a:bodyPr/>
          <a:lstStyle/>
          <a:p>
            <a:r>
              <a:rPr lang="en-GB" smtClean="0"/>
              <a:t>1.9.2 Incremental Development Model</a:t>
            </a:r>
            <a:endParaRPr lang="en-GB"/>
          </a:p>
        </p:txBody>
      </p:sp>
      <p:sp>
        <p:nvSpPr>
          <p:cNvPr id="33795" name="Rectangle 3"/>
          <p:cNvSpPr>
            <a:spLocks noGrp="1" noChangeArrowheads="1"/>
          </p:cNvSpPr>
          <p:nvPr>
            <p:ph type="body" idx="4294967295"/>
          </p:nvPr>
        </p:nvSpPr>
        <p:spPr>
          <a:xfrm>
            <a:off x="609600" y="1417638"/>
            <a:ext cx="10972800" cy="4525963"/>
          </a:xfrm>
        </p:spPr>
        <p:txBody>
          <a:bodyPr/>
          <a:lstStyle/>
          <a:p>
            <a:pPr algn="just"/>
            <a:r>
              <a:rPr lang="en-GB"/>
              <a:t>Incremental model uses the linear sequential approach with the iterative nature of </a:t>
            </a:r>
            <a:r>
              <a:rPr lang="en-GB" smtClean="0"/>
              <a:t>prototyping. Incremental </a:t>
            </a:r>
            <a:r>
              <a:rPr lang="en-GB"/>
              <a:t>development is based on the idea of developing an initial implementation, delivering it to user for feedback and improving it through several versions of product releases until an acceptable system is </a:t>
            </a:r>
            <a:r>
              <a:rPr lang="en-GB" smtClean="0"/>
              <a:t>developed.</a:t>
            </a:r>
            <a:endParaRPr lang="en-GB"/>
          </a:p>
          <a:p>
            <a:pPr algn="just"/>
            <a:r>
              <a:rPr lang="en-GB"/>
              <a:t>In incremental model the whole requirement is divided into various builds.</a:t>
            </a:r>
          </a:p>
          <a:p>
            <a:pPr lvl="1" algn="just"/>
            <a:r>
              <a:rPr lang="en-GB"/>
              <a:t>During each iteration, the development module goes through the requirements, design, implementation and testing </a:t>
            </a:r>
            <a:r>
              <a:rPr lang="en-GB" smtClean="0"/>
              <a:t>phase.</a:t>
            </a:r>
          </a:p>
          <a:p>
            <a:pPr lvl="1" algn="just"/>
            <a:r>
              <a:rPr lang="en-GB" smtClean="0"/>
              <a:t>Each subsequent release of the module adds function to the previous release. The process continues till the complete system is ready as per the requirement.</a:t>
            </a:r>
          </a:p>
          <a:p>
            <a:r>
              <a:rPr lang="en-GB" smtClean="0"/>
              <a:t>The key to use of incremental development model successfully is rigorous validation of requirements, and verification of each version of the software against the requirements.</a:t>
            </a:r>
          </a:p>
          <a:p>
            <a:pPr lvl="1" algn="just"/>
            <a:endParaRPr lang="en-GB"/>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17</a:t>
            </a:fld>
            <a:endParaRPr lang="en-US"/>
          </a:p>
        </p:txBody>
      </p:sp>
      <p:sp>
        <p:nvSpPr>
          <p:cNvPr id="7" name="Footer Placeholder 6"/>
          <p:cNvSpPr>
            <a:spLocks noGrp="1"/>
          </p:cNvSpPr>
          <p:nvPr>
            <p:ph type="ftr" sz="quarter" idx="11"/>
          </p:nvPr>
        </p:nvSpPr>
        <p:spPr/>
        <p:txBody>
          <a:bodyPr/>
          <a:lstStyle/>
          <a:p>
            <a:pPr>
              <a:defRPr/>
            </a:pPr>
            <a:r>
              <a:rPr lang="en-US" smtClean="0"/>
              <a:t>Chapter 1  Introduction and Software Processes</a:t>
            </a:r>
            <a:endParaRPr lang="en-US"/>
          </a:p>
        </p:txBody>
      </p:sp>
    </p:spTree>
    <p:extLst>
      <p:ext uri="{BB962C8B-B14F-4D97-AF65-F5344CB8AC3E}">
        <p14:creationId xmlns="" xmlns:p14="http://schemas.microsoft.com/office/powerpoint/2010/main" val="2147694973"/>
      </p:ext>
    </p:extLst>
  </p:cSld>
  <p:clrMapOvr>
    <a:masterClrMapping/>
  </p:clrMapOvr>
  <p:transition/>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5362" name="Title 1"/>
          <p:cNvSpPr>
            <a:spLocks noGrp="1"/>
          </p:cNvSpPr>
          <p:nvPr>
            <p:ph type="title"/>
          </p:nvPr>
        </p:nvSpPr>
        <p:spPr/>
        <p:txBody>
          <a:bodyPr/>
          <a:lstStyle/>
          <a:p>
            <a:r>
              <a:rPr lang="en-GB"/>
              <a:t>Incremental </a:t>
            </a:r>
            <a:r>
              <a:rPr lang="en-GB" smtClean="0"/>
              <a:t>Development Model </a:t>
            </a:r>
            <a:endParaRPr lang="en-US"/>
          </a:p>
        </p:txBody>
      </p:sp>
      <p:sp>
        <p:nvSpPr>
          <p:cNvPr id="7" name="Slide Number Placeholder 6"/>
          <p:cNvSpPr>
            <a:spLocks noGrp="1"/>
          </p:cNvSpPr>
          <p:nvPr>
            <p:ph type="sldNum" sz="quarter" idx="12"/>
          </p:nvPr>
        </p:nvSpPr>
        <p:spPr/>
        <p:txBody>
          <a:bodyPr/>
          <a:lstStyle/>
          <a:p>
            <a:pPr>
              <a:defRPr/>
            </a:pPr>
            <a:fld id="{AFD720AD-0A16-4141-82CA-5619F80A2BC8}" type="slidenum">
              <a:rPr lang="en-US" smtClean="0"/>
              <a:pPr>
                <a:defRPr/>
              </a:pPr>
              <a:t>18</a:t>
            </a:fld>
            <a:endParaRPr lang="en-US"/>
          </a:p>
        </p:txBody>
      </p:sp>
      <p:sp>
        <p:nvSpPr>
          <p:cNvPr id="8" name="Footer Placeholder 7"/>
          <p:cNvSpPr>
            <a:spLocks noGrp="1"/>
          </p:cNvSpPr>
          <p:nvPr>
            <p:ph type="ftr" sz="quarter" idx="11"/>
          </p:nvPr>
        </p:nvSpPr>
        <p:spPr/>
        <p:txBody>
          <a:bodyPr/>
          <a:lstStyle/>
          <a:p>
            <a:pPr>
              <a:defRPr/>
            </a:pPr>
            <a:r>
              <a:rPr lang="en-US" smtClean="0"/>
              <a:t>Chapter 1  Introduction and Software Processes</a:t>
            </a:r>
            <a:endParaRPr lang="en-US"/>
          </a:p>
        </p:txBody>
      </p:sp>
      <p:pic>
        <p:nvPicPr>
          <p:cNvPr id="2" name="Picture 1">
            <a:extLst>
              <a:ext uri="{FF2B5EF4-FFF2-40B4-BE49-F238E27FC236}">
                <a16:creationId xmlns="" xmlns:a16="http://schemas.microsoft.com/office/drawing/2014/main" id="{6C11B433-80C8-5B4D-B41E-5784A02DC740}"/>
              </a:ext>
            </a:extLst>
          </p:cNvPr>
          <p:cNvPicPr>
            <a:picLocks noChangeAspect="1"/>
          </p:cNvPicPr>
          <p:nvPr/>
        </p:nvPicPr>
        <p:blipFill>
          <a:blip r:embed="rId3"/>
          <a:stretch>
            <a:fillRect/>
          </a:stretch>
        </p:blipFill>
        <p:spPr>
          <a:xfrm>
            <a:off x="1578820" y="1965951"/>
            <a:ext cx="8680134" cy="3503054"/>
          </a:xfrm>
          <a:prstGeom prst="rect">
            <a:avLst/>
          </a:prstGeom>
        </p:spPr>
      </p:pic>
      <p:sp>
        <p:nvSpPr>
          <p:cNvPr id="5" name="Rectangle 4">
            <a:extLst>
              <a:ext uri="{FF2B5EF4-FFF2-40B4-BE49-F238E27FC236}">
                <a16:creationId xmlns="" xmlns:a16="http://schemas.microsoft.com/office/drawing/2014/main" id="{33579320-4549-504A-A261-BAB7FE0B8AC9}"/>
              </a:ext>
            </a:extLst>
          </p:cNvPr>
          <p:cNvSpPr/>
          <p:nvPr/>
        </p:nvSpPr>
        <p:spPr>
          <a:xfrm>
            <a:off x="3906939" y="5728012"/>
            <a:ext cx="4378122" cy="369332"/>
          </a:xfrm>
          <a:prstGeom prst="rect">
            <a:avLst/>
          </a:prstGeom>
        </p:spPr>
        <p:txBody>
          <a:bodyPr wrap="none">
            <a:spAutoFit/>
          </a:bodyPr>
          <a:lstStyle>
            <a:defPPr>
              <a:defRPr lang="en-US"/>
            </a:defPPr>
            <a:lvl1pPr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5pPr>
            <a:lvl6pPr marL="2286000" algn="l" defTabSz="457200" rtl="0" eaLnBrk="1" latinLnBrk="0" hangingPunct="1">
              <a:defRPr kern="1200">
                <a:solidFill>
                  <a:schemeClr val="tx1"/>
                </a:solidFill>
                <a:latin typeface="Arial"/>
                <a:ea typeface="ＭＳ Ｐゴシック" charset="-128"/>
                <a:cs typeface="ＭＳ Ｐゴシック" charset="-128"/>
              </a:defRPr>
            </a:lvl6pPr>
            <a:lvl7pPr marL="2743200" algn="l" defTabSz="457200" rtl="0" eaLnBrk="1" latinLnBrk="0" hangingPunct="1">
              <a:defRPr kern="1200">
                <a:solidFill>
                  <a:schemeClr val="tx1"/>
                </a:solidFill>
                <a:latin typeface="Arial"/>
                <a:ea typeface="ＭＳ Ｐゴシック" charset="-128"/>
                <a:cs typeface="ＭＳ Ｐゴシック" charset="-128"/>
              </a:defRPr>
            </a:lvl7pPr>
            <a:lvl8pPr marL="3200400" algn="l" defTabSz="457200" rtl="0" eaLnBrk="1" latinLnBrk="0" hangingPunct="1">
              <a:defRPr kern="1200">
                <a:solidFill>
                  <a:schemeClr val="tx1"/>
                </a:solidFill>
                <a:latin typeface="Arial"/>
                <a:ea typeface="ＭＳ Ｐゴシック" charset="-128"/>
                <a:cs typeface="ＭＳ Ｐゴシック" charset="-128"/>
              </a:defRPr>
            </a:lvl8pPr>
            <a:lvl9pPr marL="3657600" algn="l" defTabSz="457200" rtl="0" eaLnBrk="1" latinLnBrk="0" hangingPunct="1">
              <a:defRPr kern="1200">
                <a:solidFill>
                  <a:schemeClr val="tx1"/>
                </a:solidFill>
                <a:latin typeface="Arial"/>
                <a:ea typeface="ＭＳ Ｐゴシック" charset="-128"/>
                <a:cs typeface="ＭＳ Ｐゴシック" charset="-128"/>
              </a:defRPr>
            </a:lvl9pPr>
          </a:lstStyle>
          <a:p>
            <a:r>
              <a:rPr lang="en-US">
                <a:latin typeface="Times New Roman" panose="02020603050405020304" pitchFamily="18" charset="0"/>
              </a:rPr>
              <a:t>Figure </a:t>
            </a:r>
            <a:r>
              <a:rPr lang="en-US" smtClean="0">
                <a:latin typeface="Times New Roman" panose="02020603050405020304" pitchFamily="18" charset="0"/>
              </a:rPr>
              <a:t>1.3: </a:t>
            </a:r>
            <a:r>
              <a:rPr lang="en-US">
                <a:latin typeface="Times New Roman" panose="02020603050405020304" pitchFamily="18" charset="0"/>
              </a:rPr>
              <a:t>Incremental Development Model </a:t>
            </a:r>
            <a:endParaRPr lang="en-US">
              <a:effectLst/>
              <a:latin typeface="Times New Roman" panose="02020603050405020304" pitchFamily="18" charset="0"/>
            </a:endParaRPr>
          </a:p>
        </p:txBody>
      </p:sp>
    </p:spTree>
  </p:cSld>
  <p:clrMapOvr>
    <a:masterClrMapping/>
  </p:clrMapOvr>
  <p:transition/>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9330" name="Rectangle 2"/>
          <p:cNvSpPr>
            <a:spLocks noGrp="1" noChangeArrowheads="1"/>
          </p:cNvSpPr>
          <p:nvPr>
            <p:ph type="title"/>
          </p:nvPr>
        </p:nvSpPr>
        <p:spPr/>
        <p:txBody>
          <a:bodyPr/>
          <a:lstStyle/>
          <a:p>
            <a:r>
              <a:rPr lang="en-GB" smtClean="0"/>
              <a:t>1.9.3 Reuse-oriented </a:t>
            </a:r>
            <a:r>
              <a:rPr lang="en-GB"/>
              <a:t>Model</a:t>
            </a:r>
          </a:p>
        </p:txBody>
      </p:sp>
      <p:sp>
        <p:nvSpPr>
          <p:cNvPr id="99331" name="Rectangle 3"/>
          <p:cNvSpPr>
            <a:spLocks noGrp="1" noChangeArrowheads="1"/>
          </p:cNvSpPr>
          <p:nvPr>
            <p:ph type="body" idx="4294967295"/>
          </p:nvPr>
        </p:nvSpPr>
        <p:spPr>
          <a:xfrm>
            <a:off x="239151" y="1417638"/>
            <a:ext cx="11563643" cy="4525963"/>
          </a:xfrm>
        </p:spPr>
        <p:txBody>
          <a:bodyPr/>
          <a:lstStyle/>
          <a:p>
            <a:r>
              <a:rPr lang="en-US" smtClean="0"/>
              <a:t>The </a:t>
            </a:r>
            <a:r>
              <a:rPr lang="en-US" b="1" smtClean="0"/>
              <a:t>reuse-oriented development</a:t>
            </a:r>
            <a:r>
              <a:rPr lang="en-US" smtClean="0"/>
              <a:t> is where they reuse programming or software in previous projects or existing software components. </a:t>
            </a:r>
          </a:p>
          <a:p>
            <a:r>
              <a:rPr lang="en-US" smtClean="0"/>
              <a:t>Reuse-oriented development is based on systematic reuse where systems are integrated from existing components. </a:t>
            </a:r>
          </a:p>
          <a:p>
            <a:r>
              <a:rPr lang="en-US" smtClean="0"/>
              <a:t>This development can reduce the overall cost of software development and it can also save time because each phase of the process builds on the previous phase which has already been refined.</a:t>
            </a:r>
            <a:endParaRPr lang="en-GB"/>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19</a:t>
            </a:fld>
            <a:endParaRPr lang="en-US"/>
          </a:p>
        </p:txBody>
      </p:sp>
      <p:sp>
        <p:nvSpPr>
          <p:cNvPr id="7" name="Footer Placeholder 6"/>
          <p:cNvSpPr>
            <a:spLocks noGrp="1"/>
          </p:cNvSpPr>
          <p:nvPr>
            <p:ph type="ftr" sz="quarter" idx="11"/>
          </p:nvPr>
        </p:nvSpPr>
        <p:spPr/>
        <p:txBody>
          <a:bodyPr/>
          <a:lstStyle/>
          <a:p>
            <a:pPr>
              <a:defRPr/>
            </a:pPr>
            <a:r>
              <a:rPr lang="en-US" smtClean="0"/>
              <a:t>Chapter 1  Introduction and Software Processes</a:t>
            </a:r>
            <a:endParaRPr lang="en-US"/>
          </a:p>
        </p:txBody>
      </p:sp>
      <p:pic>
        <p:nvPicPr>
          <p:cNvPr id="8" name="Picture 7">
            <a:extLst>
              <a:ext uri="{FF2B5EF4-FFF2-40B4-BE49-F238E27FC236}">
                <a16:creationId xmlns="" xmlns:a16="http://schemas.microsoft.com/office/drawing/2014/main" id="{05E085AE-5596-FB4D-AB16-9D1D55C5DA43}"/>
              </a:ext>
            </a:extLst>
          </p:cNvPr>
          <p:cNvPicPr>
            <a:picLocks noChangeAspect="1"/>
          </p:cNvPicPr>
          <p:nvPr/>
        </p:nvPicPr>
        <p:blipFill>
          <a:blip r:embed="rId2"/>
          <a:stretch>
            <a:fillRect/>
          </a:stretch>
        </p:blipFill>
        <p:spPr>
          <a:xfrm>
            <a:off x="1492290" y="4431323"/>
            <a:ext cx="8841619" cy="1925028"/>
          </a:xfrm>
          <a:prstGeom prst="rect">
            <a:avLst/>
          </a:prstGeom>
        </p:spPr>
      </p:pic>
      <p:sp>
        <p:nvSpPr>
          <p:cNvPr id="9" name="Rectangle 8">
            <a:extLst>
              <a:ext uri="{FF2B5EF4-FFF2-40B4-BE49-F238E27FC236}">
                <a16:creationId xmlns="" xmlns:a16="http://schemas.microsoft.com/office/drawing/2014/main" id="{62E80FB7-1785-5446-9499-544F4C361230}"/>
              </a:ext>
            </a:extLst>
          </p:cNvPr>
          <p:cNvSpPr/>
          <p:nvPr/>
        </p:nvSpPr>
        <p:spPr>
          <a:xfrm>
            <a:off x="1413307" y="5758935"/>
            <a:ext cx="4653838" cy="369332"/>
          </a:xfrm>
          <a:prstGeom prst="rect">
            <a:avLst/>
          </a:prstGeom>
        </p:spPr>
        <p:txBody>
          <a:bodyPr wrap="none">
            <a:spAutoFit/>
          </a:bodyPr>
          <a:lstStyle>
            <a:defPPr>
              <a:defRPr lang="en-US"/>
            </a:defPPr>
            <a:lvl1pPr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5pPr>
            <a:lvl6pPr marL="2286000" algn="l" defTabSz="457200" rtl="0" eaLnBrk="1" latinLnBrk="0" hangingPunct="1">
              <a:defRPr kern="1200">
                <a:solidFill>
                  <a:schemeClr val="tx1"/>
                </a:solidFill>
                <a:latin typeface="Arial"/>
                <a:ea typeface="ＭＳ Ｐゴシック" charset="-128"/>
                <a:cs typeface="ＭＳ Ｐゴシック" charset="-128"/>
              </a:defRPr>
            </a:lvl6pPr>
            <a:lvl7pPr marL="2743200" algn="l" defTabSz="457200" rtl="0" eaLnBrk="1" latinLnBrk="0" hangingPunct="1">
              <a:defRPr kern="1200">
                <a:solidFill>
                  <a:schemeClr val="tx1"/>
                </a:solidFill>
                <a:latin typeface="Arial"/>
                <a:ea typeface="ＭＳ Ｐゴシック" charset="-128"/>
                <a:cs typeface="ＭＳ Ｐゴシック" charset="-128"/>
              </a:defRPr>
            </a:lvl7pPr>
            <a:lvl8pPr marL="3200400" algn="l" defTabSz="457200" rtl="0" eaLnBrk="1" latinLnBrk="0" hangingPunct="1">
              <a:defRPr kern="1200">
                <a:solidFill>
                  <a:schemeClr val="tx1"/>
                </a:solidFill>
                <a:latin typeface="Arial"/>
                <a:ea typeface="ＭＳ Ｐゴシック" charset="-128"/>
                <a:cs typeface="ＭＳ Ｐゴシック" charset="-128"/>
              </a:defRPr>
            </a:lvl8pPr>
            <a:lvl9pPr marL="3657600" algn="l" defTabSz="457200" rtl="0" eaLnBrk="1" latinLnBrk="0" hangingPunct="1">
              <a:defRPr kern="1200">
                <a:solidFill>
                  <a:schemeClr val="tx1"/>
                </a:solidFill>
                <a:latin typeface="Arial"/>
                <a:ea typeface="ＭＳ Ｐゴシック" charset="-128"/>
                <a:cs typeface="ＭＳ Ｐゴシック" charset="-128"/>
              </a:defRPr>
            </a:lvl9pPr>
          </a:lstStyle>
          <a:p>
            <a:r>
              <a:rPr lang="en-US" smtClean="0">
                <a:latin typeface="Times New Roman" panose="02020603050405020304" pitchFamily="18" charset="0"/>
              </a:rPr>
              <a:t>Figure1.4: </a:t>
            </a:r>
            <a:r>
              <a:rPr lang="en-US">
                <a:latin typeface="Times New Roman" panose="02020603050405020304" pitchFamily="18" charset="0"/>
              </a:rPr>
              <a:t>Reuse-oriented software engineering </a:t>
            </a:r>
            <a:endParaRPr lang="en-US">
              <a:effectLst/>
              <a:latin typeface="Times New Roman" panose="02020603050405020304" pitchFamily="18" charset="0"/>
            </a:endParaRPr>
          </a:p>
        </p:txBody>
      </p:sp>
    </p:spTree>
  </p:cSld>
  <p:clrMapOvr>
    <a:masterClrMapping/>
  </p:clrMapOvr>
  <p:transition/>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Topics covered</a:t>
            </a:r>
          </a:p>
        </p:txBody>
      </p:sp>
      <p:sp>
        <p:nvSpPr>
          <p:cNvPr id="3" name="Content Placeholder 2"/>
          <p:cNvSpPr>
            <a:spLocks noGrp="1"/>
          </p:cNvSpPr>
          <p:nvPr>
            <p:ph idx="1"/>
          </p:nvPr>
        </p:nvSpPr>
        <p:spPr/>
        <p:txBody>
          <a:bodyPr/>
          <a:lstStyle/>
          <a:p>
            <a:r>
              <a:rPr lang="en-US" smtClean="0"/>
              <a:t>Basic definition</a:t>
            </a:r>
            <a:endParaRPr lang="en-US"/>
          </a:p>
          <a:p>
            <a:r>
              <a:rPr lang="en-US" smtClean="0"/>
              <a:t>Role </a:t>
            </a:r>
            <a:r>
              <a:rPr lang="en-US"/>
              <a:t>of Management in Software Development</a:t>
            </a:r>
          </a:p>
          <a:p>
            <a:r>
              <a:rPr lang="en-US"/>
              <a:t>Software Products</a:t>
            </a:r>
          </a:p>
          <a:p>
            <a:r>
              <a:rPr lang="en-US"/>
              <a:t>Essential attributes of good software</a:t>
            </a:r>
          </a:p>
          <a:p>
            <a:r>
              <a:rPr lang="en-US" smtClean="0"/>
              <a:t>Challenges </a:t>
            </a:r>
            <a:r>
              <a:rPr lang="en-US"/>
              <a:t>for Software Engineering Practices</a:t>
            </a:r>
          </a:p>
          <a:p>
            <a:r>
              <a:rPr lang="en-US"/>
              <a:t>Software Engineering </a:t>
            </a:r>
            <a:r>
              <a:rPr lang="en-US" smtClean="0"/>
              <a:t>Diversity</a:t>
            </a:r>
            <a:endParaRPr lang="en-US"/>
          </a:p>
          <a:p>
            <a:r>
              <a:rPr lang="en-US" smtClean="0"/>
              <a:t>Software Life Cycle</a:t>
            </a:r>
          </a:p>
          <a:p>
            <a:r>
              <a:rPr lang="en-US" smtClean="0"/>
              <a:t>Software Process Model and its Types</a:t>
            </a:r>
          </a:p>
        </p:txBody>
      </p:sp>
      <p:sp>
        <p:nvSpPr>
          <p:cNvPr id="4" name="Footer Placeholder 3"/>
          <p:cNvSpPr>
            <a:spLocks noGrp="1"/>
          </p:cNvSpPr>
          <p:nvPr>
            <p:ph type="ftr" sz="quarter" idx="11"/>
          </p:nvPr>
        </p:nvSpPr>
        <p:spPr/>
        <p:txBody>
          <a:bodyPr/>
          <a:lstStyle/>
          <a:p>
            <a:pPr>
              <a:defRPr/>
            </a:pPr>
            <a:r>
              <a:rPr lang="en-US" smtClean="0"/>
              <a:t>Chapter 1  Introduction and Software Processes</a:t>
            </a:r>
            <a:endParaRPr lang="en-US"/>
          </a:p>
        </p:txBody>
      </p:sp>
      <p:sp>
        <p:nvSpPr>
          <p:cNvPr id="5" name="Slide Number Placeholder 4"/>
          <p:cNvSpPr>
            <a:spLocks noGrp="1"/>
          </p:cNvSpPr>
          <p:nvPr>
            <p:ph type="sldNum" sz="quarter" idx="12"/>
          </p:nvPr>
        </p:nvSpPr>
        <p:spPr/>
        <p:txBody>
          <a:bodyPr/>
          <a:lstStyle/>
          <a:p>
            <a:pPr>
              <a:defRPr/>
            </a:pPr>
            <a:fld id="{6A4D3DC4-9E7F-1C47-B729-896D53019E3D}" type="slidenum">
              <a:rPr lang="en-US" smtClean="0"/>
              <a:pPr>
                <a:defRPr/>
              </a:pPr>
              <a:t>2</a:t>
            </a:fld>
            <a:endParaRPr lang="en-US"/>
          </a:p>
        </p:txBody>
      </p:sp>
    </p:spTree>
  </p:cSld>
  <p:clrMapOvr>
    <a:masterClrMapping/>
  </p:clrMapOvr>
  <p:transition/>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6386" name="Title 1"/>
          <p:cNvSpPr>
            <a:spLocks noGrp="1"/>
          </p:cNvSpPr>
          <p:nvPr>
            <p:ph type="title"/>
          </p:nvPr>
        </p:nvSpPr>
        <p:spPr>
          <a:xfrm>
            <a:off x="609600" y="274638"/>
            <a:ext cx="9724309" cy="1143000"/>
          </a:xfrm>
        </p:spPr>
        <p:txBody>
          <a:bodyPr/>
          <a:lstStyle/>
          <a:p>
            <a:r>
              <a:rPr lang="en-GB"/>
              <a:t>Reuse-oriented </a:t>
            </a:r>
            <a:r>
              <a:rPr lang="en-GB" smtClean="0"/>
              <a:t>Model phases</a:t>
            </a:r>
            <a:endParaRPr lang="en-GB"/>
          </a:p>
        </p:txBody>
      </p:sp>
      <p:sp>
        <p:nvSpPr>
          <p:cNvPr id="7" name="Slide Number Placeholder 6"/>
          <p:cNvSpPr>
            <a:spLocks noGrp="1"/>
          </p:cNvSpPr>
          <p:nvPr>
            <p:ph type="sldNum" sz="quarter" idx="12"/>
          </p:nvPr>
        </p:nvSpPr>
        <p:spPr/>
        <p:txBody>
          <a:bodyPr/>
          <a:lstStyle/>
          <a:p>
            <a:pPr>
              <a:defRPr/>
            </a:pPr>
            <a:fld id="{AFD720AD-0A16-4141-82CA-5619F80A2BC8}" type="slidenum">
              <a:rPr lang="en-US" smtClean="0"/>
              <a:pPr>
                <a:defRPr/>
              </a:pPr>
              <a:t>20</a:t>
            </a:fld>
            <a:endParaRPr lang="en-US"/>
          </a:p>
        </p:txBody>
      </p:sp>
      <p:sp>
        <p:nvSpPr>
          <p:cNvPr id="8" name="Footer Placeholder 7"/>
          <p:cNvSpPr>
            <a:spLocks noGrp="1"/>
          </p:cNvSpPr>
          <p:nvPr>
            <p:ph type="ftr" sz="quarter" idx="11"/>
          </p:nvPr>
        </p:nvSpPr>
        <p:spPr/>
        <p:txBody>
          <a:bodyPr/>
          <a:lstStyle/>
          <a:p>
            <a:pPr>
              <a:defRPr/>
            </a:pPr>
            <a:r>
              <a:rPr lang="en-US" smtClean="0"/>
              <a:t>Chapter 1  Introduction and Software Processes</a:t>
            </a:r>
            <a:endParaRPr lang="en-US"/>
          </a:p>
        </p:txBody>
      </p:sp>
      <p:sp>
        <p:nvSpPr>
          <p:cNvPr id="9" name="Rectangle 8"/>
          <p:cNvSpPr/>
          <p:nvPr/>
        </p:nvSpPr>
        <p:spPr>
          <a:xfrm>
            <a:off x="295422" y="1417638"/>
            <a:ext cx="11591778" cy="5162952"/>
          </a:xfrm>
          <a:prstGeom prst="rect">
            <a:avLst/>
          </a:prstGeom>
        </p:spPr>
        <p:txBody>
          <a:bodyPr wrap="square">
            <a:spAutoFit/>
          </a:bodyPr>
          <a:lstStyle>
            <a:defPPr>
              <a:defRPr lang="en-US"/>
            </a:defPPr>
            <a:lvl1pPr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5pPr>
            <a:lvl6pPr marL="2286000" algn="l" defTabSz="457200" rtl="0" eaLnBrk="1" latinLnBrk="0" hangingPunct="1">
              <a:defRPr kern="1200">
                <a:solidFill>
                  <a:schemeClr val="tx1"/>
                </a:solidFill>
                <a:latin typeface="Arial"/>
                <a:ea typeface="ＭＳ Ｐゴシック" charset="-128"/>
                <a:cs typeface="ＭＳ Ｐゴシック" charset="-128"/>
              </a:defRPr>
            </a:lvl6pPr>
            <a:lvl7pPr marL="2743200" algn="l" defTabSz="457200" rtl="0" eaLnBrk="1" latinLnBrk="0" hangingPunct="1">
              <a:defRPr kern="1200">
                <a:solidFill>
                  <a:schemeClr val="tx1"/>
                </a:solidFill>
                <a:latin typeface="Arial"/>
                <a:ea typeface="ＭＳ Ｐゴシック" charset="-128"/>
                <a:cs typeface="ＭＳ Ｐゴシック" charset="-128"/>
              </a:defRPr>
            </a:lvl7pPr>
            <a:lvl8pPr marL="3200400" algn="l" defTabSz="457200" rtl="0" eaLnBrk="1" latinLnBrk="0" hangingPunct="1">
              <a:defRPr kern="1200">
                <a:solidFill>
                  <a:schemeClr val="tx1"/>
                </a:solidFill>
                <a:latin typeface="Arial"/>
                <a:ea typeface="ＭＳ Ｐゴシック" charset="-128"/>
                <a:cs typeface="ＭＳ Ｐゴシック" charset="-128"/>
              </a:defRPr>
            </a:lvl8pPr>
            <a:lvl9pPr marL="3657600" algn="l" defTabSz="457200" rtl="0" eaLnBrk="1" latinLnBrk="0" hangingPunct="1">
              <a:defRPr kern="1200">
                <a:solidFill>
                  <a:schemeClr val="tx1"/>
                </a:solidFill>
                <a:latin typeface="Arial"/>
                <a:ea typeface="ＭＳ Ｐゴシック" charset="-128"/>
                <a:cs typeface="ＭＳ Ｐゴシック" charset="-128"/>
              </a:defRPr>
            </a:lvl9pPr>
          </a:lstStyle>
          <a:p>
            <a:pPr marL="342900" indent="-342900">
              <a:buAutoNum type="arabicPeriod"/>
            </a:pPr>
            <a:r>
              <a:rPr lang="en-US" sz="2000" b="1" smtClean="0">
                <a:solidFill>
                  <a:srgbClr val="46424D"/>
                </a:solidFill>
                <a:latin typeface="Arial"/>
                <a:cs typeface="Arial"/>
              </a:rPr>
              <a:t>Requirement Specification:</a:t>
            </a:r>
            <a:r>
              <a:rPr lang="en-US" sz="2000" smtClean="0">
                <a:solidFill>
                  <a:srgbClr val="46424D"/>
                </a:solidFill>
                <a:latin typeface="Arial"/>
                <a:cs typeface="Arial"/>
              </a:rPr>
              <a:t> All possible requirements of the system to be developed are captured in this phase.</a:t>
            </a:r>
          </a:p>
          <a:p>
            <a:pPr marL="342900" indent="-342900"/>
            <a:endParaRPr lang="en-US" sz="1050" smtClean="0">
              <a:solidFill>
                <a:srgbClr val="46424D"/>
              </a:solidFill>
              <a:latin typeface="Arial"/>
              <a:cs typeface="Arial"/>
            </a:endParaRPr>
          </a:p>
          <a:p>
            <a:r>
              <a:rPr lang="en-US" sz="2000" smtClean="0">
                <a:solidFill>
                  <a:srgbClr val="46424D"/>
                </a:solidFill>
                <a:latin typeface="Arial"/>
                <a:cs typeface="Arial"/>
              </a:rPr>
              <a:t>2</a:t>
            </a:r>
            <a:r>
              <a:rPr lang="en-US" sz="2000" b="1" smtClean="0">
                <a:solidFill>
                  <a:srgbClr val="46424D"/>
                </a:solidFill>
                <a:latin typeface="Arial"/>
                <a:cs typeface="Arial"/>
              </a:rPr>
              <a:t>. Component Analysis:</a:t>
            </a:r>
            <a:r>
              <a:rPr lang="en-US" sz="2000" smtClean="0">
                <a:solidFill>
                  <a:srgbClr val="46424D"/>
                </a:solidFill>
                <a:latin typeface="Arial"/>
                <a:cs typeface="Arial"/>
              </a:rPr>
              <a:t> According to given requirement, component is selected to implement that requirement specification. That is not possible the selected component provide the complete functionality, but that is possible the component used provide some of the functionality required.</a:t>
            </a:r>
          </a:p>
          <a:p>
            <a:endParaRPr lang="en-US" sz="900" smtClean="0">
              <a:solidFill>
                <a:srgbClr val="46424D"/>
              </a:solidFill>
              <a:latin typeface="Arial"/>
              <a:cs typeface="Arial"/>
            </a:endParaRPr>
          </a:p>
          <a:p>
            <a:r>
              <a:rPr lang="en-US" sz="2000" smtClean="0">
                <a:solidFill>
                  <a:srgbClr val="46424D"/>
                </a:solidFill>
                <a:latin typeface="Arial"/>
                <a:cs typeface="Arial"/>
              </a:rPr>
              <a:t>3. </a:t>
            </a:r>
            <a:r>
              <a:rPr lang="en-US" sz="2000" b="1" smtClean="0">
                <a:solidFill>
                  <a:srgbClr val="46424D"/>
                </a:solidFill>
                <a:latin typeface="Arial"/>
                <a:cs typeface="Arial"/>
              </a:rPr>
              <a:t>Requirement Modification</a:t>
            </a:r>
            <a:r>
              <a:rPr lang="en-US" sz="2000" smtClean="0">
                <a:solidFill>
                  <a:srgbClr val="46424D"/>
                </a:solidFill>
                <a:latin typeface="Arial"/>
                <a:cs typeface="Arial"/>
              </a:rPr>
              <a:t>: Information about component that is selected during component analysis is used to analysis requirement specification. Requirements are modified according to available components. Requirement modification is critical then component analysis activity is reused to find relative solution.</a:t>
            </a:r>
          </a:p>
          <a:p>
            <a:endParaRPr lang="en-US" sz="1050" smtClean="0">
              <a:solidFill>
                <a:srgbClr val="46424D"/>
              </a:solidFill>
              <a:latin typeface="Arial"/>
              <a:cs typeface="Arial"/>
            </a:endParaRPr>
          </a:p>
          <a:p>
            <a:r>
              <a:rPr lang="en-US" sz="2000" smtClean="0">
                <a:solidFill>
                  <a:srgbClr val="46424D"/>
                </a:solidFill>
                <a:latin typeface="Arial"/>
                <a:cs typeface="Arial"/>
              </a:rPr>
              <a:t> 4. </a:t>
            </a:r>
            <a:r>
              <a:rPr lang="en-US" sz="2000" b="1" smtClean="0">
                <a:solidFill>
                  <a:srgbClr val="46424D"/>
                </a:solidFill>
                <a:latin typeface="Arial"/>
                <a:cs typeface="Arial"/>
              </a:rPr>
              <a:t>System design with reuse:</a:t>
            </a:r>
            <a:r>
              <a:rPr lang="en-US" sz="2000" smtClean="0">
                <a:solidFill>
                  <a:srgbClr val="46424D"/>
                </a:solidFill>
                <a:latin typeface="Arial"/>
                <a:cs typeface="Arial"/>
              </a:rPr>
              <a:t> During this stage the design of the system is build.  Designer must consider the reused component and organize the framework. If reused component is not available then new software is develop.</a:t>
            </a:r>
          </a:p>
          <a:p>
            <a:endParaRPr lang="en-US" sz="1000" smtClean="0">
              <a:solidFill>
                <a:srgbClr val="46424D"/>
              </a:solidFill>
              <a:latin typeface="Arial"/>
              <a:cs typeface="Arial"/>
            </a:endParaRPr>
          </a:p>
          <a:p>
            <a:r>
              <a:rPr lang="en-US" sz="2000" smtClean="0">
                <a:solidFill>
                  <a:srgbClr val="46424D"/>
                </a:solidFill>
                <a:latin typeface="Arial"/>
                <a:cs typeface="Arial"/>
              </a:rPr>
              <a:t>5. </a:t>
            </a:r>
            <a:r>
              <a:rPr lang="en-US" sz="2000" b="1" smtClean="0">
                <a:solidFill>
                  <a:srgbClr val="46424D"/>
                </a:solidFill>
                <a:latin typeface="Arial"/>
                <a:cs typeface="Arial"/>
              </a:rPr>
              <a:t>Development and Integration</a:t>
            </a:r>
            <a:r>
              <a:rPr lang="en-US" sz="2000" smtClean="0">
                <a:solidFill>
                  <a:srgbClr val="46424D"/>
                </a:solidFill>
                <a:latin typeface="Arial"/>
                <a:cs typeface="Arial"/>
              </a:rPr>
              <a:t>: Components are integrated to develop new software. Integration in this model is part of development rather than separate activity.</a:t>
            </a:r>
            <a:endParaRPr lang="en-US" sz="2000">
              <a:solidFill>
                <a:srgbClr val="46424D"/>
              </a:solidFill>
              <a:latin typeface="Arial"/>
              <a:cs typeface="Arial"/>
            </a:endParaRPr>
          </a:p>
        </p:txBody>
      </p:sp>
    </p:spTree>
  </p:cSld>
  <p:clrMapOvr>
    <a:masterClrMapping/>
  </p:clrMapOvr>
  <p:transition/>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11618" name="Rectangle 2"/>
          <p:cNvSpPr>
            <a:spLocks noGrp="1" noChangeArrowheads="1"/>
          </p:cNvSpPr>
          <p:nvPr>
            <p:ph type="title"/>
          </p:nvPr>
        </p:nvSpPr>
        <p:spPr/>
        <p:txBody>
          <a:bodyPr/>
          <a:lstStyle/>
          <a:p>
            <a:r>
              <a:rPr lang="en-GB" smtClean="0"/>
              <a:t>1.9.4 Boehm’s </a:t>
            </a:r>
            <a:r>
              <a:rPr lang="en-GB"/>
              <a:t>Spiral Model</a:t>
            </a:r>
          </a:p>
        </p:txBody>
      </p:sp>
      <p:sp>
        <p:nvSpPr>
          <p:cNvPr id="111619" name="Rectangle 3"/>
          <p:cNvSpPr>
            <a:spLocks noGrp="1" noChangeArrowheads="1"/>
          </p:cNvSpPr>
          <p:nvPr>
            <p:ph type="body" idx="4294967295"/>
          </p:nvPr>
        </p:nvSpPr>
        <p:spPr>
          <a:xfrm>
            <a:off x="609600" y="1600201"/>
            <a:ext cx="10972800" cy="4525963"/>
          </a:xfrm>
        </p:spPr>
        <p:txBody>
          <a:bodyPr/>
          <a:lstStyle/>
          <a:p>
            <a:r>
              <a:rPr lang="en-GB"/>
              <a:t>A risk-driven software process framework (the spiral model) was proposed by Boehm.</a:t>
            </a:r>
          </a:p>
          <a:p>
            <a:r>
              <a:rPr lang="en-GB"/>
              <a:t>Process is represented as a spiral rather than as a sequence of activities with some backtracking from one activity to another.</a:t>
            </a:r>
          </a:p>
          <a:p>
            <a:r>
              <a:rPr lang="en-GB"/>
              <a:t>Each loop in the spiral represents a phase in the process. </a:t>
            </a:r>
          </a:p>
          <a:p>
            <a:r>
              <a:rPr lang="en-GB"/>
              <a:t>No fixed phases such as specification or design - loops in the spiral are chosen depending on what is required.</a:t>
            </a:r>
          </a:p>
          <a:p>
            <a:r>
              <a:rPr lang="en-GB"/>
              <a:t>Risks are explicitly assessed and resolved throughout the process.</a:t>
            </a:r>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21</a:t>
            </a:fld>
            <a:endParaRPr lang="en-US"/>
          </a:p>
        </p:txBody>
      </p:sp>
      <p:sp>
        <p:nvSpPr>
          <p:cNvPr id="7" name="Footer Placeholder 6"/>
          <p:cNvSpPr>
            <a:spLocks noGrp="1"/>
          </p:cNvSpPr>
          <p:nvPr>
            <p:ph type="ftr" sz="quarter" idx="11"/>
          </p:nvPr>
        </p:nvSpPr>
        <p:spPr/>
        <p:txBody>
          <a:bodyPr/>
          <a:lstStyle/>
          <a:p>
            <a:pPr>
              <a:defRPr/>
            </a:pPr>
            <a:r>
              <a:rPr lang="en-US" smtClean="0"/>
              <a:t>Chapter 1  Introduction and Software Processes</a:t>
            </a:r>
            <a:endParaRPr lang="en-US"/>
          </a:p>
        </p:txBody>
      </p:sp>
    </p:spTree>
    <p:extLst>
      <p:ext uri="{BB962C8B-B14F-4D97-AF65-F5344CB8AC3E}">
        <p14:creationId xmlns="" xmlns:p14="http://schemas.microsoft.com/office/powerpoint/2010/main" val="3053490026"/>
      </p:ext>
    </p:extLst>
  </p:cSld>
  <p:clrMapOvr>
    <a:masterClrMapping/>
  </p:clrMapOvr>
  <p:transition/>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4578" name="Title 1"/>
          <p:cNvSpPr>
            <a:spLocks noGrp="1"/>
          </p:cNvSpPr>
          <p:nvPr>
            <p:ph type="title"/>
          </p:nvPr>
        </p:nvSpPr>
        <p:spPr/>
        <p:txBody>
          <a:bodyPr/>
          <a:lstStyle/>
          <a:p>
            <a:r>
              <a:rPr lang="en-GB" smtClean="0"/>
              <a:t>Boehm’s </a:t>
            </a:r>
            <a:r>
              <a:rPr lang="en-GB"/>
              <a:t>spiral model of the software process </a:t>
            </a:r>
            <a:endParaRPr lang="en-US"/>
          </a:p>
        </p:txBody>
      </p:sp>
      <p:sp>
        <p:nvSpPr>
          <p:cNvPr id="7" name="Slide Number Placeholder 6"/>
          <p:cNvSpPr>
            <a:spLocks noGrp="1"/>
          </p:cNvSpPr>
          <p:nvPr>
            <p:ph type="sldNum" sz="quarter" idx="12"/>
          </p:nvPr>
        </p:nvSpPr>
        <p:spPr/>
        <p:txBody>
          <a:bodyPr/>
          <a:lstStyle/>
          <a:p>
            <a:pPr>
              <a:defRPr/>
            </a:pPr>
            <a:fld id="{AFD720AD-0A16-4141-82CA-5619F80A2BC8}" type="slidenum">
              <a:rPr lang="en-US" smtClean="0"/>
              <a:pPr>
                <a:defRPr/>
              </a:pPr>
              <a:t>22</a:t>
            </a:fld>
            <a:endParaRPr lang="en-US"/>
          </a:p>
        </p:txBody>
      </p:sp>
      <p:sp>
        <p:nvSpPr>
          <p:cNvPr id="8" name="Footer Placeholder 7"/>
          <p:cNvSpPr>
            <a:spLocks noGrp="1"/>
          </p:cNvSpPr>
          <p:nvPr>
            <p:ph type="ftr" sz="quarter" idx="11"/>
          </p:nvPr>
        </p:nvSpPr>
        <p:spPr/>
        <p:txBody>
          <a:bodyPr/>
          <a:lstStyle/>
          <a:p>
            <a:pPr>
              <a:defRPr/>
            </a:pPr>
            <a:r>
              <a:rPr lang="en-US" smtClean="0"/>
              <a:t>Chapter 1  Introduction and Software Processes</a:t>
            </a:r>
            <a:endParaRPr lang="en-US"/>
          </a:p>
        </p:txBody>
      </p:sp>
      <p:pic>
        <p:nvPicPr>
          <p:cNvPr id="11266" name="Picture 2" descr="SDLC - Spiral Model | Tutorialspoint"/>
          <p:cNvPicPr>
            <a:picLocks noChangeAspect="1" noChangeArrowheads="1"/>
          </p:cNvPicPr>
          <p:nvPr/>
        </p:nvPicPr>
        <p:blipFill>
          <a:blip r:embed="rId2"/>
          <a:stretch>
            <a:fillRect/>
          </a:stretch>
        </p:blipFill>
        <p:spPr bwMode="auto">
          <a:xfrm>
            <a:off x="2295427" y="1654543"/>
            <a:ext cx="6442173" cy="4701808"/>
          </a:xfrm>
          <a:prstGeom prst="rect">
            <a:avLst/>
          </a:prstGeom>
          <a:noFill/>
        </p:spPr>
      </p:pic>
    </p:spTree>
    <p:extLst>
      <p:ext uri="{BB962C8B-B14F-4D97-AF65-F5344CB8AC3E}">
        <p14:creationId xmlns="" xmlns:p14="http://schemas.microsoft.com/office/powerpoint/2010/main" val="889979884"/>
      </p:ext>
    </p:extLst>
  </p:cSld>
  <p:clrMapOvr>
    <a:masterClrMapping/>
  </p:clrMapOvr>
  <p:transition/>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Explanation of Spiral Model Activities</a:t>
            </a:r>
          </a:p>
        </p:txBody>
      </p:sp>
      <p:sp>
        <p:nvSpPr>
          <p:cNvPr id="4" name="Slide Number Placeholder 3"/>
          <p:cNvSpPr>
            <a:spLocks noGrp="1"/>
          </p:cNvSpPr>
          <p:nvPr>
            <p:ph type="sldNum" sz="quarter" idx="12"/>
          </p:nvPr>
        </p:nvSpPr>
        <p:spPr/>
        <p:txBody>
          <a:bodyPr/>
          <a:lstStyle/>
          <a:p>
            <a:pPr>
              <a:defRPr/>
            </a:pPr>
            <a:fld id="{AFD720AD-0A16-4141-82CA-5619F80A2BC8}" type="slidenum">
              <a:rPr lang="en-US" smtClean="0"/>
              <a:pPr>
                <a:defRPr/>
              </a:pPr>
              <a:t>23</a:t>
            </a:fld>
            <a:endParaRPr lang="en-US"/>
          </a:p>
        </p:txBody>
      </p:sp>
      <p:sp>
        <p:nvSpPr>
          <p:cNvPr id="5" name="Footer Placeholder 4"/>
          <p:cNvSpPr>
            <a:spLocks noGrp="1"/>
          </p:cNvSpPr>
          <p:nvPr>
            <p:ph type="ftr" sz="quarter" idx="11"/>
          </p:nvPr>
        </p:nvSpPr>
        <p:spPr/>
        <p:txBody>
          <a:bodyPr/>
          <a:lstStyle/>
          <a:p>
            <a:pPr>
              <a:defRPr/>
            </a:pPr>
            <a:r>
              <a:rPr lang="en-US" smtClean="0"/>
              <a:t>Chapter 1  Introduction and Software Processes</a:t>
            </a:r>
            <a:endParaRPr lang="en-US"/>
          </a:p>
        </p:txBody>
      </p:sp>
      <p:graphicFrame>
        <p:nvGraphicFramePr>
          <p:cNvPr id="8" name="Table 7">
            <a:extLst>
              <a:ext uri="{FF2B5EF4-FFF2-40B4-BE49-F238E27FC236}">
                <a16:creationId xmlns="" xmlns:a16="http://schemas.microsoft.com/office/drawing/2014/main" id="{F199B4FE-3D39-D848-BCA9-A06B45B64020}"/>
              </a:ext>
            </a:extLst>
          </p:cNvPr>
          <p:cNvGraphicFramePr>
            <a:graphicFrameLocks noGrp="1"/>
          </p:cNvGraphicFramePr>
          <p:nvPr>
            <p:extLst>
              <p:ext uri="{D42A27DB-BD31-4B8C-83A1-F6EECF244321}">
                <p14:modId xmlns="" xmlns:p14="http://schemas.microsoft.com/office/powerpoint/2010/main" val="2018927246"/>
              </p:ext>
            </p:extLst>
          </p:nvPr>
        </p:nvGraphicFramePr>
        <p:xfrm>
          <a:off x="828541" y="1702191"/>
          <a:ext cx="10534917" cy="3765690"/>
        </p:xfrm>
        <a:graphic>
          <a:graphicData uri="http://schemas.openxmlformats.org/drawingml/2006/table">
            <a:tbl>
              <a:tblPr firstRow="1" bandRow="1">
                <a:tableStyleId>{B301B821-A1FF-4177-AEE7-76D212191A09}</a:tableStyleId>
              </a:tblPr>
              <a:tblGrid>
                <a:gridCol w="2429813">
                  <a:extLst>
                    <a:ext uri="{9D8B030D-6E8A-4147-A177-3AD203B41FA5}">
                      <a16:colId xmlns="" xmlns:a16="http://schemas.microsoft.com/office/drawing/2014/main" val="20000"/>
                    </a:ext>
                  </a:extLst>
                </a:gridCol>
                <a:gridCol w="8105104">
                  <a:extLst>
                    <a:ext uri="{9D8B030D-6E8A-4147-A177-3AD203B41FA5}">
                      <a16:colId xmlns="" xmlns:a16="http://schemas.microsoft.com/office/drawing/2014/main" val="20001"/>
                    </a:ext>
                  </a:extLst>
                </a:gridCol>
              </a:tblGrid>
              <a:tr h="473850">
                <a:tc>
                  <a:txBody>
                    <a:bodyPr vert="horz" wrap="square"/>
                    <a:lstStyle/>
                    <a:p>
                      <a:pPr algn="ctr">
                        <a:spcAft>
                          <a:spcPct val="0"/>
                        </a:spcAft>
                      </a:pPr>
                      <a:r>
                        <a:rPr lang="en-GB" sz="1600">
                          <a:latin typeface="Arial"/>
                          <a:cs typeface="Arial"/>
                        </a:rPr>
                        <a:t>Activity</a:t>
                      </a:r>
                      <a:endParaRPr lang="en-GB" sz="1600" b="1">
                        <a:solidFill>
                          <a:srgbClr val="000000"/>
                        </a:solidFill>
                        <a:latin typeface="Arial"/>
                        <a:ea typeface="Times New Roman"/>
                        <a:cs typeface="Arial"/>
                      </a:endParaRPr>
                    </a:p>
                  </a:txBody>
                  <a:tcPr marL="73025" marR="73025" marT="73025" marB="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ctr">
                        <a:spcAft>
                          <a:spcPct val="0"/>
                        </a:spcAft>
                      </a:pPr>
                      <a:r>
                        <a:rPr lang="en-GB" sz="1600">
                          <a:latin typeface="Arial"/>
                          <a:cs typeface="Arial"/>
                        </a:rPr>
                        <a:t>Description</a:t>
                      </a:r>
                      <a:endParaRPr lang="en-GB" sz="1600" b="1">
                        <a:solidFill>
                          <a:srgbClr val="000000"/>
                        </a:solidFill>
                        <a:latin typeface="Arial"/>
                        <a:ea typeface="Times New Roman"/>
                        <a:cs typeface="Arial"/>
                      </a:endParaRPr>
                    </a:p>
                  </a:txBody>
                  <a:tcPr marL="73025" marR="73025" marT="73025" marB="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613408">
                <a:tc>
                  <a:txBody>
                    <a:bodyPr vert="horz" wrap="square"/>
                    <a:lstStyle/>
                    <a:p>
                      <a:pPr algn="ctr">
                        <a:spcAft>
                          <a:spcPct val="0"/>
                        </a:spcAft>
                      </a:pPr>
                      <a:r>
                        <a:rPr lang="en-GB" sz="1600" b="1" smtClean="0">
                          <a:latin typeface="Arial"/>
                          <a:cs typeface="Arial"/>
                        </a:rPr>
                        <a:t> Objective Identification</a:t>
                      </a:r>
                      <a:endParaRPr lang="en-GB" sz="1600" b="1">
                        <a:solidFill>
                          <a:srgbClr val="000000"/>
                        </a:solidFill>
                        <a:latin typeface="Arial"/>
                        <a:ea typeface="Times New Roman"/>
                        <a:cs typeface="Arial"/>
                      </a:endParaRPr>
                    </a:p>
                  </a:txBody>
                  <a:tcPr marL="73025" marR="73025" marT="0" marB="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just">
                        <a:spcAft>
                          <a:spcPct val="0"/>
                        </a:spcAft>
                      </a:pPr>
                      <a:r>
                        <a:rPr lang="en-US" sz="1800" b="0" i="0" kern="1200" smtClean="0">
                          <a:solidFill>
                            <a:schemeClr val="dk1"/>
                          </a:solidFill>
                          <a:latin typeface="+mn-lt"/>
                          <a:ea typeface="+mn-ea"/>
                          <a:cs typeface="+mn-cs"/>
                        </a:rPr>
                        <a:t>Requirements are gathered from the customers and the objectives are identified, elaborated, and analyzed. </a:t>
                      </a:r>
                      <a:r>
                        <a:rPr lang="en-GB" sz="1800" b="0" i="0" kern="1200" smtClean="0">
                          <a:solidFill>
                            <a:schemeClr val="dk1"/>
                          </a:solidFill>
                          <a:latin typeface="+mn-lt"/>
                          <a:ea typeface="+mn-ea"/>
                          <a:cs typeface="+mn-cs"/>
                        </a:rPr>
                        <a:t>Project </a:t>
                      </a:r>
                      <a:r>
                        <a:rPr lang="en-GB" sz="1800" b="0" i="0" kern="1200">
                          <a:solidFill>
                            <a:schemeClr val="dk1"/>
                          </a:solidFill>
                          <a:latin typeface="+mn-lt"/>
                          <a:ea typeface="+mn-ea"/>
                          <a:cs typeface="+mn-cs"/>
                        </a:rPr>
                        <a:t>risks are identified. Alternative strategies, depending on these risks, may be planned.</a:t>
                      </a:r>
                    </a:p>
                  </a:txBody>
                  <a:tcPr marL="73025" marR="73025" marT="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613408">
                <a:tc>
                  <a:txBody>
                    <a:bodyPr vert="horz" wrap="square"/>
                    <a:lstStyle/>
                    <a:p>
                      <a:pPr algn="ctr">
                        <a:spcAft>
                          <a:spcPct val="0"/>
                        </a:spcAft>
                      </a:pPr>
                      <a:r>
                        <a:rPr lang="en-GB" sz="1600" b="1" smtClean="0">
                          <a:latin typeface="Arial"/>
                          <a:cs typeface="Arial"/>
                        </a:rPr>
                        <a:t>Alternate Evaluation</a:t>
                      </a:r>
                      <a:endParaRPr lang="en-GB" sz="1600" b="1">
                        <a:solidFill>
                          <a:srgbClr val="000000"/>
                        </a:solidFill>
                        <a:latin typeface="Arial"/>
                        <a:ea typeface="Times New Roman"/>
                        <a:cs typeface="Arial"/>
                      </a:endParaRPr>
                    </a:p>
                  </a:txBody>
                  <a:tcPr marL="73025" marR="73025" marT="0" marB="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just">
                        <a:spcAft>
                          <a:spcPct val="0"/>
                        </a:spcAft>
                      </a:pPr>
                      <a:r>
                        <a:rPr lang="en-US" sz="1800" b="0" i="0" kern="1200" smtClean="0">
                          <a:solidFill>
                            <a:schemeClr val="dk1"/>
                          </a:solidFill>
                          <a:latin typeface="+mn-lt"/>
                          <a:ea typeface="+mn-ea"/>
                          <a:cs typeface="+mn-cs"/>
                        </a:rPr>
                        <a:t>In this quadrant, all the proposed solutions are analyzed and any potential risk is identified, analyzed, and resolved.  The Prototype is built for the best possible solution.</a:t>
                      </a:r>
                      <a:endParaRPr lang="en-GB" sz="1800" b="0" i="0" kern="1200">
                        <a:solidFill>
                          <a:schemeClr val="dk1"/>
                        </a:solidFill>
                        <a:latin typeface="+mn-lt"/>
                        <a:ea typeface="+mn-ea"/>
                        <a:cs typeface="+mn-cs"/>
                      </a:endParaRPr>
                    </a:p>
                  </a:txBody>
                  <a:tcPr marL="73025" marR="73025" marT="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473850">
                <a:tc>
                  <a:txBody>
                    <a:bodyPr vert="horz" wrap="square"/>
                    <a:lstStyle/>
                    <a:p>
                      <a:pPr algn="ctr">
                        <a:spcAft>
                          <a:spcPct val="0"/>
                        </a:spcAft>
                      </a:pPr>
                      <a:r>
                        <a:rPr lang="en-GB" sz="1600" b="1" smtClean="0">
                          <a:latin typeface="Arial"/>
                          <a:cs typeface="Arial"/>
                        </a:rPr>
                        <a:t>Product development</a:t>
                      </a:r>
                      <a:endParaRPr lang="en-GB" sz="1600" b="1">
                        <a:solidFill>
                          <a:srgbClr val="000000"/>
                        </a:solidFill>
                        <a:latin typeface="Arial"/>
                        <a:ea typeface="Times New Roman"/>
                        <a:cs typeface="Arial"/>
                      </a:endParaRPr>
                    </a:p>
                  </a:txBody>
                  <a:tcPr marL="73025" marR="73025" marT="0" marB="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just">
                        <a:spcAft>
                          <a:spcPct val="0"/>
                        </a:spcAft>
                      </a:pPr>
                      <a:r>
                        <a:rPr lang="en-US" sz="1800" b="0" i="0" kern="1200" smtClean="0">
                          <a:solidFill>
                            <a:schemeClr val="dk1"/>
                          </a:solidFill>
                          <a:latin typeface="+mn-lt"/>
                          <a:ea typeface="+mn-ea"/>
                          <a:cs typeface="+mn-cs"/>
                        </a:rPr>
                        <a:t>The identified features are developed and verified through testing. At the end of the stage, the next version of the software is available.</a:t>
                      </a:r>
                      <a:endParaRPr lang="en-GB" sz="1800" b="0" i="0" kern="1200">
                        <a:solidFill>
                          <a:schemeClr val="dk1"/>
                        </a:solidFill>
                        <a:latin typeface="+mn-lt"/>
                        <a:ea typeface="+mn-ea"/>
                        <a:cs typeface="+mn-cs"/>
                      </a:endParaRPr>
                    </a:p>
                  </a:txBody>
                  <a:tcPr marL="73025" marR="73025" marT="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473850">
                <a:tc>
                  <a:txBody>
                    <a:bodyPr vert="horz" wrap="square"/>
                    <a:lstStyle/>
                    <a:p>
                      <a:pPr algn="ctr">
                        <a:spcAft>
                          <a:spcPct val="0"/>
                        </a:spcAft>
                      </a:pPr>
                      <a:r>
                        <a:rPr lang="en-GB" sz="1600" b="1" smtClean="0">
                          <a:latin typeface="Arial"/>
                          <a:cs typeface="Arial"/>
                        </a:rPr>
                        <a:t>Next Phase Planning</a:t>
                      </a:r>
                      <a:endParaRPr lang="en-GB" sz="1600" b="1">
                        <a:solidFill>
                          <a:srgbClr val="000000"/>
                        </a:solidFill>
                        <a:latin typeface="Arial"/>
                        <a:ea typeface="Times New Roman"/>
                        <a:cs typeface="Arial"/>
                      </a:endParaRPr>
                    </a:p>
                  </a:txBody>
                  <a:tcPr marL="73025" marR="73025" marT="0" marB="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just">
                        <a:spcAft>
                          <a:spcPct val="0"/>
                        </a:spcAft>
                      </a:pPr>
                      <a:r>
                        <a:rPr lang="en-GB" sz="1800" b="0" i="0" kern="1200">
                          <a:solidFill>
                            <a:schemeClr val="dk1"/>
                          </a:solidFill>
                          <a:latin typeface="+mn-lt"/>
                          <a:ea typeface="+mn-ea"/>
                          <a:cs typeface="+mn-cs"/>
                        </a:rPr>
                        <a:t>The project is reviewed and a decision made whether to continue with a further loop of the spiral. If it is decided to continue, plans are drawn up for the next phase of the project.</a:t>
                      </a:r>
                    </a:p>
                  </a:txBody>
                  <a:tcPr marL="73025" marR="73025" marT="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2177617332"/>
      </p:ext>
    </p:extLst>
  </p:cSld>
  <p:clrMapOvr>
    <a:masterClrMapping/>
  </p:clrMapOvr>
  <p:transition/>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166338" name="Rectangle 2"/>
          <p:cNvSpPr>
            <a:spLocks noGrp="1" noChangeArrowheads="1"/>
          </p:cNvSpPr>
          <p:nvPr>
            <p:ph type="title"/>
          </p:nvPr>
        </p:nvSpPr>
        <p:spPr/>
        <p:txBody>
          <a:bodyPr/>
          <a:lstStyle/>
          <a:p>
            <a:r>
              <a:rPr lang="en-US" smtClean="0"/>
              <a:t>1.9.5 Agile </a:t>
            </a:r>
            <a:r>
              <a:rPr lang="en-US"/>
              <a:t>methods</a:t>
            </a:r>
          </a:p>
        </p:txBody>
      </p:sp>
      <p:sp>
        <p:nvSpPr>
          <p:cNvPr id="1166339" name="Rectangle 3"/>
          <p:cNvSpPr>
            <a:spLocks noGrp="1" noChangeArrowheads="1"/>
          </p:cNvSpPr>
          <p:nvPr>
            <p:ph type="body" idx="4294967295"/>
          </p:nvPr>
        </p:nvSpPr>
        <p:spPr>
          <a:xfrm>
            <a:off x="609600" y="1600201"/>
            <a:ext cx="10972800" cy="4525963"/>
          </a:xfrm>
        </p:spPr>
        <p:txBody>
          <a:bodyPr/>
          <a:lstStyle/>
          <a:p>
            <a:r>
              <a:rPr lang="en-US" smtClean="0"/>
              <a:t>Agile model is a combination of iterative and incremental process models with focus on process adaptability and customer satisfaction by rapid delivery of working software product.</a:t>
            </a:r>
          </a:p>
          <a:p>
            <a:r>
              <a:rPr lang="en-US" smtClean="0"/>
              <a:t>Agile Methods break the product into small incremental builds. These builds are provided in iterations. At the end of each iteration a working product is displayed to the customer.</a:t>
            </a:r>
          </a:p>
          <a:p>
            <a:r>
              <a:rPr lang="en-US" smtClean="0"/>
              <a:t>In Agile development less time is spent on planning and more focus on the features need to be developed. There is feature driven development and the team adapts to the changing product requirements dynamically. The product is tested very frequently, through the release iterations, minimizing the risk of any major failures in future.</a:t>
            </a:r>
          </a:p>
          <a:p>
            <a:pPr lvl="1"/>
            <a:r>
              <a:rPr lang="en-US" smtClean="0"/>
              <a:t>.</a:t>
            </a:r>
            <a:endParaRPr lang="en-US"/>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24</a:t>
            </a:fld>
            <a:endParaRPr lang="en-US"/>
          </a:p>
        </p:txBody>
      </p:sp>
      <p:sp>
        <p:nvSpPr>
          <p:cNvPr id="5" name="Footer Placeholder 4"/>
          <p:cNvSpPr>
            <a:spLocks noGrp="1"/>
          </p:cNvSpPr>
          <p:nvPr>
            <p:ph type="ftr" sz="quarter" idx="11"/>
          </p:nvPr>
        </p:nvSpPr>
        <p:spPr/>
        <p:txBody>
          <a:bodyPr/>
          <a:lstStyle/>
          <a:p>
            <a:pPr>
              <a:defRPr/>
            </a:pPr>
            <a:r>
              <a:rPr lang="en-US" smtClean="0"/>
              <a:t>Chapter 1  Introduction and Software Processes</a:t>
            </a:r>
            <a:endParaRPr lang="en-US"/>
          </a:p>
        </p:txBody>
      </p:sp>
    </p:spTree>
  </p:cSld>
  <p:clrMapOvr>
    <a:masterClrMapping/>
  </p:clrMapOvr>
  <p:transition/>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166338" name="Rectangle 2"/>
          <p:cNvSpPr>
            <a:spLocks noGrp="1" noChangeArrowheads="1"/>
          </p:cNvSpPr>
          <p:nvPr>
            <p:ph type="title"/>
          </p:nvPr>
        </p:nvSpPr>
        <p:spPr/>
        <p:txBody>
          <a:bodyPr/>
          <a:lstStyle/>
          <a:p>
            <a:r>
              <a:rPr lang="en-US"/>
              <a:t>Agile methods</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25</a:t>
            </a:fld>
            <a:endParaRPr lang="en-US"/>
          </a:p>
        </p:txBody>
      </p:sp>
      <p:sp>
        <p:nvSpPr>
          <p:cNvPr id="5" name="Footer Placeholder 4"/>
          <p:cNvSpPr>
            <a:spLocks noGrp="1"/>
          </p:cNvSpPr>
          <p:nvPr>
            <p:ph type="ftr" sz="quarter" idx="11"/>
          </p:nvPr>
        </p:nvSpPr>
        <p:spPr/>
        <p:txBody>
          <a:bodyPr/>
          <a:lstStyle/>
          <a:p>
            <a:pPr>
              <a:defRPr/>
            </a:pPr>
            <a:r>
              <a:rPr lang="en-US" smtClean="0"/>
              <a:t>Chapter 1  Introduction and Software Processes</a:t>
            </a:r>
            <a:endParaRPr lang="en-US"/>
          </a:p>
        </p:txBody>
      </p:sp>
      <p:pic>
        <p:nvPicPr>
          <p:cNvPr id="6" name="Picture 5">
            <a:extLst>
              <a:ext uri="{FF2B5EF4-FFF2-40B4-BE49-F238E27FC236}">
                <a16:creationId xmlns="" xmlns:a16="http://schemas.microsoft.com/office/drawing/2014/main" id="{4856EA48-B84F-1246-8E67-045C6D43F19F}"/>
              </a:ext>
            </a:extLst>
          </p:cNvPr>
          <p:cNvPicPr>
            <a:picLocks noChangeAspect="1"/>
          </p:cNvPicPr>
          <p:nvPr/>
        </p:nvPicPr>
        <p:blipFill>
          <a:blip r:embed="rId2"/>
          <a:stretch>
            <a:fillRect/>
          </a:stretch>
        </p:blipFill>
        <p:spPr>
          <a:xfrm>
            <a:off x="3038471" y="1542197"/>
            <a:ext cx="6115057" cy="4542614"/>
          </a:xfrm>
          <a:prstGeom prst="rect">
            <a:avLst/>
          </a:prstGeom>
        </p:spPr>
      </p:pic>
      <p:sp>
        <p:nvSpPr>
          <p:cNvPr id="7" name="Rectangle 6">
            <a:extLst>
              <a:ext uri="{FF2B5EF4-FFF2-40B4-BE49-F238E27FC236}">
                <a16:creationId xmlns="" xmlns:a16="http://schemas.microsoft.com/office/drawing/2014/main" id="{B8F5FEB0-9F62-B046-865C-187DDD5349EC}"/>
              </a:ext>
            </a:extLst>
          </p:cNvPr>
          <p:cNvSpPr/>
          <p:nvPr/>
        </p:nvSpPr>
        <p:spPr>
          <a:xfrm>
            <a:off x="3634856" y="6084811"/>
            <a:ext cx="5307928" cy="369332"/>
          </a:xfrm>
          <a:prstGeom prst="rect">
            <a:avLst/>
          </a:prstGeom>
        </p:spPr>
        <p:txBody>
          <a:bodyPr wrap="none">
            <a:spAutoFit/>
          </a:bodyPr>
          <a:lstStyle>
            <a:defPPr>
              <a:defRPr lang="en-US"/>
            </a:defPPr>
            <a:lvl1pPr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5pPr>
            <a:lvl6pPr marL="2286000" algn="l" defTabSz="457200" rtl="0" eaLnBrk="1" latinLnBrk="0" hangingPunct="1">
              <a:defRPr kern="1200">
                <a:solidFill>
                  <a:schemeClr val="tx1"/>
                </a:solidFill>
                <a:latin typeface="Arial"/>
                <a:ea typeface="ＭＳ Ｐゴシック" charset="-128"/>
                <a:cs typeface="ＭＳ Ｐゴシック" charset="-128"/>
              </a:defRPr>
            </a:lvl6pPr>
            <a:lvl7pPr marL="2743200" algn="l" defTabSz="457200" rtl="0" eaLnBrk="1" latinLnBrk="0" hangingPunct="1">
              <a:defRPr kern="1200">
                <a:solidFill>
                  <a:schemeClr val="tx1"/>
                </a:solidFill>
                <a:latin typeface="Arial"/>
                <a:ea typeface="ＭＳ Ｐゴシック" charset="-128"/>
                <a:cs typeface="ＭＳ Ｐゴシック" charset="-128"/>
              </a:defRPr>
            </a:lvl7pPr>
            <a:lvl8pPr marL="3200400" algn="l" defTabSz="457200" rtl="0" eaLnBrk="1" latinLnBrk="0" hangingPunct="1">
              <a:defRPr kern="1200">
                <a:solidFill>
                  <a:schemeClr val="tx1"/>
                </a:solidFill>
                <a:latin typeface="Arial"/>
                <a:ea typeface="ＭＳ Ｐゴシック" charset="-128"/>
                <a:cs typeface="ＭＳ Ｐゴシック" charset="-128"/>
              </a:defRPr>
            </a:lvl8pPr>
            <a:lvl9pPr marL="3657600" algn="l" defTabSz="457200" rtl="0" eaLnBrk="1" latinLnBrk="0" hangingPunct="1">
              <a:defRPr kern="1200">
                <a:solidFill>
                  <a:schemeClr val="tx1"/>
                </a:solidFill>
                <a:latin typeface="Arial"/>
                <a:ea typeface="ＭＳ Ｐゴシック" charset="-128"/>
                <a:cs typeface="ＭＳ Ｐゴシック" charset="-128"/>
              </a:defRPr>
            </a:lvl9pPr>
          </a:lstStyle>
          <a:p>
            <a:r>
              <a:rPr lang="en-US">
                <a:latin typeface="Times New Roman" panose="02020603050405020304" pitchFamily="18" charset="0"/>
              </a:rPr>
              <a:t>Figure 2.5: Graphical Illustration of the Agile Methods </a:t>
            </a:r>
            <a:endParaRPr lang="en-US">
              <a:effectLst/>
              <a:latin typeface="Times New Roman" panose="02020603050405020304" pitchFamily="18" charset="0"/>
            </a:endParaRPr>
          </a:p>
        </p:txBody>
      </p:sp>
    </p:spTree>
    <p:extLst>
      <p:ext uri="{BB962C8B-B14F-4D97-AF65-F5344CB8AC3E}">
        <p14:creationId xmlns="" xmlns:p14="http://schemas.microsoft.com/office/powerpoint/2010/main" val="4216379703"/>
      </p:ext>
    </p:extLst>
  </p:cSld>
  <p:clrMapOvr>
    <a:masterClrMapping/>
  </p:clrMapOvr>
  <p:transition/>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1.9.6 Comparison of Different Software Process Models</a:t>
            </a:r>
            <a:br>
              <a:rPr lang="en-US" smtClean="0"/>
            </a:br>
            <a:endParaRPr lang="en-US"/>
          </a:p>
        </p:txBody>
      </p:sp>
      <p:sp>
        <p:nvSpPr>
          <p:cNvPr id="4" name="Footer Placeholder 3"/>
          <p:cNvSpPr>
            <a:spLocks noGrp="1"/>
          </p:cNvSpPr>
          <p:nvPr>
            <p:ph type="ftr" sz="quarter" idx="11"/>
          </p:nvPr>
        </p:nvSpPr>
        <p:spPr/>
        <p:txBody>
          <a:bodyPr/>
          <a:lstStyle/>
          <a:p>
            <a:pPr>
              <a:defRPr/>
            </a:pPr>
            <a:r>
              <a:rPr lang="en-US" smtClean="0"/>
              <a:t>Chapter 1  Introduction and Software Processes</a:t>
            </a:r>
            <a:endParaRPr lang="en-US"/>
          </a:p>
        </p:txBody>
      </p:sp>
      <p:sp>
        <p:nvSpPr>
          <p:cNvPr id="5" name="Slide Number Placeholder 4"/>
          <p:cNvSpPr>
            <a:spLocks noGrp="1"/>
          </p:cNvSpPr>
          <p:nvPr>
            <p:ph type="sldNum" sz="quarter" idx="12"/>
          </p:nvPr>
        </p:nvSpPr>
        <p:spPr/>
        <p:txBody>
          <a:bodyPr/>
          <a:lstStyle/>
          <a:p>
            <a:pPr>
              <a:defRPr/>
            </a:pPr>
            <a:fld id="{6A4D3DC4-9E7F-1C47-B729-896D53019E3D}" type="slidenum">
              <a:rPr lang="en-US" smtClean="0"/>
              <a:pPr>
                <a:defRPr/>
              </a:pPr>
              <a:t>26</a:t>
            </a:fld>
            <a:endParaRPr lang="en-US"/>
          </a:p>
        </p:txBody>
      </p:sp>
      <p:graphicFrame>
        <p:nvGraphicFramePr>
          <p:cNvPr id="6" name="Table 5"/>
          <p:cNvGraphicFramePr>
            <a:graphicFrameLocks noGrp="1"/>
          </p:cNvGraphicFramePr>
          <p:nvPr/>
        </p:nvGraphicFramePr>
        <p:xfrm>
          <a:off x="609600" y="1473910"/>
          <a:ext cx="11221328" cy="4807330"/>
        </p:xfrm>
        <a:graphic>
          <a:graphicData uri="http://schemas.openxmlformats.org/drawingml/2006/table">
            <a:tbl>
              <a:tblPr/>
              <a:tblGrid>
                <a:gridCol w="1599028"/>
                <a:gridCol w="1607458"/>
                <a:gridCol w="2671614"/>
                <a:gridCol w="2671614"/>
                <a:gridCol w="2671614"/>
              </a:tblGrid>
              <a:tr h="273561">
                <a:tc>
                  <a:txBody>
                    <a:bodyPr vert="horz" wrap="square"/>
                    <a:lstStyle/>
                    <a:p>
                      <a:pPr marL="0" marR="0" algn="ctr">
                        <a:lnSpc>
                          <a:spcPct val="115000"/>
                        </a:lnSpc>
                        <a:spcBef>
                          <a:spcPct val="0"/>
                        </a:spcBef>
                        <a:spcAft>
                          <a:spcPct val="0"/>
                        </a:spcAft>
                      </a:pPr>
                      <a:r>
                        <a:rPr lang="en-US" sz="1600" b="1">
                          <a:solidFill>
                            <a:srgbClr val="000000"/>
                          </a:solidFill>
                          <a:latin typeface="Open Sans"/>
                          <a:ea typeface="Times New Roman"/>
                          <a:cs typeface="Arial"/>
                        </a:rPr>
                        <a:t>Process model</a:t>
                      </a:r>
                      <a:endParaRPr lang="en-US" sz="1600">
                        <a:latin typeface="Calibri"/>
                        <a:ea typeface="Calibri"/>
                        <a:cs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9C3"/>
                    </a:solidFill>
                  </a:tcPr>
                </a:tc>
                <a:tc>
                  <a:txBody>
                    <a:bodyPr vert="horz" wrap="square"/>
                    <a:lstStyle/>
                    <a:p>
                      <a:pPr marL="0" marR="0" algn="ctr">
                        <a:lnSpc>
                          <a:spcPct val="115000"/>
                        </a:lnSpc>
                        <a:spcBef>
                          <a:spcPct val="0"/>
                        </a:spcBef>
                        <a:spcAft>
                          <a:spcPct val="0"/>
                        </a:spcAft>
                      </a:pPr>
                      <a:r>
                        <a:rPr lang="en-US" sz="1600" b="1">
                          <a:solidFill>
                            <a:srgbClr val="000000"/>
                          </a:solidFill>
                          <a:latin typeface="Open Sans"/>
                          <a:ea typeface="Times New Roman"/>
                          <a:cs typeface="Arial"/>
                        </a:rPr>
                        <a:t>Approach</a:t>
                      </a:r>
                      <a:endParaRPr lang="en-US" sz="1600">
                        <a:latin typeface="Calibri"/>
                        <a:ea typeface="Calibri"/>
                        <a:cs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9C3"/>
                    </a:solidFill>
                  </a:tcPr>
                </a:tc>
                <a:tc>
                  <a:txBody>
                    <a:bodyPr vert="horz" wrap="square"/>
                    <a:lstStyle/>
                    <a:p>
                      <a:pPr marL="0" marR="0" algn="ctr">
                        <a:lnSpc>
                          <a:spcPct val="115000"/>
                        </a:lnSpc>
                        <a:spcBef>
                          <a:spcPct val="0"/>
                        </a:spcBef>
                        <a:spcAft>
                          <a:spcPct val="0"/>
                        </a:spcAft>
                      </a:pPr>
                      <a:r>
                        <a:rPr lang="en-US" sz="1600" b="1">
                          <a:solidFill>
                            <a:srgbClr val="000000"/>
                          </a:solidFill>
                          <a:latin typeface="Open Sans"/>
                          <a:ea typeface="Times New Roman"/>
                          <a:cs typeface="Arial"/>
                        </a:rPr>
                        <a:t>Advantages</a:t>
                      </a:r>
                      <a:endParaRPr lang="en-US" sz="1600">
                        <a:latin typeface="Calibri"/>
                        <a:ea typeface="Calibri"/>
                        <a:cs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9C3"/>
                    </a:solidFill>
                  </a:tcPr>
                </a:tc>
                <a:tc>
                  <a:txBody>
                    <a:bodyPr vert="horz" wrap="square"/>
                    <a:lstStyle/>
                    <a:p>
                      <a:pPr marL="0" marR="0" algn="ctr">
                        <a:lnSpc>
                          <a:spcPct val="115000"/>
                        </a:lnSpc>
                        <a:spcBef>
                          <a:spcPct val="0"/>
                        </a:spcBef>
                        <a:spcAft>
                          <a:spcPct val="0"/>
                        </a:spcAft>
                      </a:pPr>
                      <a:r>
                        <a:rPr lang="en-US" sz="1600" b="1">
                          <a:solidFill>
                            <a:srgbClr val="000000"/>
                          </a:solidFill>
                          <a:latin typeface="Open Sans"/>
                          <a:ea typeface="Times New Roman"/>
                          <a:cs typeface="Arial"/>
                        </a:rPr>
                        <a:t>Disadvantages</a:t>
                      </a:r>
                      <a:endParaRPr lang="en-US" sz="1600">
                        <a:latin typeface="Calibri"/>
                        <a:ea typeface="Calibri"/>
                        <a:cs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9C3"/>
                    </a:solidFill>
                  </a:tcPr>
                </a:tc>
                <a:tc>
                  <a:txBody>
                    <a:bodyPr vert="horz" wrap="square"/>
                    <a:lstStyle/>
                    <a:p>
                      <a:pPr marL="0" marR="0" algn="ctr">
                        <a:lnSpc>
                          <a:spcPct val="115000"/>
                        </a:lnSpc>
                        <a:spcBef>
                          <a:spcPct val="0"/>
                        </a:spcBef>
                        <a:spcAft>
                          <a:spcPct val="0"/>
                        </a:spcAft>
                      </a:pPr>
                      <a:r>
                        <a:rPr lang="en-US" sz="1600" b="1">
                          <a:solidFill>
                            <a:srgbClr val="000000"/>
                          </a:solidFill>
                          <a:latin typeface="Open Sans"/>
                          <a:ea typeface="Times New Roman"/>
                          <a:cs typeface="Arial"/>
                        </a:rPr>
                        <a:t>When to </a:t>
                      </a:r>
                      <a:r>
                        <a:rPr lang="en-US" sz="1600" b="1" smtClean="0">
                          <a:solidFill>
                            <a:srgbClr val="000000"/>
                          </a:solidFill>
                          <a:latin typeface="Open Sans"/>
                          <a:ea typeface="Times New Roman"/>
                          <a:cs typeface="Arial"/>
                        </a:rPr>
                        <a:t>Apply</a:t>
                      </a:r>
                    </a:p>
                    <a:p>
                      <a:pPr marL="0" marR="0" algn="ctr">
                        <a:lnSpc>
                          <a:spcPct val="115000"/>
                        </a:lnSpc>
                        <a:spcBef>
                          <a:spcPct val="0"/>
                        </a:spcBef>
                        <a:spcAft>
                          <a:spcPct val="0"/>
                        </a:spcAft>
                      </a:pPr>
                      <a:endParaRPr lang="en-US" sz="1600">
                        <a:latin typeface="Calibri"/>
                        <a:ea typeface="Calibri"/>
                        <a:cs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9C3"/>
                    </a:solidFill>
                  </a:tcPr>
                </a:tc>
              </a:tr>
              <a:tr h="547122">
                <a:tc>
                  <a:txBody>
                    <a:bodyPr vert="horz" wrap="square"/>
                    <a:lstStyle/>
                    <a:p>
                      <a:pPr marL="0" marR="0" algn="ctr">
                        <a:lnSpc>
                          <a:spcPct val="115000"/>
                        </a:lnSpc>
                        <a:spcBef>
                          <a:spcPct val="0"/>
                        </a:spcBef>
                        <a:spcAft>
                          <a:spcPct val="0"/>
                        </a:spcAft>
                      </a:pPr>
                      <a:r>
                        <a:rPr lang="en-US" sz="1400" b="1">
                          <a:solidFill>
                            <a:srgbClr val="000000"/>
                          </a:solidFill>
                          <a:latin typeface="Open Sans"/>
                          <a:ea typeface="Times New Roman"/>
                          <a:cs typeface="Arial"/>
                        </a:rPr>
                        <a:t>Waterfall</a:t>
                      </a:r>
                      <a:endParaRPr lang="en-US" sz="1400">
                        <a:latin typeface="Calibri"/>
                        <a:ea typeface="Calibri"/>
                        <a:cs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9C3"/>
                    </a:solidFill>
                  </a:tcPr>
                </a:tc>
                <a:tc>
                  <a:txBody>
                    <a:bodyPr vert="horz" wrap="square"/>
                    <a:lstStyle/>
                    <a:p>
                      <a:pPr marL="0" marR="0">
                        <a:lnSpc>
                          <a:spcPct val="115000"/>
                        </a:lnSpc>
                        <a:spcBef>
                          <a:spcPct val="0"/>
                        </a:spcBef>
                        <a:spcAft>
                          <a:spcPct val="0"/>
                        </a:spcAft>
                      </a:pPr>
                      <a:r>
                        <a:rPr lang="en-US" sz="1400">
                          <a:solidFill>
                            <a:srgbClr val="000000"/>
                          </a:solidFill>
                          <a:latin typeface="Open Sans"/>
                          <a:ea typeface="Times New Roman"/>
                          <a:cs typeface="Arial"/>
                        </a:rPr>
                        <a:t>Linear sequential</a:t>
                      </a:r>
                      <a:endParaRPr lang="en-US" sz="1400">
                        <a:latin typeface="Calibri"/>
                        <a:ea typeface="Calibri"/>
                        <a:cs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vert="horz" wrap="square"/>
                    <a:lstStyle/>
                    <a:p>
                      <a:pPr marL="0" marR="0">
                        <a:lnSpc>
                          <a:spcPct val="115000"/>
                        </a:lnSpc>
                        <a:spcBef>
                          <a:spcPct val="0"/>
                        </a:spcBef>
                        <a:spcAft>
                          <a:spcPct val="0"/>
                        </a:spcAft>
                      </a:pPr>
                      <a:r>
                        <a:rPr lang="en-US" sz="1400">
                          <a:solidFill>
                            <a:srgbClr val="000000"/>
                          </a:solidFill>
                          <a:latin typeface="Open Sans"/>
                          <a:ea typeface="Times New Roman"/>
                          <a:cs typeface="Arial"/>
                        </a:rPr>
                        <a:t>Clear documentation, easy to manage</a:t>
                      </a:r>
                      <a:endParaRPr lang="en-US" sz="1400">
                        <a:latin typeface="Calibri"/>
                        <a:ea typeface="Calibri"/>
                        <a:cs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vert="horz" wrap="square"/>
                    <a:lstStyle/>
                    <a:p>
                      <a:pPr marL="0" marR="0">
                        <a:lnSpc>
                          <a:spcPct val="115000"/>
                        </a:lnSpc>
                        <a:spcBef>
                          <a:spcPct val="0"/>
                        </a:spcBef>
                        <a:spcAft>
                          <a:spcPct val="0"/>
                        </a:spcAft>
                      </a:pPr>
                      <a:r>
                        <a:rPr lang="en-US" sz="1400">
                          <a:solidFill>
                            <a:srgbClr val="000000"/>
                          </a:solidFill>
                          <a:latin typeface="Open Sans"/>
                          <a:ea typeface="Times New Roman"/>
                          <a:cs typeface="Arial"/>
                        </a:rPr>
                        <a:t>Inflexible, limited feedback, high risk</a:t>
                      </a:r>
                      <a:endParaRPr lang="en-US" sz="1400">
                        <a:latin typeface="Calibri"/>
                        <a:ea typeface="Calibri"/>
                        <a:cs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vert="horz" wrap="square"/>
                    <a:lstStyle/>
                    <a:p>
                      <a:pPr marL="0" marR="0">
                        <a:lnSpc>
                          <a:spcPct val="115000"/>
                        </a:lnSpc>
                        <a:spcBef>
                          <a:spcPct val="0"/>
                        </a:spcBef>
                        <a:spcAft>
                          <a:spcPct val="0"/>
                        </a:spcAft>
                      </a:pPr>
                      <a:r>
                        <a:rPr lang="en-US" sz="1400">
                          <a:solidFill>
                            <a:srgbClr val="000000"/>
                          </a:solidFill>
                          <a:latin typeface="Open Sans"/>
                          <a:ea typeface="Times New Roman"/>
                          <a:cs typeface="Arial"/>
                        </a:rPr>
                        <a:t>Simple, small projects with clear requirements</a:t>
                      </a:r>
                      <a:endParaRPr lang="en-US" sz="1400">
                        <a:latin typeface="Calibri"/>
                        <a:ea typeface="Calibri"/>
                        <a:cs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r>
              <a:tr h="1191196">
                <a:tc>
                  <a:txBody>
                    <a:bodyPr vert="horz" wrap="square"/>
                    <a:lstStyle/>
                    <a:p>
                      <a:pPr marL="0" marR="0" algn="ctr">
                        <a:lnSpc>
                          <a:spcPct val="115000"/>
                        </a:lnSpc>
                        <a:spcBef>
                          <a:spcPct val="0"/>
                        </a:spcBef>
                        <a:spcAft>
                          <a:spcPct val="0"/>
                        </a:spcAft>
                      </a:pPr>
                      <a:r>
                        <a:rPr lang="en-US" sz="1400" b="1">
                          <a:solidFill>
                            <a:srgbClr val="000000"/>
                          </a:solidFill>
                          <a:latin typeface="Open Sans"/>
                          <a:ea typeface="Times New Roman"/>
                          <a:cs typeface="Arial"/>
                        </a:rPr>
                        <a:t>Incremental</a:t>
                      </a:r>
                      <a:endParaRPr lang="en-US" sz="1400">
                        <a:latin typeface="Calibri"/>
                        <a:ea typeface="Calibri"/>
                        <a:cs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9C3"/>
                    </a:solidFill>
                  </a:tcPr>
                </a:tc>
                <a:tc>
                  <a:txBody>
                    <a:bodyPr vert="horz" wrap="square"/>
                    <a:lstStyle/>
                    <a:p>
                      <a:pPr marL="0" marR="0">
                        <a:lnSpc>
                          <a:spcPct val="115000"/>
                        </a:lnSpc>
                        <a:spcBef>
                          <a:spcPct val="0"/>
                        </a:spcBef>
                        <a:spcAft>
                          <a:spcPct val="0"/>
                        </a:spcAft>
                      </a:pPr>
                      <a:r>
                        <a:rPr lang="en-US" sz="1400">
                          <a:solidFill>
                            <a:srgbClr val="000000"/>
                          </a:solidFill>
                          <a:latin typeface="Open Sans"/>
                          <a:ea typeface="Times New Roman"/>
                          <a:cs typeface="Arial"/>
                        </a:rPr>
                        <a:t>Linear Sequential with Iterative</a:t>
                      </a:r>
                      <a:endParaRPr lang="en-US" sz="1400">
                        <a:latin typeface="Calibri"/>
                        <a:ea typeface="Calibri"/>
                        <a:cs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marL="0" marR="0" algn="just">
                        <a:lnSpc>
                          <a:spcPct val="115000"/>
                        </a:lnSpc>
                        <a:spcBef>
                          <a:spcPts val="300"/>
                        </a:spcBef>
                        <a:spcAft>
                          <a:spcPts val="1000"/>
                        </a:spcAft>
                      </a:pPr>
                      <a:r>
                        <a:rPr lang="en-US" sz="1400">
                          <a:solidFill>
                            <a:srgbClr val="000000"/>
                          </a:solidFill>
                          <a:latin typeface="Open Sans"/>
                          <a:ea typeface="Times New Roman"/>
                          <a:cs typeface="Arial"/>
                        </a:rPr>
                        <a:t>Easier to test and debug, more flexible, simple to manage risk</a:t>
                      </a:r>
                      <a:r>
                        <a:rPr lang="en-US" sz="1400">
                          <a:latin typeface="Calibri"/>
                          <a:ea typeface="Calibri"/>
                          <a:cs typeface="Arial"/>
                        </a:rPr>
                        <a: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marL="0" marR="0">
                        <a:lnSpc>
                          <a:spcPct val="115000"/>
                        </a:lnSpc>
                        <a:spcBef>
                          <a:spcPct val="0"/>
                        </a:spcBef>
                        <a:spcAft>
                          <a:spcPct val="0"/>
                        </a:spcAft>
                      </a:pPr>
                      <a:r>
                        <a:rPr lang="en-US" sz="1400">
                          <a:solidFill>
                            <a:srgbClr val="000000"/>
                          </a:solidFill>
                          <a:latin typeface="Open Sans"/>
                          <a:ea typeface="Times New Roman"/>
                          <a:cs typeface="Arial"/>
                        </a:rPr>
                        <a:t>Can be time-consuming, expensive, requires a high level of collaboration</a:t>
                      </a:r>
                      <a:endParaRPr lang="en-US" sz="1400">
                        <a:latin typeface="Calibri"/>
                        <a:ea typeface="Calibri"/>
                        <a:cs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marL="0" marR="0">
                        <a:lnSpc>
                          <a:spcPct val="115000"/>
                        </a:lnSpc>
                        <a:spcBef>
                          <a:spcPct val="0"/>
                        </a:spcBef>
                        <a:spcAft>
                          <a:spcPct val="0"/>
                        </a:spcAft>
                      </a:pPr>
                      <a:r>
                        <a:rPr lang="en-US" sz="1400">
                          <a:solidFill>
                            <a:srgbClr val="000000"/>
                          </a:solidFill>
                          <a:latin typeface="Open Sans"/>
                          <a:ea typeface="Times New Roman"/>
                          <a:cs typeface="Arial"/>
                        </a:rPr>
                        <a:t>Projects with changing requirements</a:t>
                      </a:r>
                      <a:endParaRPr lang="en-US" sz="1400">
                        <a:latin typeface="Calibri"/>
                        <a:ea typeface="Calibri"/>
                        <a:cs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20682">
                <a:tc>
                  <a:txBody>
                    <a:bodyPr vert="horz" wrap="square"/>
                    <a:lstStyle/>
                    <a:p>
                      <a:pPr marL="0" marR="0" algn="ctr">
                        <a:lnSpc>
                          <a:spcPct val="115000"/>
                        </a:lnSpc>
                        <a:spcBef>
                          <a:spcPct val="0"/>
                        </a:spcBef>
                        <a:spcAft>
                          <a:spcPct val="0"/>
                        </a:spcAft>
                      </a:pPr>
                      <a:r>
                        <a:rPr lang="en-US" sz="1400" b="1">
                          <a:solidFill>
                            <a:srgbClr val="000000"/>
                          </a:solidFill>
                          <a:latin typeface="Open Sans"/>
                          <a:ea typeface="Times New Roman"/>
                          <a:cs typeface="Arial"/>
                        </a:rPr>
                        <a:t>Reuse-oriented</a:t>
                      </a:r>
                      <a:endParaRPr lang="en-US" sz="1400">
                        <a:latin typeface="Calibri"/>
                        <a:ea typeface="Calibri"/>
                        <a:cs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9C3"/>
                    </a:solidFill>
                  </a:tcPr>
                </a:tc>
                <a:tc>
                  <a:txBody>
                    <a:bodyPr vert="horz" wrap="square"/>
                    <a:lstStyle/>
                    <a:p>
                      <a:pPr marL="0" marR="0">
                        <a:lnSpc>
                          <a:spcPct val="115000"/>
                        </a:lnSpc>
                        <a:spcBef>
                          <a:spcPct val="0"/>
                        </a:spcBef>
                        <a:spcAft>
                          <a:spcPct val="0"/>
                        </a:spcAft>
                      </a:pPr>
                      <a:r>
                        <a:rPr lang="en-US" sz="1400">
                          <a:solidFill>
                            <a:srgbClr val="000000"/>
                          </a:solidFill>
                          <a:latin typeface="Open Sans"/>
                          <a:ea typeface="Times New Roman"/>
                          <a:cs typeface="Arial"/>
                        </a:rPr>
                        <a:t>Reuse-based</a:t>
                      </a:r>
                      <a:endParaRPr lang="en-US" sz="1400">
                        <a:latin typeface="Calibri"/>
                        <a:ea typeface="Calibri"/>
                        <a:cs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vert="horz" wrap="square"/>
                    <a:lstStyle/>
                    <a:p>
                      <a:pPr marL="0" marR="0">
                        <a:lnSpc>
                          <a:spcPct val="115000"/>
                        </a:lnSpc>
                        <a:spcBef>
                          <a:spcPct val="0"/>
                        </a:spcBef>
                        <a:spcAft>
                          <a:spcPct val="0"/>
                        </a:spcAft>
                      </a:pPr>
                      <a:r>
                        <a:rPr lang="en-US" sz="1400">
                          <a:solidFill>
                            <a:srgbClr val="000000"/>
                          </a:solidFill>
                          <a:latin typeface="Open Sans"/>
                          <a:ea typeface="Times New Roman"/>
                          <a:cs typeface="Arial"/>
                        </a:rPr>
                        <a:t>Reduce total cost</a:t>
                      </a:r>
                      <a:r>
                        <a:rPr lang="en-US" sz="1400">
                          <a:latin typeface="Calibri"/>
                          <a:ea typeface="Calibri"/>
                          <a:cs typeface="Arial"/>
                        </a:rPr>
                        <a:t>, low risk factor, save lots of time and effort.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vert="horz" wrap="square"/>
                    <a:lstStyle/>
                    <a:p>
                      <a:pPr marL="0" marR="0">
                        <a:lnSpc>
                          <a:spcPct val="115000"/>
                        </a:lnSpc>
                        <a:spcBef>
                          <a:spcPct val="0"/>
                        </a:spcBef>
                        <a:spcAft>
                          <a:spcPct val="0"/>
                        </a:spcAft>
                      </a:pPr>
                      <a:r>
                        <a:rPr lang="en-US" sz="1400">
                          <a:solidFill>
                            <a:srgbClr val="000000"/>
                          </a:solidFill>
                          <a:latin typeface="Open Sans"/>
                          <a:ea typeface="Times New Roman"/>
                          <a:cs typeface="Arial"/>
                        </a:rPr>
                        <a:t>Requires well-defined components, may not fit all projects</a:t>
                      </a:r>
                      <a:endParaRPr lang="en-US" sz="1400">
                        <a:latin typeface="Calibri"/>
                        <a:ea typeface="Calibri"/>
                        <a:cs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vert="horz" wrap="square"/>
                    <a:lstStyle/>
                    <a:p>
                      <a:pPr marL="0" marR="0">
                        <a:lnSpc>
                          <a:spcPct val="115000"/>
                        </a:lnSpc>
                        <a:spcBef>
                          <a:spcPct val="0"/>
                        </a:spcBef>
                        <a:spcAft>
                          <a:spcPct val="0"/>
                        </a:spcAft>
                      </a:pPr>
                      <a:r>
                        <a:rPr lang="en-US" sz="1400">
                          <a:solidFill>
                            <a:srgbClr val="000000"/>
                          </a:solidFill>
                          <a:latin typeface="Open Sans"/>
                          <a:ea typeface="Times New Roman"/>
                          <a:cs typeface="Arial"/>
                        </a:rPr>
                        <a:t>Projects that necessitate a high level of flexibility, scalability, maintainability</a:t>
                      </a:r>
                      <a:endParaRPr lang="en-US" sz="1400">
                        <a:latin typeface="Calibri"/>
                        <a:ea typeface="Calibri"/>
                        <a:cs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r>
              <a:tr h="866816">
                <a:tc>
                  <a:txBody>
                    <a:bodyPr vert="horz" wrap="square"/>
                    <a:lstStyle/>
                    <a:p>
                      <a:pPr marL="0" marR="0" algn="ctr">
                        <a:lnSpc>
                          <a:spcPct val="115000"/>
                        </a:lnSpc>
                        <a:spcBef>
                          <a:spcPct val="0"/>
                        </a:spcBef>
                        <a:spcAft>
                          <a:spcPct val="0"/>
                        </a:spcAft>
                      </a:pPr>
                      <a:r>
                        <a:rPr lang="en-US" sz="1400" b="1">
                          <a:solidFill>
                            <a:srgbClr val="000000"/>
                          </a:solidFill>
                          <a:latin typeface="Open Sans"/>
                          <a:ea typeface="Times New Roman"/>
                          <a:cs typeface="Arial"/>
                        </a:rPr>
                        <a:t>Spiral</a:t>
                      </a:r>
                      <a:endParaRPr lang="en-US" sz="1400">
                        <a:latin typeface="Calibri"/>
                        <a:ea typeface="Calibri"/>
                        <a:cs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9C3"/>
                    </a:solidFill>
                  </a:tcPr>
                </a:tc>
                <a:tc>
                  <a:txBody>
                    <a:bodyPr vert="horz" wrap="square"/>
                    <a:lstStyle/>
                    <a:p>
                      <a:pPr marL="0" marR="0">
                        <a:lnSpc>
                          <a:spcPct val="115000"/>
                        </a:lnSpc>
                        <a:spcBef>
                          <a:spcPct val="0"/>
                        </a:spcBef>
                        <a:spcAft>
                          <a:spcPct val="0"/>
                        </a:spcAft>
                      </a:pPr>
                      <a:r>
                        <a:rPr lang="en-US" sz="1400">
                          <a:solidFill>
                            <a:srgbClr val="000000"/>
                          </a:solidFill>
                          <a:latin typeface="Open Sans"/>
                          <a:ea typeface="Times New Roman"/>
                          <a:cs typeface="Arial"/>
                        </a:rPr>
                        <a:t>Iterative, risk-driven</a:t>
                      </a:r>
                      <a:endParaRPr lang="en-US" sz="1400">
                        <a:latin typeface="Calibri"/>
                        <a:ea typeface="Calibri"/>
                        <a:cs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marL="0" marR="0">
                        <a:lnSpc>
                          <a:spcPct val="115000"/>
                        </a:lnSpc>
                        <a:spcBef>
                          <a:spcPct val="0"/>
                        </a:spcBef>
                        <a:spcAft>
                          <a:spcPct val="0"/>
                        </a:spcAft>
                      </a:pPr>
                      <a:r>
                        <a:rPr lang="en-US" sz="1400">
                          <a:solidFill>
                            <a:srgbClr val="000000"/>
                          </a:solidFill>
                          <a:latin typeface="Open Sans"/>
                          <a:ea typeface="Times New Roman"/>
                          <a:cs typeface="Arial"/>
                        </a:rPr>
                        <a:t>Highlights risk management, flexible, adaptive</a:t>
                      </a:r>
                      <a:endParaRPr lang="en-US" sz="1400">
                        <a:latin typeface="Calibri"/>
                        <a:ea typeface="Calibri"/>
                        <a:cs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marL="0" marR="0">
                        <a:lnSpc>
                          <a:spcPct val="115000"/>
                        </a:lnSpc>
                        <a:spcBef>
                          <a:spcPct val="0"/>
                        </a:spcBef>
                        <a:spcAft>
                          <a:spcPct val="0"/>
                        </a:spcAft>
                      </a:pPr>
                      <a:r>
                        <a:rPr lang="en-US" sz="1400">
                          <a:solidFill>
                            <a:srgbClr val="000000"/>
                          </a:solidFill>
                          <a:latin typeface="Open Sans"/>
                          <a:ea typeface="Times New Roman"/>
                          <a:cs typeface="Arial"/>
                        </a:rPr>
                        <a:t>Time-consuming, can be expensive</a:t>
                      </a:r>
                      <a:endParaRPr lang="en-US" sz="1400">
                        <a:latin typeface="Calibri"/>
                        <a:ea typeface="Calibri"/>
                        <a:cs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marL="0" marR="0">
                        <a:lnSpc>
                          <a:spcPct val="115000"/>
                        </a:lnSpc>
                        <a:spcBef>
                          <a:spcPct val="0"/>
                        </a:spcBef>
                        <a:spcAft>
                          <a:spcPct val="0"/>
                        </a:spcAft>
                      </a:pPr>
                      <a:r>
                        <a:rPr lang="en-US" sz="1400">
                          <a:solidFill>
                            <a:srgbClr val="000000"/>
                          </a:solidFill>
                          <a:latin typeface="Open Sans"/>
                          <a:ea typeface="Times New Roman"/>
                          <a:cs typeface="Arial"/>
                        </a:rPr>
                        <a:t>Large, complex, high-risk projects</a:t>
                      </a:r>
                      <a:endParaRPr lang="en-US" sz="1400">
                        <a:latin typeface="Calibri"/>
                        <a:ea typeface="Calibri"/>
                        <a:cs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20682">
                <a:tc>
                  <a:txBody>
                    <a:bodyPr vert="horz" wrap="square"/>
                    <a:lstStyle/>
                    <a:p>
                      <a:pPr marL="0" marR="0" algn="ctr">
                        <a:lnSpc>
                          <a:spcPct val="115000"/>
                        </a:lnSpc>
                        <a:spcBef>
                          <a:spcPct val="0"/>
                        </a:spcBef>
                        <a:spcAft>
                          <a:spcPct val="0"/>
                        </a:spcAft>
                      </a:pPr>
                      <a:r>
                        <a:rPr lang="en-US" sz="1400" b="1">
                          <a:solidFill>
                            <a:srgbClr val="000000"/>
                          </a:solidFill>
                          <a:latin typeface="Open Sans"/>
                          <a:ea typeface="Times New Roman"/>
                          <a:cs typeface="Arial"/>
                        </a:rPr>
                        <a:t>Agile</a:t>
                      </a:r>
                      <a:endParaRPr lang="en-US" sz="1400">
                        <a:latin typeface="Calibri"/>
                        <a:ea typeface="Calibri"/>
                        <a:cs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9C3"/>
                    </a:solidFill>
                  </a:tcPr>
                </a:tc>
                <a:tc>
                  <a:txBody>
                    <a:bodyPr vert="horz" wrap="square"/>
                    <a:lstStyle/>
                    <a:p>
                      <a:pPr marL="0" marR="0">
                        <a:lnSpc>
                          <a:spcPct val="115000"/>
                        </a:lnSpc>
                        <a:spcBef>
                          <a:spcPct val="0"/>
                        </a:spcBef>
                        <a:spcAft>
                          <a:spcPct val="0"/>
                        </a:spcAft>
                      </a:pPr>
                      <a:r>
                        <a:rPr lang="en-US" sz="1400">
                          <a:solidFill>
                            <a:srgbClr val="000000"/>
                          </a:solidFill>
                          <a:latin typeface="Open Sans"/>
                          <a:ea typeface="Times New Roman"/>
                          <a:cs typeface="Arial"/>
                        </a:rPr>
                        <a:t>Iterative</a:t>
                      </a:r>
                      <a:endParaRPr lang="en-US" sz="1400">
                        <a:latin typeface="Calibri"/>
                        <a:ea typeface="Calibri"/>
                        <a:cs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vert="horz" wrap="square"/>
                    <a:lstStyle/>
                    <a:p>
                      <a:pPr marL="0" marR="0">
                        <a:lnSpc>
                          <a:spcPct val="115000"/>
                        </a:lnSpc>
                        <a:spcBef>
                          <a:spcPct val="0"/>
                        </a:spcBef>
                        <a:spcAft>
                          <a:spcPct val="0"/>
                        </a:spcAft>
                      </a:pPr>
                      <a:r>
                        <a:rPr lang="en-US" sz="1400">
                          <a:solidFill>
                            <a:srgbClr val="000000"/>
                          </a:solidFill>
                          <a:latin typeface="Open Sans"/>
                          <a:ea typeface="Times New Roman"/>
                          <a:cs typeface="Arial"/>
                        </a:rPr>
                        <a:t>Flexible, adaptive, continuous feedback</a:t>
                      </a:r>
                      <a:endParaRPr lang="en-US" sz="1400">
                        <a:latin typeface="Calibri"/>
                        <a:ea typeface="Calibri"/>
                        <a:cs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vert="horz" wrap="square"/>
                    <a:lstStyle/>
                    <a:p>
                      <a:pPr marL="0" marR="0">
                        <a:lnSpc>
                          <a:spcPct val="115000"/>
                        </a:lnSpc>
                        <a:spcBef>
                          <a:spcPct val="0"/>
                        </a:spcBef>
                        <a:spcAft>
                          <a:spcPct val="0"/>
                        </a:spcAft>
                      </a:pPr>
                      <a:r>
                        <a:rPr lang="en-US" sz="1400">
                          <a:solidFill>
                            <a:srgbClr val="000000"/>
                          </a:solidFill>
                          <a:latin typeface="Open Sans"/>
                          <a:ea typeface="Times New Roman"/>
                          <a:cs typeface="Arial"/>
                        </a:rPr>
                        <a:t>Requires active user involvement, can be chaotic</a:t>
                      </a:r>
                      <a:endParaRPr lang="en-US" sz="1400">
                        <a:latin typeface="Calibri"/>
                        <a:ea typeface="Calibri"/>
                        <a:cs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vert="horz" wrap="square"/>
                    <a:lstStyle/>
                    <a:p>
                      <a:pPr marL="0" marR="0">
                        <a:lnSpc>
                          <a:spcPct val="115000"/>
                        </a:lnSpc>
                        <a:spcBef>
                          <a:spcPct val="0"/>
                        </a:spcBef>
                        <a:spcAft>
                          <a:spcPct val="0"/>
                        </a:spcAft>
                      </a:pPr>
                      <a:r>
                        <a:rPr lang="en-US" sz="1400">
                          <a:solidFill>
                            <a:srgbClr val="000000"/>
                          </a:solidFill>
                          <a:latin typeface="Open Sans"/>
                          <a:ea typeface="Times New Roman"/>
                          <a:cs typeface="Arial"/>
                        </a:rPr>
                        <a:t>Complex projects with fluctuating requirements</a:t>
                      </a:r>
                      <a:endParaRPr lang="en-US" sz="1400">
                        <a:latin typeface="Calibri"/>
                        <a:ea typeface="Calibri"/>
                        <a:cs typeface="Arial"/>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r>
            </a:tbl>
          </a:graphicData>
        </a:graphic>
      </p:graphicFrame>
    </p:spTree>
  </p:cSld>
  <p:clrMapOvr>
    <a:masterClrMapping/>
  </p:clrMapOvr>
  <p:transition/>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Key points</a:t>
            </a:r>
          </a:p>
        </p:txBody>
      </p:sp>
      <p:sp>
        <p:nvSpPr>
          <p:cNvPr id="3" name="Content Placeholder 2"/>
          <p:cNvSpPr>
            <a:spLocks noGrp="1"/>
          </p:cNvSpPr>
          <p:nvPr>
            <p:ph idx="1"/>
          </p:nvPr>
        </p:nvSpPr>
        <p:spPr/>
        <p:txBody>
          <a:bodyPr/>
          <a:lstStyle/>
          <a:p>
            <a:r>
              <a:rPr lang="en-GB"/>
              <a:t>Software engineering is an engineering discipline that is concerned with all aspects of software production.</a:t>
            </a:r>
          </a:p>
          <a:p>
            <a:r>
              <a:rPr lang="en-GB"/>
              <a:t>Essential software product attributes are maintainability, dependability and security, efficiency and acceptability.</a:t>
            </a:r>
          </a:p>
          <a:p>
            <a:r>
              <a:rPr lang="en-GB"/>
              <a:t>The high-level activities of specification, development, validation and evolution are part of all software processes.</a:t>
            </a:r>
          </a:p>
          <a:p>
            <a:r>
              <a:rPr lang="en-GB" smtClean="0"/>
              <a:t>There are many different types of system and each requires appropriate software engineering tools and techniques for their development. </a:t>
            </a:r>
          </a:p>
          <a:p>
            <a:r>
              <a:rPr lang="en-GB" smtClean="0"/>
              <a:t>Software processes are the activities involved in producing a software system. Software process models are abstract representations of these processes.</a:t>
            </a:r>
          </a:p>
          <a:p>
            <a:endParaRPr lang="en-GB" smtClean="0"/>
          </a:p>
          <a:p>
            <a:pPr>
              <a:buNone/>
            </a:pPr>
            <a:r>
              <a:rPr lang="en-GB" smtClean="0"/>
              <a:t> </a:t>
            </a:r>
          </a:p>
          <a:p>
            <a:pPr>
              <a:buNone/>
            </a:pPr>
            <a:endParaRPr lang="en-GB"/>
          </a:p>
        </p:txBody>
      </p:sp>
      <p:sp>
        <p:nvSpPr>
          <p:cNvPr id="4" name="Footer Placeholder 3"/>
          <p:cNvSpPr>
            <a:spLocks noGrp="1"/>
          </p:cNvSpPr>
          <p:nvPr>
            <p:ph type="ftr" sz="quarter" idx="11"/>
          </p:nvPr>
        </p:nvSpPr>
        <p:spPr/>
        <p:txBody>
          <a:bodyPr/>
          <a:lstStyle/>
          <a:p>
            <a:pPr>
              <a:defRPr/>
            </a:pPr>
            <a:r>
              <a:rPr lang="en-US" smtClean="0"/>
              <a:t>Chapter 1  Introduction and Software Processes</a:t>
            </a:r>
            <a:endParaRPr lang="en-US"/>
          </a:p>
        </p:txBody>
      </p:sp>
      <p:sp>
        <p:nvSpPr>
          <p:cNvPr id="5" name="Slide Number Placeholder 4"/>
          <p:cNvSpPr>
            <a:spLocks noGrp="1"/>
          </p:cNvSpPr>
          <p:nvPr>
            <p:ph type="sldNum" sz="quarter" idx="12"/>
          </p:nvPr>
        </p:nvSpPr>
        <p:spPr/>
        <p:txBody>
          <a:bodyPr/>
          <a:lstStyle/>
          <a:p>
            <a:pPr>
              <a:defRPr/>
            </a:pPr>
            <a:fld id="{6A4D3DC4-9E7F-1C47-B729-896D53019E3D}" type="slidenum">
              <a:rPr lang="en-US" smtClean="0"/>
              <a:pPr>
                <a:defRPr/>
              </a:pPr>
              <a:t>27</a:t>
            </a:fld>
            <a:endParaRPr lang="en-US"/>
          </a:p>
        </p:txBody>
      </p:sp>
    </p:spTree>
  </p:cSld>
  <p:clrMapOvr>
    <a:masterClrMapping/>
  </p:clrMapOvr>
  <p:transition/>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Key points</a:t>
            </a:r>
            <a:endParaRPr lang="en-US"/>
          </a:p>
        </p:txBody>
      </p:sp>
      <p:sp>
        <p:nvSpPr>
          <p:cNvPr id="5" name="Content Placeholder 4"/>
          <p:cNvSpPr>
            <a:spLocks noGrp="1"/>
          </p:cNvSpPr>
          <p:nvPr>
            <p:ph idx="1"/>
          </p:nvPr>
        </p:nvSpPr>
        <p:spPr/>
        <p:txBody>
          <a:bodyPr/>
          <a:lstStyle/>
          <a:p>
            <a:r>
              <a:rPr lang="en-GB" smtClean="0"/>
              <a:t>General </a:t>
            </a:r>
            <a:r>
              <a:rPr lang="en-GB"/>
              <a:t>process models describe the organization of software processes. Examples of these general models include the ‘waterfall’ model,  incremental development, and reuse-oriented development</a:t>
            </a:r>
            <a:r>
              <a:rPr lang="en-GB" smtClean="0"/>
              <a:t>.</a:t>
            </a:r>
            <a:r>
              <a:rPr lang="en-US" smtClean="0"/>
              <a:t> </a:t>
            </a:r>
          </a:p>
          <a:p>
            <a:r>
              <a:rPr lang="en-US" smtClean="0"/>
              <a:t>The spiral model is a systems development lifecycle (SDLC) method used for risk management that combines the iterative development process model with elements of the Waterfall model.</a:t>
            </a:r>
            <a:endParaRPr lang="en-GB" smtClean="0"/>
          </a:p>
          <a:p>
            <a:r>
              <a:rPr lang="en-GB" smtClean="0"/>
              <a:t>Agile methods are incremental development methods that focus on rapid development, frequent releases of the software, reducing process overheads and producing high-quality code. They involve the customer directly in the development process.</a:t>
            </a:r>
          </a:p>
          <a:p>
            <a:endParaRPr lang="en-GB"/>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28</a:t>
            </a:fld>
            <a:endParaRPr lang="en-US"/>
          </a:p>
        </p:txBody>
      </p:sp>
      <p:sp>
        <p:nvSpPr>
          <p:cNvPr id="7" name="Footer Placeholder 6"/>
          <p:cNvSpPr>
            <a:spLocks noGrp="1"/>
          </p:cNvSpPr>
          <p:nvPr>
            <p:ph type="ftr" sz="quarter" idx="11"/>
          </p:nvPr>
        </p:nvSpPr>
        <p:spPr/>
        <p:txBody>
          <a:bodyPr/>
          <a:lstStyle/>
          <a:p>
            <a:pPr>
              <a:defRPr/>
            </a:pPr>
            <a:r>
              <a:rPr lang="en-US" smtClean="0"/>
              <a:t>Chapter 1  Introduction and Software Processes</a:t>
            </a:r>
            <a:endParaRPr lang="en-US"/>
          </a:p>
        </p:txBody>
      </p:sp>
    </p:spTree>
  </p:cSld>
  <p:clrMapOvr>
    <a:masterClrMapping/>
  </p:clrMapOvr>
  <p:transition/>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609600" y="274638"/>
            <a:ext cx="9724309" cy="681965"/>
          </a:xfrm>
        </p:spPr>
        <p:txBody>
          <a:bodyPr/>
          <a:lstStyle/>
          <a:p>
            <a:r>
              <a:rPr lang="en-US" smtClean="0"/>
              <a:t>Review Questions</a:t>
            </a:r>
            <a:endParaRPr lang="en-US"/>
          </a:p>
        </p:txBody>
      </p:sp>
      <p:sp>
        <p:nvSpPr>
          <p:cNvPr id="3" name="Content Placeholder 2"/>
          <p:cNvSpPr>
            <a:spLocks noGrp="1"/>
          </p:cNvSpPr>
          <p:nvPr>
            <p:ph idx="1"/>
          </p:nvPr>
        </p:nvSpPr>
        <p:spPr/>
        <p:txBody>
          <a:bodyPr/>
          <a:lstStyle/>
          <a:p>
            <a:pPr marL="457200" indent="-457200">
              <a:buFont typeface="+mj-lt"/>
              <a:buAutoNum type="arabicPeriod"/>
            </a:pPr>
            <a:r>
              <a:rPr lang="en-US" smtClean="0"/>
              <a:t>Define: Software, Software Engineering,  Software life cycle,  Software process.</a:t>
            </a:r>
          </a:p>
          <a:p>
            <a:pPr marL="457200" indent="-457200">
              <a:buFont typeface="+mj-lt"/>
              <a:buAutoNum type="arabicPeriod"/>
            </a:pPr>
            <a:r>
              <a:rPr lang="en-US" smtClean="0"/>
              <a:t>What are the 4P’s of Software Engineering?</a:t>
            </a:r>
          </a:p>
          <a:p>
            <a:pPr marL="457200" indent="-457200">
              <a:buFont typeface="+mj-lt"/>
              <a:buAutoNum type="arabicPeriod"/>
            </a:pPr>
            <a:r>
              <a:rPr lang="en-US" smtClean="0"/>
              <a:t>Differentiate between Generic product and Customized product.</a:t>
            </a:r>
          </a:p>
          <a:p>
            <a:pPr marL="457200" indent="-457200">
              <a:buFont typeface="+mj-lt"/>
              <a:buAutoNum type="arabicPeriod"/>
            </a:pPr>
            <a:r>
              <a:rPr lang="en-US" smtClean="0"/>
              <a:t>What are the essential attributes of good software?</a:t>
            </a:r>
          </a:p>
          <a:p>
            <a:pPr marL="457200" indent="-457200">
              <a:buFont typeface="+mj-lt"/>
              <a:buAutoNum type="arabicPeriod"/>
            </a:pPr>
            <a:r>
              <a:rPr lang="en-US" smtClean="0"/>
              <a:t>List down the challenges of software engineering practices,  activities of Software process.</a:t>
            </a:r>
          </a:p>
          <a:p>
            <a:pPr marL="457200" indent="-457200">
              <a:buFont typeface="+mj-lt"/>
              <a:buAutoNum type="arabicPeriod"/>
            </a:pPr>
            <a:r>
              <a:rPr lang="en-US" smtClean="0"/>
              <a:t>Explain in detail: Waterfall Model, Incremental development model, Reuse-oriented model, Boehm's spiral model, Agile method. What are the Advantages and Disadvantages? </a:t>
            </a:r>
          </a:p>
          <a:p>
            <a:pPr marL="457200" indent="-457200">
              <a:buFont typeface="+mj-lt"/>
              <a:buAutoNum type="arabicPeriod"/>
            </a:pPr>
            <a:endParaRPr lang="en-US" sz="2000" smtClean="0"/>
          </a:p>
          <a:p>
            <a:pPr marL="457200" indent="-457200">
              <a:buFont typeface="+mj-lt"/>
              <a:buAutoNum type="arabicPeriod"/>
            </a:pPr>
            <a:endParaRPr lang="en-US" sz="2000" smtClean="0"/>
          </a:p>
          <a:p>
            <a:pPr marL="457200" indent="-457200">
              <a:buFont typeface="+mj-lt"/>
              <a:buAutoNum type="arabicPeriod"/>
            </a:pPr>
            <a:endParaRPr lang="en-US" sz="2000" smtClean="0"/>
          </a:p>
          <a:p>
            <a:pPr marL="457200" indent="-457200">
              <a:buFont typeface="+mj-lt"/>
              <a:buAutoNum type="arabicPeriod"/>
            </a:pPr>
            <a:endParaRPr lang="en-US" sz="2000" smtClean="0"/>
          </a:p>
          <a:p>
            <a:pPr marL="457200" indent="-457200">
              <a:buFont typeface="+mj-lt"/>
              <a:buAutoNum type="arabicPeriod"/>
            </a:pPr>
            <a:endParaRPr lang="en-US" sz="2000" smtClean="0"/>
          </a:p>
          <a:p>
            <a:pPr marL="457200" indent="-457200">
              <a:buFont typeface="+mj-lt"/>
              <a:buAutoNum type="arabicPeriod"/>
            </a:pPr>
            <a:endParaRPr lang="en-US" sz="2000"/>
          </a:p>
        </p:txBody>
      </p:sp>
      <p:sp>
        <p:nvSpPr>
          <p:cNvPr id="4" name="Footer Placeholder 3"/>
          <p:cNvSpPr>
            <a:spLocks noGrp="1"/>
          </p:cNvSpPr>
          <p:nvPr>
            <p:ph type="ftr" sz="quarter" idx="11"/>
          </p:nvPr>
        </p:nvSpPr>
        <p:spPr/>
        <p:txBody>
          <a:bodyPr/>
          <a:lstStyle/>
          <a:p>
            <a:pPr>
              <a:defRPr/>
            </a:pPr>
            <a:r>
              <a:rPr lang="en-US" smtClean="0"/>
              <a:t>Chapter 1  Introduction and Software Processes</a:t>
            </a:r>
            <a:endParaRPr lang="en-US"/>
          </a:p>
        </p:txBody>
      </p:sp>
      <p:sp>
        <p:nvSpPr>
          <p:cNvPr id="5" name="Slide Number Placeholder 4"/>
          <p:cNvSpPr>
            <a:spLocks noGrp="1"/>
          </p:cNvSpPr>
          <p:nvPr>
            <p:ph type="sldNum" sz="quarter" idx="12"/>
          </p:nvPr>
        </p:nvSpPr>
        <p:spPr/>
        <p:txBody>
          <a:bodyPr/>
          <a:lstStyle/>
          <a:p>
            <a:pPr>
              <a:defRPr/>
            </a:pPr>
            <a:fld id="{6A4D3DC4-9E7F-1C47-B729-896D53019E3D}" type="slidenum">
              <a:rPr lang="en-US" smtClean="0"/>
              <a:pPr>
                <a:defRPr/>
              </a:pPr>
              <a:t>29</a:t>
            </a:fld>
            <a:endParaRPr lang="en-US"/>
          </a:p>
        </p:txBody>
      </p:sp>
    </p:spTree>
  </p:cSld>
  <p:clrMapOvr>
    <a:masterClrMapping/>
  </p:clrMapOvr>
  <p:transition/>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1.1 Basic Definition</a:t>
            </a:r>
            <a:endParaRPr lang="en-US"/>
          </a:p>
        </p:txBody>
      </p:sp>
      <p:sp>
        <p:nvSpPr>
          <p:cNvPr id="3" name="Content Placeholder 2"/>
          <p:cNvSpPr>
            <a:spLocks noGrp="1"/>
          </p:cNvSpPr>
          <p:nvPr>
            <p:ph idx="1"/>
          </p:nvPr>
        </p:nvSpPr>
        <p:spPr/>
        <p:txBody>
          <a:bodyPr/>
          <a:lstStyle/>
          <a:p>
            <a:r>
              <a:rPr lang="en-US" smtClean="0"/>
              <a:t>What is software?</a:t>
            </a:r>
          </a:p>
          <a:p>
            <a:pPr lvl="1">
              <a:buNone/>
            </a:pPr>
            <a:r>
              <a:rPr lang="en-US" smtClean="0"/>
              <a:t>	Computer programs and associated documentation. Software products may be developed for a particular customer or may be developed for a general market.</a:t>
            </a:r>
          </a:p>
          <a:p>
            <a:r>
              <a:rPr lang="en-US" smtClean="0"/>
              <a:t>What is software engineering?</a:t>
            </a:r>
          </a:p>
          <a:p>
            <a:pPr lvl="1">
              <a:buNone/>
            </a:pPr>
            <a:r>
              <a:rPr lang="en-US" smtClean="0"/>
              <a:t>	Software engineering is an engineering discipline that is concerned with all aspects of software production from initial conception to operation and maintenance.</a:t>
            </a:r>
          </a:p>
          <a:p>
            <a:r>
              <a:rPr lang="en-US" smtClean="0"/>
              <a:t>The IEEE [IEE17] has developed the following definition for software engineering:</a:t>
            </a:r>
          </a:p>
          <a:p>
            <a:pPr lvl="1">
              <a:buNone/>
            </a:pPr>
            <a:r>
              <a:rPr lang="en-US" smtClean="0"/>
              <a:t>	The application of a systematic, disciplined, quantifiable approach to the development, operation, and maintenance of software; that is, the application of engineering to software.</a:t>
            </a:r>
          </a:p>
        </p:txBody>
      </p:sp>
      <p:sp>
        <p:nvSpPr>
          <p:cNvPr id="4" name="Footer Placeholder 3"/>
          <p:cNvSpPr>
            <a:spLocks noGrp="1"/>
          </p:cNvSpPr>
          <p:nvPr>
            <p:ph type="ftr" sz="quarter" idx="11"/>
          </p:nvPr>
        </p:nvSpPr>
        <p:spPr/>
        <p:txBody>
          <a:bodyPr/>
          <a:lstStyle/>
          <a:p>
            <a:pPr>
              <a:defRPr/>
            </a:pPr>
            <a:r>
              <a:rPr lang="en-US" smtClean="0"/>
              <a:t>Chapter 1  Introduction and Software Processes</a:t>
            </a:r>
            <a:endParaRPr lang="en-US"/>
          </a:p>
        </p:txBody>
      </p:sp>
      <p:sp>
        <p:nvSpPr>
          <p:cNvPr id="5" name="Slide Number Placeholder 4"/>
          <p:cNvSpPr>
            <a:spLocks noGrp="1"/>
          </p:cNvSpPr>
          <p:nvPr>
            <p:ph type="sldNum" sz="quarter" idx="12"/>
          </p:nvPr>
        </p:nvSpPr>
        <p:spPr/>
        <p:txBody>
          <a:bodyPr/>
          <a:lstStyle/>
          <a:p>
            <a:pPr>
              <a:defRPr/>
            </a:pPr>
            <a:fld id="{6A4D3DC4-9E7F-1C47-B729-896D53019E3D}" type="slidenum">
              <a:rPr lang="en-US" smtClean="0"/>
              <a:pPr>
                <a:defRPr/>
              </a:pPr>
              <a:t>3</a:t>
            </a:fld>
            <a:endParaRPr lang="en-US"/>
          </a:p>
        </p:txBody>
      </p:sp>
    </p:spTree>
    <p:extLst>
      <p:ext uri="{BB962C8B-B14F-4D97-AF65-F5344CB8AC3E}">
        <p14:creationId xmlns="" xmlns:p14="http://schemas.microsoft.com/office/powerpoint/2010/main" val="1395635040"/>
      </p:ext>
    </p:extLst>
  </p:cSld>
  <p:clrMapOvr>
    <a:masterClrMapping/>
  </p:clrMapOvr>
  <p:transition/>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5362" name="Title 1"/>
          <p:cNvSpPr>
            <a:spLocks noGrp="1"/>
          </p:cNvSpPr>
          <p:nvPr>
            <p:ph type="ctrTitle"/>
          </p:nvPr>
        </p:nvSpPr>
        <p:spPr>
          <a:xfrm>
            <a:off x="914400" y="2130426"/>
            <a:ext cx="10363200" cy="3674838"/>
          </a:xfrm>
        </p:spPr>
        <p:txBody>
          <a:bodyPr/>
          <a:lstStyle/>
          <a:p>
            <a:pPr algn="ctr" eaLnBrk="1" hangingPunct="1"/>
            <a:r>
              <a:rPr lang="en-US"/>
              <a:t>Chapter </a:t>
            </a:r>
            <a:r>
              <a:rPr lang="en-US" smtClean="0"/>
              <a:t>2 </a:t>
            </a:r>
            <a:r>
              <a:rPr lang="en-US"/>
              <a:t>– Requirements Engineering</a:t>
            </a:r>
          </a:p>
        </p:txBody>
      </p:sp>
      <p:sp>
        <p:nvSpPr>
          <p:cNvPr id="4" name="Slide Number Placeholder 3"/>
          <p:cNvSpPr>
            <a:spLocks noGrp="1"/>
          </p:cNvSpPr>
          <p:nvPr>
            <p:ph type="sldNum" sz="quarter" idx="12"/>
          </p:nvPr>
        </p:nvSpPr>
        <p:spPr/>
        <p:txBody>
          <a:bodyPr/>
          <a:lstStyle/>
          <a:p>
            <a:pPr>
              <a:defRPr/>
            </a:pPr>
            <a:fld id="{B0C4763A-EFD4-7742-8F31-9C2F9300C28A}" type="slidenum">
              <a:rPr lang="en-US" smtClean="0"/>
              <a:pPr>
                <a:defRPr/>
              </a:pPr>
              <a:t>30</a:t>
            </a:fld>
            <a:endParaRPr lang="en-US"/>
          </a:p>
        </p:txBody>
      </p:sp>
      <p:sp>
        <p:nvSpPr>
          <p:cNvPr id="5" name="Footer Placeholder 4"/>
          <p:cNvSpPr>
            <a:spLocks noGrp="1"/>
          </p:cNvSpPr>
          <p:nvPr>
            <p:ph type="ftr" sz="quarter" idx="11"/>
          </p:nvPr>
        </p:nvSpPr>
        <p:spPr/>
        <p:txBody>
          <a:bodyPr/>
          <a:lstStyle/>
          <a:p>
            <a:pPr>
              <a:defRPr/>
            </a:pPr>
            <a:r>
              <a:rPr lang="en-US" smtClean="0"/>
              <a:t>Chapter 2 Requirements engineering</a:t>
            </a:r>
            <a:endParaRPr lang="en-US"/>
          </a:p>
        </p:txBody>
      </p:sp>
    </p:spTree>
  </p:cSld>
  <p:clrMapOvr>
    <a:masterClrMapping/>
  </p:clrMapOvr>
  <p:transition/>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Topics covered</a:t>
            </a:r>
          </a:p>
        </p:txBody>
      </p:sp>
      <p:sp>
        <p:nvSpPr>
          <p:cNvPr id="3" name="Content Placeholder 2"/>
          <p:cNvSpPr>
            <a:spLocks noGrp="1"/>
          </p:cNvSpPr>
          <p:nvPr>
            <p:ph idx="1"/>
          </p:nvPr>
        </p:nvSpPr>
        <p:spPr/>
        <p:txBody>
          <a:bodyPr/>
          <a:lstStyle/>
          <a:p>
            <a:r>
              <a:rPr lang="en-US"/>
              <a:t>Requirement Engineering</a:t>
            </a:r>
            <a:endParaRPr lang="ar-SA"/>
          </a:p>
          <a:p>
            <a:r>
              <a:rPr lang="en-US"/>
              <a:t>Crucial Process Steps of Requirement Engineering</a:t>
            </a:r>
            <a:endParaRPr lang="ar-SA"/>
          </a:p>
          <a:p>
            <a:r>
              <a:rPr lang="en-US" smtClean="0"/>
              <a:t>Types of Requirements</a:t>
            </a:r>
            <a:endParaRPr lang="en-GB"/>
          </a:p>
          <a:p>
            <a:r>
              <a:rPr lang="en-US"/>
              <a:t>User and System </a:t>
            </a:r>
            <a:r>
              <a:rPr lang="en-US" smtClean="0"/>
              <a:t>Requirements</a:t>
            </a:r>
          </a:p>
          <a:p>
            <a:r>
              <a:rPr lang="en-US" smtClean="0"/>
              <a:t>Categories of Metrics</a:t>
            </a:r>
            <a:endParaRPr lang="en-US"/>
          </a:p>
          <a:p>
            <a:r>
              <a:rPr lang="en-US"/>
              <a:t>Software Requirements Specification (SRS) Document</a:t>
            </a:r>
          </a:p>
          <a:p>
            <a:r>
              <a:rPr lang="en-GB"/>
              <a:t>Requirements Gathering Techniques</a:t>
            </a:r>
            <a:endParaRPr lang="en-US"/>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31</a:t>
            </a:fld>
            <a:endParaRPr lang="en-US"/>
          </a:p>
        </p:txBody>
      </p:sp>
      <p:sp>
        <p:nvSpPr>
          <p:cNvPr id="5" name="Footer Placeholder 4"/>
          <p:cNvSpPr>
            <a:spLocks noGrp="1"/>
          </p:cNvSpPr>
          <p:nvPr>
            <p:ph type="ftr" sz="quarter" idx="11"/>
          </p:nvPr>
        </p:nvSpPr>
        <p:spPr/>
        <p:txBody>
          <a:bodyPr/>
          <a:lstStyle/>
          <a:p>
            <a:pPr>
              <a:defRPr/>
            </a:pPr>
            <a:r>
              <a:rPr lang="en-US" smtClean="0"/>
              <a:t>Chapter 2 Requirements engineering</a:t>
            </a:r>
            <a:endParaRPr lang="en-US"/>
          </a:p>
        </p:txBody>
      </p:sp>
    </p:spTree>
  </p:cSld>
  <p:clrMapOvr>
    <a:masterClrMapping/>
  </p:clrMapOvr>
  <p:transition/>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170" name="Rectangle 2"/>
          <p:cNvSpPr>
            <a:spLocks noGrp="1" noChangeArrowheads="1"/>
          </p:cNvSpPr>
          <p:nvPr>
            <p:ph type="title"/>
          </p:nvPr>
        </p:nvSpPr>
        <p:spPr>
          <a:noFill/>
        </p:spPr>
        <p:txBody>
          <a:bodyPr vert="horz" wrap="square" lIns="90487" tIns="44450" rIns="90487" bIns="44450" numCol="1" anchor="ctr" anchorCtr="0" compatLnSpc="1">
            <a:prstTxWarp prst="textNoShape">
              <a:avLst/>
            </a:prstTxWarp>
          </a:bodyPr>
          <a:lstStyle/>
          <a:p>
            <a:r>
              <a:rPr lang="en-GB" smtClean="0"/>
              <a:t>2.1 Requirements </a:t>
            </a:r>
            <a:r>
              <a:rPr lang="en-GB"/>
              <a:t>Engineering</a:t>
            </a:r>
          </a:p>
        </p:txBody>
      </p:sp>
      <p:sp>
        <p:nvSpPr>
          <p:cNvPr id="7171" name="Rectangle 3"/>
          <p:cNvSpPr>
            <a:spLocks noGrp="1" noChangeArrowheads="1"/>
          </p:cNvSpPr>
          <p:nvPr>
            <p:ph idx="1"/>
          </p:nvPr>
        </p:nvSpPr>
        <p:spPr>
          <a:noFill/>
        </p:spPr>
        <p:txBody>
          <a:bodyPr lIns="90487" tIns="44450" rIns="90487" bIns="44450"/>
          <a:lstStyle/>
          <a:p>
            <a:r>
              <a:rPr lang="en-GB"/>
              <a:t>The process of establishing the services that the customer requires from a system and the constraints under which it operates and is developed.</a:t>
            </a:r>
          </a:p>
          <a:p>
            <a:r>
              <a:rPr lang="en-GB"/>
              <a:t>The requirements themselves are the descriptions of the system services and constraints that are generated during the requirements engineering process</a:t>
            </a:r>
            <a:r>
              <a:rPr lang="en-GB" smtClean="0"/>
              <a:t>.</a:t>
            </a:r>
          </a:p>
          <a:p>
            <a:r>
              <a:rPr lang="en-US" smtClean="0"/>
              <a:t>Requirements engineering is one of the most crucial activity in this creation process. Without well-written requirements specifications, developers do not know what to build, customers do not know what to expect, and there is no way to validate that the built system satisfies the requirements.</a:t>
            </a:r>
            <a:endParaRPr lang="en-GB"/>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32</a:t>
            </a:fld>
            <a:endParaRPr lang="en-US"/>
          </a:p>
        </p:txBody>
      </p:sp>
      <p:sp>
        <p:nvSpPr>
          <p:cNvPr id="5" name="Footer Placeholder 4"/>
          <p:cNvSpPr>
            <a:spLocks noGrp="1"/>
          </p:cNvSpPr>
          <p:nvPr>
            <p:ph type="ftr" sz="quarter" idx="11"/>
          </p:nvPr>
        </p:nvSpPr>
        <p:spPr/>
        <p:txBody>
          <a:bodyPr/>
          <a:lstStyle/>
          <a:p>
            <a:pPr>
              <a:defRPr/>
            </a:pPr>
            <a:r>
              <a:rPr lang="en-US" smtClean="0"/>
              <a:t>Chapter 2 Requirements engineering</a:t>
            </a:r>
            <a:endParaRPr lang="en-US"/>
          </a:p>
        </p:txBody>
      </p:sp>
    </p:spTree>
  </p:cSld>
  <p:clrMapOvr>
    <a:masterClrMapping/>
  </p:clrMapOvr>
  <p:transition/>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 xmlns:a16="http://schemas.microsoft.com/office/drawing/2014/main" id="{BA207501-8967-EF49-B368-9507461C9C51}"/>
              </a:ext>
            </a:extLst>
          </p:cNvPr>
          <p:cNvSpPr>
            <a:spLocks noGrp="1"/>
          </p:cNvSpPr>
          <p:nvPr>
            <p:ph type="title"/>
          </p:nvPr>
        </p:nvSpPr>
        <p:spPr/>
        <p:txBody>
          <a:bodyPr/>
          <a:lstStyle/>
          <a:p>
            <a:r>
              <a:rPr lang="en-US" smtClean="0"/>
              <a:t>2.2 Crucial </a:t>
            </a:r>
            <a:r>
              <a:rPr lang="en-US"/>
              <a:t>Process Steps of Requirement Engineering</a:t>
            </a:r>
          </a:p>
        </p:txBody>
      </p:sp>
      <p:sp>
        <p:nvSpPr>
          <p:cNvPr id="4" name="Footer Placeholder 3">
            <a:extLst>
              <a:ext uri="{FF2B5EF4-FFF2-40B4-BE49-F238E27FC236}">
                <a16:creationId xmlns="" xmlns:a16="http://schemas.microsoft.com/office/drawing/2014/main" id="{5BF56906-6FA9-CE4D-8A4C-96E7B7BEDDE0}"/>
              </a:ext>
            </a:extLst>
          </p:cNvPr>
          <p:cNvSpPr>
            <a:spLocks noGrp="1"/>
          </p:cNvSpPr>
          <p:nvPr>
            <p:ph type="ftr" sz="quarter" idx="11"/>
          </p:nvPr>
        </p:nvSpPr>
        <p:spPr/>
        <p:txBody>
          <a:bodyPr/>
          <a:lstStyle/>
          <a:p>
            <a:pPr>
              <a:defRPr/>
            </a:pPr>
            <a:r>
              <a:rPr lang="en-US" smtClean="0"/>
              <a:t>Chapter 2 Requirements engineering</a:t>
            </a:r>
            <a:endParaRPr lang="en-US"/>
          </a:p>
        </p:txBody>
      </p:sp>
      <p:sp>
        <p:nvSpPr>
          <p:cNvPr id="5" name="Slide Number Placeholder 4">
            <a:extLst>
              <a:ext uri="{FF2B5EF4-FFF2-40B4-BE49-F238E27FC236}">
                <a16:creationId xmlns="" xmlns:a16="http://schemas.microsoft.com/office/drawing/2014/main" id="{ED336A29-3285-4B44-A54B-44592548FADA}"/>
              </a:ext>
            </a:extLst>
          </p:cNvPr>
          <p:cNvSpPr>
            <a:spLocks noGrp="1"/>
          </p:cNvSpPr>
          <p:nvPr>
            <p:ph type="sldNum" sz="quarter" idx="12"/>
          </p:nvPr>
        </p:nvSpPr>
        <p:spPr/>
        <p:txBody>
          <a:bodyPr/>
          <a:lstStyle/>
          <a:p>
            <a:pPr>
              <a:defRPr/>
            </a:pPr>
            <a:fld id="{825F70CE-84E9-D04C-9B15-10C693AA0F2A}" type="slidenum">
              <a:rPr lang="en-US" smtClean="0"/>
              <a:pPr>
                <a:defRPr/>
              </a:pPr>
              <a:t>33</a:t>
            </a:fld>
            <a:endParaRPr lang="en-US"/>
          </a:p>
        </p:txBody>
      </p:sp>
      <p:sp>
        <p:nvSpPr>
          <p:cNvPr id="8" name="Content Placeholder 7">
            <a:extLst>
              <a:ext uri="{FF2B5EF4-FFF2-40B4-BE49-F238E27FC236}">
                <a16:creationId xmlns="" xmlns:a16="http://schemas.microsoft.com/office/drawing/2014/main" id="{5E7066BF-8AA6-F44C-ACDD-ECBBE52DABE2}"/>
              </a:ext>
            </a:extLst>
          </p:cNvPr>
          <p:cNvSpPr>
            <a:spLocks noGrp="1"/>
          </p:cNvSpPr>
          <p:nvPr>
            <p:ph idx="1"/>
          </p:nvPr>
        </p:nvSpPr>
        <p:spPr/>
        <p:txBody>
          <a:bodyPr/>
          <a:lstStyle/>
          <a:p>
            <a:r>
              <a:rPr lang="en-US" smtClean="0"/>
              <a:t>The </a:t>
            </a:r>
            <a:r>
              <a:rPr lang="en-US"/>
              <a:t>requirements engineering consists of four </a:t>
            </a:r>
            <a:r>
              <a:rPr lang="en-US" smtClean="0"/>
              <a:t>steps</a:t>
            </a:r>
          </a:p>
          <a:p>
            <a:endParaRPr lang="en-US" smtClean="0"/>
          </a:p>
          <a:p>
            <a:endParaRPr lang="en-US" smtClean="0"/>
          </a:p>
          <a:p>
            <a:endParaRPr lang="en-US" smtClean="0"/>
          </a:p>
          <a:p>
            <a:endParaRPr lang="en-US" smtClean="0"/>
          </a:p>
          <a:p>
            <a:endParaRPr lang="en-US" smtClean="0"/>
          </a:p>
          <a:p>
            <a:endParaRPr lang="en-US" sz="900" smtClean="0"/>
          </a:p>
          <a:p>
            <a:r>
              <a:rPr lang="en-US" smtClean="0"/>
              <a:t>The primary output of requirements engineering is requirements specifications. If it describes both hardware and software, it is a system requirements specifications. If it describes only software, it is a software requirements specifications.</a:t>
            </a:r>
            <a:endParaRPr lang="en-US" i="1"/>
          </a:p>
        </p:txBody>
      </p:sp>
      <p:graphicFrame>
        <p:nvGraphicFramePr>
          <p:cNvPr id="6" name="Table 5">
            <a:extLst>
              <a:ext uri="{FF2B5EF4-FFF2-40B4-BE49-F238E27FC236}">
                <a16:creationId xmlns="" xmlns:a16="http://schemas.microsoft.com/office/drawing/2014/main" id="{77989228-BD06-5F45-B483-83B025450211}"/>
              </a:ext>
            </a:extLst>
          </p:cNvPr>
          <p:cNvGraphicFramePr>
            <a:graphicFrameLocks noGrp="1"/>
          </p:cNvGraphicFramePr>
          <p:nvPr>
            <p:extLst>
              <p:ext uri="{D42A27DB-BD31-4B8C-83A1-F6EECF244321}">
                <p14:modId xmlns="" xmlns:p14="http://schemas.microsoft.com/office/powerpoint/2010/main" val="333097668"/>
              </p:ext>
            </p:extLst>
          </p:nvPr>
        </p:nvGraphicFramePr>
        <p:xfrm>
          <a:off x="609600" y="2209800"/>
          <a:ext cx="11201400" cy="2752078"/>
        </p:xfrm>
        <a:graphic>
          <a:graphicData uri="http://schemas.openxmlformats.org/drawingml/2006/table">
            <a:tbl>
              <a:tblPr/>
              <a:tblGrid>
                <a:gridCol w="3505200">
                  <a:extLst>
                    <a:ext uri="{9D8B030D-6E8A-4147-A177-3AD203B41FA5}">
                      <a16:colId xmlns="" xmlns:a16="http://schemas.microsoft.com/office/drawing/2014/main" val="20000"/>
                    </a:ext>
                  </a:extLst>
                </a:gridCol>
                <a:gridCol w="7696200">
                  <a:extLst>
                    <a:ext uri="{9D8B030D-6E8A-4147-A177-3AD203B41FA5}">
                      <a16:colId xmlns="" xmlns:a16="http://schemas.microsoft.com/office/drawing/2014/main" val="20001"/>
                    </a:ext>
                  </a:extLst>
                </a:gridCol>
              </a:tblGrid>
              <a:tr h="395438">
                <a:tc>
                  <a:txBody>
                    <a:bodyPr vert="horz" wrap="square"/>
                    <a:lstStyle/>
                    <a:p>
                      <a:pPr marL="0" marR="0" lvl="0" indent="0" algn="ctr" defTabSz="457200" rtl="0" eaLnBrk="1" fontAlgn="base" latinLnBrk="0" hangingPunct="1">
                        <a:lnSpc>
                          <a:spcPct val="100000"/>
                        </a:lnSpc>
                        <a:spcBef>
                          <a:spcPct val="0"/>
                        </a:spcBef>
                        <a:spcAft>
                          <a:spcPct val="0"/>
                        </a:spcAft>
                        <a:buClrTx/>
                        <a:buSzTx/>
                        <a:buFontTx/>
                        <a:buNone/>
                      </a:pPr>
                      <a:r>
                        <a:rPr kumimoji="0" lang="en-GB" sz="1600" b="1" i="0" u="none" strike="noStrike" cap="none" normalizeH="0" baseline="0">
                          <a:ln>
                            <a:noFill/>
                          </a:ln>
                          <a:solidFill>
                            <a:schemeClr val="bg1"/>
                          </a:solidFill>
                          <a:effectLst/>
                          <a:latin typeface="Arial"/>
                          <a:ea typeface="Times New Roman"/>
                          <a:cs typeface="Arial"/>
                        </a:rPr>
                        <a:t>Process Step</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vert="horz" wrap="square"/>
                    <a:lstStyle/>
                    <a:p>
                      <a:pPr marL="0" marR="0" lvl="0" indent="0" algn="ctr" defTabSz="457200" rtl="0" eaLnBrk="1" fontAlgn="base" latinLnBrk="0" hangingPunct="1">
                        <a:lnSpc>
                          <a:spcPct val="100000"/>
                        </a:lnSpc>
                        <a:spcBef>
                          <a:spcPct val="0"/>
                        </a:spcBef>
                        <a:spcAft>
                          <a:spcPct val="0"/>
                        </a:spcAft>
                        <a:buClrTx/>
                        <a:buSzTx/>
                        <a:buFontTx/>
                        <a:buNone/>
                      </a:pPr>
                      <a:r>
                        <a:rPr kumimoji="0" lang="en-GB" sz="1600" b="1" i="0" u="none" strike="noStrike" cap="none" normalizeH="0" baseline="0">
                          <a:ln>
                            <a:noFill/>
                          </a:ln>
                          <a:solidFill>
                            <a:schemeClr val="bg1"/>
                          </a:solidFill>
                          <a:effectLst/>
                          <a:latin typeface="Arial"/>
                          <a:ea typeface="Times New Roman"/>
                          <a:cs typeface="Arial"/>
                        </a:rPr>
                        <a:t>Description</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0"/>
                  </a:ext>
                </a:extLst>
              </a:tr>
              <a:tr h="563879">
                <a:tc>
                  <a:txBody>
                    <a:bodyPr vert="horz" wrap="square"/>
                    <a:lstStyle/>
                    <a:p>
                      <a:pPr marL="0" marR="0" lvl="0" indent="0" algn="ctr" defTabSz="457200" rtl="0" eaLnBrk="1" fontAlgn="base" latinLnBrk="0" hangingPunct="1">
                        <a:lnSpc>
                          <a:spcPct val="100000"/>
                        </a:lnSpc>
                        <a:spcBef>
                          <a:spcPct val="0"/>
                        </a:spcBef>
                        <a:spcAft>
                          <a:spcPct val="0"/>
                        </a:spcAft>
                        <a:buClrTx/>
                        <a:buSzTx/>
                        <a:buFontTx/>
                        <a:buNone/>
                      </a:pPr>
                      <a:r>
                        <a:rPr kumimoji="0" lang="en-GB" sz="1600" b="1" i="0" u="none" strike="noStrike" cap="none" normalizeH="0" baseline="0">
                          <a:ln>
                            <a:noFill/>
                          </a:ln>
                          <a:solidFill>
                            <a:srgbClr val="000000"/>
                          </a:solidFill>
                          <a:effectLst/>
                          <a:latin typeface="Arial"/>
                          <a:ea typeface="Times New Roman"/>
                          <a:cs typeface="Arial"/>
                        </a:rPr>
                        <a:t>Requirements elicitation</a:t>
                      </a:r>
                    </a:p>
                  </a:txBody>
                  <a:tcPr marL="73025" marR="73025" marT="0" marB="914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vert="horz" wrap="square"/>
                    <a:lstStyle/>
                    <a:p>
                      <a:pPr marL="0" marR="0" lvl="0" indent="0" algn="just" defTabSz="457200" rtl="0" eaLnBrk="1" fontAlgn="base" latinLnBrk="0" hangingPunct="1">
                        <a:lnSpc>
                          <a:spcPct val="100000"/>
                        </a:lnSpc>
                        <a:spcBef>
                          <a:spcPct val="0"/>
                        </a:spcBef>
                        <a:spcAft>
                          <a:spcPct val="0"/>
                        </a:spcAft>
                        <a:buClrTx/>
                        <a:buSzTx/>
                        <a:buFontTx/>
                        <a:buNone/>
                      </a:pPr>
                      <a:r>
                        <a:rPr kumimoji="0" lang="en-GB" sz="1600" b="0" i="0" u="none" strike="noStrike" cap="none" normalizeH="0" baseline="0">
                          <a:ln>
                            <a:noFill/>
                          </a:ln>
                          <a:solidFill>
                            <a:srgbClr val="000000"/>
                          </a:solidFill>
                          <a:effectLst/>
                          <a:latin typeface="Arial"/>
                          <a:ea typeface="Times New Roman"/>
                          <a:cs typeface="Arial"/>
                        </a:rPr>
                        <a:t>This is also known as gathering of requirements. Here requirements</a:t>
                      </a:r>
                    </a:p>
                    <a:p>
                      <a:pPr marL="0" marR="0" lvl="0" indent="0" algn="just" defTabSz="457200" rtl="0" eaLnBrk="1" fontAlgn="base" latinLnBrk="0" hangingPunct="1">
                        <a:lnSpc>
                          <a:spcPct val="100000"/>
                        </a:lnSpc>
                        <a:spcBef>
                          <a:spcPct val="0"/>
                        </a:spcBef>
                        <a:spcAft>
                          <a:spcPct val="0"/>
                        </a:spcAft>
                        <a:buClrTx/>
                        <a:buSzTx/>
                        <a:buFontTx/>
                        <a:buNone/>
                      </a:pPr>
                      <a:r>
                        <a:rPr kumimoji="0" lang="en-GB" sz="1600" b="0" i="0" u="none" strike="noStrike" cap="none" normalizeH="0" baseline="0">
                          <a:ln>
                            <a:noFill/>
                          </a:ln>
                          <a:solidFill>
                            <a:srgbClr val="000000"/>
                          </a:solidFill>
                          <a:effectLst/>
                          <a:latin typeface="Arial"/>
                          <a:ea typeface="Times New Roman"/>
                          <a:cs typeface="Arial"/>
                        </a:rPr>
                        <a:t>are identified with the help of customer and existing systems process if available.</a:t>
                      </a:r>
                    </a:p>
                  </a:txBody>
                  <a:tcPr marL="73025" marR="73025" marT="0" marB="914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 xmlns:a16="http://schemas.microsoft.com/office/drawing/2014/main" val="10001"/>
                  </a:ext>
                </a:extLst>
              </a:tr>
              <a:tr h="441959">
                <a:tc>
                  <a:txBody>
                    <a:bodyPr vert="horz" wrap="square"/>
                    <a:lstStyle/>
                    <a:p>
                      <a:pPr marL="0" marR="0" lvl="0" indent="0" algn="ctr" defTabSz="457200" rtl="0" eaLnBrk="1" fontAlgn="base" latinLnBrk="0" hangingPunct="1">
                        <a:lnSpc>
                          <a:spcPct val="100000"/>
                        </a:lnSpc>
                        <a:spcBef>
                          <a:spcPct val="0"/>
                        </a:spcBef>
                        <a:spcAft>
                          <a:spcPct val="0"/>
                        </a:spcAft>
                        <a:buClrTx/>
                        <a:buSzTx/>
                        <a:buFontTx/>
                        <a:buNone/>
                      </a:pPr>
                      <a:r>
                        <a:rPr kumimoji="0" lang="en-GB" sz="1600" b="1" i="0" u="none" strike="noStrike" cap="none" normalizeH="0" baseline="0">
                          <a:ln>
                            <a:noFill/>
                          </a:ln>
                          <a:solidFill>
                            <a:srgbClr val="000000"/>
                          </a:solidFill>
                          <a:effectLst/>
                          <a:latin typeface="Arial"/>
                          <a:ea typeface="Times New Roman"/>
                          <a:cs typeface="Arial"/>
                        </a:rPr>
                        <a:t>Requirements analysis</a:t>
                      </a:r>
                    </a:p>
                  </a:txBody>
                  <a:tcPr marL="73025" marR="73025" marT="0" marB="914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vert="horz" wrap="square"/>
                    <a:lstStyle/>
                    <a:p>
                      <a:pPr marL="0" marR="0" lvl="0" indent="0" algn="just" defTabSz="457200" rtl="0" eaLnBrk="1" fontAlgn="base" latinLnBrk="0" hangingPunct="1">
                        <a:lnSpc>
                          <a:spcPct val="100000"/>
                        </a:lnSpc>
                        <a:spcBef>
                          <a:spcPct val="0"/>
                        </a:spcBef>
                        <a:spcAft>
                          <a:spcPct val="0"/>
                        </a:spcAft>
                        <a:buClrTx/>
                        <a:buSzTx/>
                        <a:buFontTx/>
                        <a:buNone/>
                      </a:pPr>
                      <a:r>
                        <a:rPr kumimoji="0" lang="en-GB" sz="1600" b="0" i="0" u="none" strike="noStrike" cap="none" normalizeH="0" baseline="0">
                          <a:ln>
                            <a:noFill/>
                          </a:ln>
                          <a:solidFill>
                            <a:srgbClr val="000000"/>
                          </a:solidFill>
                          <a:effectLst/>
                          <a:latin typeface="Arial"/>
                          <a:ea typeface="Times New Roman"/>
                          <a:cs typeface="Arial"/>
                        </a:rPr>
                        <a:t>The requirements are analyzed in order to identify inconsistencies,</a:t>
                      </a:r>
                    </a:p>
                    <a:p>
                      <a:pPr marL="0" marR="0" lvl="0" indent="0" algn="just" defTabSz="457200" rtl="0" eaLnBrk="1" fontAlgn="base" latinLnBrk="0" hangingPunct="1">
                        <a:lnSpc>
                          <a:spcPct val="100000"/>
                        </a:lnSpc>
                        <a:spcBef>
                          <a:spcPct val="0"/>
                        </a:spcBef>
                        <a:spcAft>
                          <a:spcPct val="0"/>
                        </a:spcAft>
                        <a:buClrTx/>
                        <a:buSzTx/>
                        <a:buFontTx/>
                        <a:buNone/>
                      </a:pPr>
                      <a:r>
                        <a:rPr kumimoji="0" lang="en-GB" sz="1600" b="0" i="0" u="none" strike="noStrike" cap="none" normalizeH="0" baseline="0">
                          <a:ln>
                            <a:noFill/>
                          </a:ln>
                          <a:solidFill>
                            <a:srgbClr val="000000"/>
                          </a:solidFill>
                          <a:effectLst/>
                          <a:latin typeface="Arial"/>
                          <a:ea typeface="Times New Roman"/>
                          <a:cs typeface="Arial"/>
                        </a:rPr>
                        <a:t>defects, omissions, and also resolve conflicts if any.</a:t>
                      </a:r>
                    </a:p>
                  </a:txBody>
                  <a:tcPr marL="73025" marR="73025" marT="0" marB="914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 xmlns:a16="http://schemas.microsoft.com/office/drawing/2014/main" val="10002"/>
                  </a:ext>
                </a:extLst>
              </a:tr>
              <a:tr h="396239">
                <a:tc>
                  <a:txBody>
                    <a:bodyPr vert="horz" wrap="square"/>
                    <a:lstStyle/>
                    <a:p>
                      <a:pPr marL="0" marR="0" lvl="0" indent="0" algn="ctr" defTabSz="457200" rtl="0" eaLnBrk="1" fontAlgn="base" latinLnBrk="0" hangingPunct="1">
                        <a:lnSpc>
                          <a:spcPct val="100000"/>
                        </a:lnSpc>
                        <a:spcBef>
                          <a:spcPct val="0"/>
                        </a:spcBef>
                        <a:spcAft>
                          <a:spcPct val="0"/>
                        </a:spcAft>
                        <a:buClrTx/>
                        <a:buSzTx/>
                        <a:buFontTx/>
                        <a:buNone/>
                      </a:pPr>
                      <a:r>
                        <a:rPr kumimoji="0" lang="en-GB" sz="1600" b="1" i="0" u="none" strike="noStrike" cap="none" normalizeH="0" baseline="0">
                          <a:ln>
                            <a:noFill/>
                          </a:ln>
                          <a:solidFill>
                            <a:srgbClr val="000000"/>
                          </a:solidFill>
                          <a:effectLst/>
                          <a:latin typeface="Arial"/>
                          <a:ea typeface="Times New Roman"/>
                          <a:cs typeface="Arial"/>
                        </a:rPr>
                        <a:t>Requirements documentations</a:t>
                      </a:r>
                    </a:p>
                  </a:txBody>
                  <a:tcPr marL="73025" marR="73025" marT="0" marB="914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vert="horz" wrap="square"/>
                    <a:lstStyle/>
                    <a:p>
                      <a:pPr marL="0" marR="0" lvl="0" indent="0" algn="just" defTabSz="457200" rtl="0" eaLnBrk="1" fontAlgn="base" latinLnBrk="0" hangingPunct="1">
                        <a:lnSpc>
                          <a:spcPct val="100000"/>
                        </a:lnSpc>
                        <a:spcBef>
                          <a:spcPct val="0"/>
                        </a:spcBef>
                        <a:spcAft>
                          <a:spcPct val="0"/>
                        </a:spcAft>
                        <a:buClrTx/>
                        <a:buSzTx/>
                        <a:buFontTx/>
                        <a:buNone/>
                      </a:pPr>
                      <a:r>
                        <a:rPr kumimoji="0" lang="en-GB" sz="1600" b="0" i="0" u="none" strike="noStrike" cap="none" normalizeH="0" baseline="0">
                          <a:ln>
                            <a:noFill/>
                          </a:ln>
                          <a:solidFill>
                            <a:srgbClr val="000000"/>
                          </a:solidFill>
                          <a:effectLst/>
                          <a:latin typeface="Arial"/>
                          <a:ea typeface="Times New Roman"/>
                          <a:cs typeface="Arial"/>
                        </a:rPr>
                        <a:t>It is the foundation for the design of the software. The document is known as software requirements specification (SRS).</a:t>
                      </a:r>
                    </a:p>
                  </a:txBody>
                  <a:tcPr marL="73025" marR="73025" marT="0" marB="914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 xmlns:a16="http://schemas.microsoft.com/office/drawing/2014/main" val="10003"/>
                  </a:ext>
                </a:extLst>
              </a:tr>
              <a:tr h="587998">
                <a:tc>
                  <a:txBody>
                    <a:bodyPr vert="horz" wrap="square"/>
                    <a:lstStyle/>
                    <a:p>
                      <a:pPr marL="0" marR="0" lvl="0" indent="0" algn="ctr" defTabSz="457200" rtl="0" eaLnBrk="1" fontAlgn="base" latinLnBrk="0" hangingPunct="1">
                        <a:lnSpc>
                          <a:spcPct val="100000"/>
                        </a:lnSpc>
                        <a:spcBef>
                          <a:spcPct val="0"/>
                        </a:spcBef>
                        <a:spcAft>
                          <a:spcPct val="0"/>
                        </a:spcAft>
                        <a:buClrTx/>
                        <a:buSzTx/>
                        <a:buFontTx/>
                        <a:buNone/>
                      </a:pPr>
                      <a:r>
                        <a:rPr kumimoji="0" lang="en-GB" sz="1600" b="1" i="0" u="none" strike="noStrike" cap="none" normalizeH="0" baseline="0">
                          <a:ln>
                            <a:noFill/>
                          </a:ln>
                          <a:solidFill>
                            <a:srgbClr val="000000"/>
                          </a:solidFill>
                          <a:effectLst/>
                          <a:latin typeface="Arial"/>
                          <a:ea typeface="Times New Roman"/>
                          <a:cs typeface="Arial"/>
                        </a:rPr>
                        <a:t>Requirements review</a:t>
                      </a:r>
                    </a:p>
                  </a:txBody>
                  <a:tcPr marL="73025" marR="73025" marT="0" marB="914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vert="horz" wrap="square"/>
                    <a:lstStyle/>
                    <a:p>
                      <a:pPr marL="0" marR="0" lvl="0" indent="0" algn="just" defTabSz="457200" rtl="0" eaLnBrk="1" fontAlgn="base" latinLnBrk="0" hangingPunct="1">
                        <a:lnSpc>
                          <a:spcPct val="100000"/>
                        </a:lnSpc>
                        <a:spcBef>
                          <a:spcPct val="0"/>
                        </a:spcBef>
                        <a:spcAft>
                          <a:spcPct val="0"/>
                        </a:spcAft>
                        <a:buClrTx/>
                        <a:buSzTx/>
                        <a:buFontTx/>
                        <a:buNone/>
                      </a:pPr>
                      <a:r>
                        <a:rPr kumimoji="0" lang="en-GB" sz="1600" b="0" i="0" u="none" strike="noStrike" cap="none" normalizeH="0" baseline="0">
                          <a:ln>
                            <a:noFill/>
                          </a:ln>
                          <a:solidFill>
                            <a:srgbClr val="000000"/>
                          </a:solidFill>
                          <a:effectLst/>
                          <a:latin typeface="Arial"/>
                          <a:ea typeface="Times New Roman"/>
                          <a:cs typeface="Arial"/>
                        </a:rPr>
                        <a:t>The review process is carried out to improve the quality of the SRS.</a:t>
                      </a:r>
                    </a:p>
                  </a:txBody>
                  <a:tcPr marL="73025" marR="73025" marT="0" marB="914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2265877032"/>
      </p:ext>
    </p:extLst>
  </p:cSld>
  <p:clrMapOvr>
    <a:masterClrMapping/>
  </p:clrMapOvr>
  <p:transition/>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 xmlns:a16="http://schemas.microsoft.com/office/drawing/2014/main" id="{BA207501-8967-EF49-B368-9507461C9C51}"/>
              </a:ext>
            </a:extLst>
          </p:cNvPr>
          <p:cNvSpPr>
            <a:spLocks noGrp="1"/>
          </p:cNvSpPr>
          <p:nvPr>
            <p:ph type="title"/>
          </p:nvPr>
        </p:nvSpPr>
        <p:spPr/>
        <p:txBody>
          <a:bodyPr/>
          <a:lstStyle/>
          <a:p>
            <a:r>
              <a:rPr lang="en-US"/>
              <a:t>Crucial Process Steps of Requirement Engineering</a:t>
            </a:r>
          </a:p>
        </p:txBody>
      </p:sp>
      <p:sp>
        <p:nvSpPr>
          <p:cNvPr id="4" name="Footer Placeholder 3">
            <a:extLst>
              <a:ext uri="{FF2B5EF4-FFF2-40B4-BE49-F238E27FC236}">
                <a16:creationId xmlns="" xmlns:a16="http://schemas.microsoft.com/office/drawing/2014/main" id="{5BF56906-6FA9-CE4D-8A4C-96E7B7BEDDE0}"/>
              </a:ext>
            </a:extLst>
          </p:cNvPr>
          <p:cNvSpPr>
            <a:spLocks noGrp="1"/>
          </p:cNvSpPr>
          <p:nvPr>
            <p:ph type="ftr" sz="quarter" idx="11"/>
          </p:nvPr>
        </p:nvSpPr>
        <p:spPr/>
        <p:txBody>
          <a:bodyPr/>
          <a:lstStyle/>
          <a:p>
            <a:pPr>
              <a:defRPr/>
            </a:pPr>
            <a:r>
              <a:rPr lang="en-US" smtClean="0"/>
              <a:t>Chapter 2 Requirements engineering</a:t>
            </a:r>
            <a:endParaRPr lang="en-US"/>
          </a:p>
        </p:txBody>
      </p:sp>
      <p:sp>
        <p:nvSpPr>
          <p:cNvPr id="5" name="Slide Number Placeholder 4">
            <a:extLst>
              <a:ext uri="{FF2B5EF4-FFF2-40B4-BE49-F238E27FC236}">
                <a16:creationId xmlns="" xmlns:a16="http://schemas.microsoft.com/office/drawing/2014/main" id="{ED336A29-3285-4B44-A54B-44592548FADA}"/>
              </a:ext>
            </a:extLst>
          </p:cNvPr>
          <p:cNvSpPr>
            <a:spLocks noGrp="1"/>
          </p:cNvSpPr>
          <p:nvPr>
            <p:ph type="sldNum" sz="quarter" idx="12"/>
          </p:nvPr>
        </p:nvSpPr>
        <p:spPr/>
        <p:txBody>
          <a:bodyPr/>
          <a:lstStyle/>
          <a:p>
            <a:pPr>
              <a:defRPr/>
            </a:pPr>
            <a:fld id="{825F70CE-84E9-D04C-9B15-10C693AA0F2A}" type="slidenum">
              <a:rPr lang="en-US" smtClean="0"/>
              <a:pPr>
                <a:defRPr/>
              </a:pPr>
              <a:t>34</a:t>
            </a:fld>
            <a:endParaRPr lang="en-US"/>
          </a:p>
        </p:txBody>
      </p:sp>
      <p:pic>
        <p:nvPicPr>
          <p:cNvPr id="6" name="Content Placeholder 5" descr="Diagram&#10;&#10;Description automatically generated">
            <a:extLst>
              <a:ext uri="{FF2B5EF4-FFF2-40B4-BE49-F238E27FC236}">
                <a16:creationId xmlns="" xmlns:a16="http://schemas.microsoft.com/office/drawing/2014/main" id="{076547DC-9D38-5B4A-A8C0-82E99561BD35}"/>
              </a:ext>
            </a:extLst>
          </p:cNvPr>
          <p:cNvPicPr>
            <a:picLocks noGrp="1" noChangeAspect="1"/>
          </p:cNvPicPr>
          <p:nvPr>
            <p:ph idx="1"/>
          </p:nvPr>
        </p:nvPicPr>
        <p:blipFill>
          <a:blip r:embed="rId2"/>
          <a:stretch>
            <a:fillRect/>
          </a:stretch>
        </p:blipFill>
        <p:spPr>
          <a:xfrm>
            <a:off x="2410978" y="1600201"/>
            <a:ext cx="7370044" cy="4525963"/>
          </a:xfrm>
          <a:prstGeom prst="rect">
            <a:avLst/>
          </a:prstGeom>
        </p:spPr>
      </p:pic>
      <p:sp>
        <p:nvSpPr>
          <p:cNvPr id="3" name="Rectangle 2">
            <a:extLst>
              <a:ext uri="{FF2B5EF4-FFF2-40B4-BE49-F238E27FC236}">
                <a16:creationId xmlns="" xmlns:a16="http://schemas.microsoft.com/office/drawing/2014/main" id="{41811386-50F0-A34A-B216-78E84D0B013A}"/>
              </a:ext>
            </a:extLst>
          </p:cNvPr>
          <p:cNvSpPr/>
          <p:nvPr/>
        </p:nvSpPr>
        <p:spPr>
          <a:xfrm>
            <a:off x="2972780" y="5985095"/>
            <a:ext cx="6246440" cy="369332"/>
          </a:xfrm>
          <a:prstGeom prst="rect">
            <a:avLst/>
          </a:prstGeom>
        </p:spPr>
        <p:txBody>
          <a:bodyPr wrap="square">
            <a:spAutoFit/>
          </a:bodyPr>
          <a:lstStyle>
            <a:defPPr>
              <a:defRPr lang="en-US"/>
            </a:defPPr>
            <a:lvl1pPr algn="l" defTabSz="457200" rtl="0" fontAlgn="base">
              <a:spcBef>
                <a:spcPct val="0"/>
              </a:spcBef>
              <a:spcAft>
                <a:spcPct val="0"/>
              </a:spcAft>
              <a:defRPr sz="2400" kern="1200">
                <a:solidFill>
                  <a:schemeClr val="tx1"/>
                </a:solidFill>
                <a:latin typeface="Arial"/>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a:ea typeface="ＭＳ Ｐゴシック" charset="-128"/>
                <a:cs typeface="ＭＳ Ｐゴシック" charset="-128"/>
              </a:defRPr>
            </a:lvl5pPr>
            <a:lvl6pPr marL="2286000" algn="l" defTabSz="457200" rtl="0" eaLnBrk="1" latinLnBrk="0" hangingPunct="1">
              <a:defRPr sz="2400" kern="1200">
                <a:solidFill>
                  <a:schemeClr val="tx1"/>
                </a:solidFill>
                <a:latin typeface="Arial"/>
                <a:ea typeface="ＭＳ Ｐゴシック" charset="-128"/>
                <a:cs typeface="ＭＳ Ｐゴシック" charset="-128"/>
              </a:defRPr>
            </a:lvl6pPr>
            <a:lvl7pPr marL="2743200" algn="l" defTabSz="457200" rtl="0" eaLnBrk="1" latinLnBrk="0" hangingPunct="1">
              <a:defRPr sz="2400" kern="1200">
                <a:solidFill>
                  <a:schemeClr val="tx1"/>
                </a:solidFill>
                <a:latin typeface="Arial"/>
                <a:ea typeface="ＭＳ Ｐゴシック" charset="-128"/>
                <a:cs typeface="ＭＳ Ｐゴシック" charset="-128"/>
              </a:defRPr>
            </a:lvl7pPr>
            <a:lvl8pPr marL="3200400" algn="l" defTabSz="457200" rtl="0" eaLnBrk="1" latinLnBrk="0" hangingPunct="1">
              <a:defRPr sz="2400" kern="1200">
                <a:solidFill>
                  <a:schemeClr val="tx1"/>
                </a:solidFill>
                <a:latin typeface="Arial"/>
                <a:ea typeface="ＭＳ Ｐゴシック" charset="-128"/>
                <a:cs typeface="ＭＳ Ｐゴシック" charset="-128"/>
              </a:defRPr>
            </a:lvl8pPr>
            <a:lvl9pPr marL="3657600" algn="l" defTabSz="457200" rtl="0" eaLnBrk="1" latinLnBrk="0" hangingPunct="1">
              <a:defRPr sz="2400" kern="1200">
                <a:solidFill>
                  <a:schemeClr val="tx1"/>
                </a:solidFill>
                <a:latin typeface="Arial"/>
                <a:ea typeface="ＭＳ Ｐゴシック" charset="-128"/>
                <a:cs typeface="ＭＳ Ｐゴシック" charset="-128"/>
              </a:defRPr>
            </a:lvl9pPr>
          </a:lstStyle>
          <a:p>
            <a:pPr algn="ctr"/>
            <a:r>
              <a:rPr lang="en-US" sz="1800">
                <a:latin typeface="Times New Roman" panose="02020603050405020304" pitchFamily="18" charset="0"/>
              </a:rPr>
              <a:t>Figure </a:t>
            </a:r>
            <a:r>
              <a:rPr lang="en-US" sz="1800" smtClean="0">
                <a:latin typeface="Times New Roman" panose="02020603050405020304" pitchFamily="18" charset="0"/>
              </a:rPr>
              <a:t>2.1</a:t>
            </a:r>
            <a:r>
              <a:rPr lang="en-US" sz="1800">
                <a:latin typeface="Times New Roman" panose="02020603050405020304" pitchFamily="18" charset="0"/>
              </a:rPr>
              <a:t>: Crucial Process Steps of Requirement Engineering</a:t>
            </a:r>
          </a:p>
        </p:txBody>
      </p:sp>
    </p:spTree>
    <p:extLst>
      <p:ext uri="{BB962C8B-B14F-4D97-AF65-F5344CB8AC3E}">
        <p14:creationId xmlns="" xmlns:p14="http://schemas.microsoft.com/office/powerpoint/2010/main" val="2332229530"/>
      </p:ext>
    </p:extLst>
  </p:cSld>
  <p:clrMapOvr>
    <a:masterClrMapping/>
  </p:clrMapOvr>
  <p:transition/>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4818" name="Rectangle 2"/>
          <p:cNvSpPr>
            <a:spLocks noGrp="1" noChangeArrowheads="1"/>
          </p:cNvSpPr>
          <p:nvPr>
            <p:ph type="title"/>
          </p:nvPr>
        </p:nvSpPr>
        <p:spPr>
          <a:xfrm>
            <a:off x="983432" y="266700"/>
            <a:ext cx="9303568" cy="1104900"/>
          </a:xfrm>
        </p:spPr>
        <p:txBody>
          <a:bodyPr/>
          <a:lstStyle/>
          <a:p>
            <a:r>
              <a:rPr lang="en-GB" smtClean="0"/>
              <a:t>2.3 Types </a:t>
            </a:r>
            <a:r>
              <a:rPr lang="en-GB"/>
              <a:t>of Requirements</a:t>
            </a:r>
          </a:p>
        </p:txBody>
      </p:sp>
      <p:sp>
        <p:nvSpPr>
          <p:cNvPr id="34819" name="Rectangle 3"/>
          <p:cNvSpPr>
            <a:spLocks noGrp="1" noChangeArrowheads="1"/>
          </p:cNvSpPr>
          <p:nvPr>
            <p:ph idx="1"/>
          </p:nvPr>
        </p:nvSpPr>
        <p:spPr>
          <a:xfrm>
            <a:off x="983432" y="1798638"/>
            <a:ext cx="10009112" cy="4525963"/>
          </a:xfrm>
        </p:spPr>
        <p:txBody>
          <a:bodyPr/>
          <a:lstStyle/>
          <a:p>
            <a:pPr>
              <a:lnSpc>
                <a:spcPct val="90000"/>
              </a:lnSpc>
            </a:pPr>
            <a:r>
              <a:rPr lang="en-GB"/>
              <a:t>Functional requirements</a:t>
            </a:r>
          </a:p>
          <a:p>
            <a:pPr lvl="1">
              <a:lnSpc>
                <a:spcPct val="90000"/>
              </a:lnSpc>
            </a:pPr>
            <a:r>
              <a:rPr lang="en-GB"/>
              <a:t>Statements of services the system should provide, how the system should react to particular inputs and how the system should behave in particular situations.</a:t>
            </a:r>
          </a:p>
          <a:p>
            <a:pPr lvl="1">
              <a:lnSpc>
                <a:spcPct val="90000"/>
              </a:lnSpc>
            </a:pPr>
            <a:r>
              <a:rPr lang="en-GB"/>
              <a:t>May state what the system should not do.</a:t>
            </a:r>
          </a:p>
          <a:p>
            <a:pPr>
              <a:lnSpc>
                <a:spcPct val="90000"/>
              </a:lnSpc>
            </a:pPr>
            <a:r>
              <a:rPr lang="en-GB"/>
              <a:t>Non-functional requirements</a:t>
            </a:r>
          </a:p>
          <a:p>
            <a:pPr lvl="1">
              <a:lnSpc>
                <a:spcPct val="90000"/>
              </a:lnSpc>
            </a:pPr>
            <a:r>
              <a:rPr lang="en-GB"/>
              <a:t>Constraints on the services or functions offered by the system such as timing constraints, constraints on the development process, standards, etc.</a:t>
            </a:r>
          </a:p>
          <a:p>
            <a:pPr lvl="1">
              <a:lnSpc>
                <a:spcPct val="90000"/>
              </a:lnSpc>
            </a:pPr>
            <a:r>
              <a:rPr lang="en-GB"/>
              <a:t>Often apply to the system as a whole rather than individual features or services.</a:t>
            </a:r>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35</a:t>
            </a:fld>
            <a:endParaRPr lang="en-US"/>
          </a:p>
        </p:txBody>
      </p:sp>
      <p:sp>
        <p:nvSpPr>
          <p:cNvPr id="5" name="Footer Placeholder 4"/>
          <p:cNvSpPr>
            <a:spLocks noGrp="1"/>
          </p:cNvSpPr>
          <p:nvPr>
            <p:ph type="ftr" sz="quarter" idx="11"/>
          </p:nvPr>
        </p:nvSpPr>
        <p:spPr/>
        <p:txBody>
          <a:bodyPr/>
          <a:lstStyle/>
          <a:p>
            <a:pPr>
              <a:defRPr/>
            </a:pPr>
            <a:r>
              <a:rPr lang="en-US" smtClean="0"/>
              <a:t>Chapter 2 Requirements engineering</a:t>
            </a:r>
            <a:endParaRPr lang="en-US"/>
          </a:p>
        </p:txBody>
      </p:sp>
    </p:spTree>
  </p:cSld>
  <p:clrMapOvr>
    <a:masterClrMapping/>
  </p:clrMapOvr>
  <p:transition/>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9938" name="Rectangle 2"/>
          <p:cNvSpPr>
            <a:spLocks noGrp="1" noChangeArrowheads="1"/>
          </p:cNvSpPr>
          <p:nvPr>
            <p:ph type="title"/>
          </p:nvPr>
        </p:nvSpPr>
        <p:spPr/>
        <p:txBody>
          <a:bodyPr/>
          <a:lstStyle/>
          <a:p>
            <a:r>
              <a:rPr lang="en-GB"/>
              <a:t>Functional Requirements</a:t>
            </a:r>
          </a:p>
        </p:txBody>
      </p:sp>
      <p:sp>
        <p:nvSpPr>
          <p:cNvPr id="39939" name="Rectangle 3"/>
          <p:cNvSpPr>
            <a:spLocks noGrp="1" noChangeArrowheads="1"/>
          </p:cNvSpPr>
          <p:nvPr>
            <p:ph idx="1"/>
          </p:nvPr>
        </p:nvSpPr>
        <p:spPr/>
        <p:txBody>
          <a:bodyPr/>
          <a:lstStyle/>
          <a:p>
            <a:r>
              <a:rPr lang="en-GB"/>
              <a:t>Describe functionality or system services.</a:t>
            </a:r>
          </a:p>
          <a:p>
            <a:r>
              <a:rPr lang="en-GB"/>
              <a:t>Depend on the type of software, expected users and the type of system where the software is used.</a:t>
            </a:r>
          </a:p>
          <a:p>
            <a:r>
              <a:rPr lang="en-GB"/>
              <a:t>Functional user requirements may be high-level statements of what the system should do.</a:t>
            </a:r>
          </a:p>
          <a:p>
            <a:r>
              <a:rPr lang="en-GB"/>
              <a:t>Functional system requirements should describe the system services in detail.</a:t>
            </a:r>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36</a:t>
            </a:fld>
            <a:endParaRPr lang="en-US"/>
          </a:p>
        </p:txBody>
      </p:sp>
      <p:sp>
        <p:nvSpPr>
          <p:cNvPr id="5" name="Footer Placeholder 4"/>
          <p:cNvSpPr>
            <a:spLocks noGrp="1"/>
          </p:cNvSpPr>
          <p:nvPr>
            <p:ph type="ftr" sz="quarter" idx="11"/>
          </p:nvPr>
        </p:nvSpPr>
        <p:spPr/>
        <p:txBody>
          <a:bodyPr/>
          <a:lstStyle/>
          <a:p>
            <a:pPr>
              <a:defRPr/>
            </a:pPr>
            <a:r>
              <a:rPr lang="en-US" smtClean="0"/>
              <a:t>Chapter 2 Requirements engineering</a:t>
            </a:r>
            <a:endParaRPr lang="en-US"/>
          </a:p>
        </p:txBody>
      </p:sp>
    </p:spTree>
  </p:cSld>
  <p:clrMapOvr>
    <a:masterClrMapping/>
  </p:clrMapOvr>
  <p:transition/>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5842" name="Rectangle 2"/>
          <p:cNvSpPr>
            <a:spLocks noGrp="1" noChangeArrowheads="1"/>
          </p:cNvSpPr>
          <p:nvPr>
            <p:ph type="title"/>
          </p:nvPr>
        </p:nvSpPr>
        <p:spPr>
          <a:noFill/>
        </p:spPr>
        <p:txBody>
          <a:bodyPr vert="horz" wrap="square" lIns="90487" tIns="44450" rIns="90487" bIns="44450" numCol="1" anchor="ctr" anchorCtr="0" compatLnSpc="1">
            <a:prstTxWarp prst="textNoShape">
              <a:avLst/>
            </a:prstTxWarp>
          </a:bodyPr>
          <a:lstStyle/>
          <a:p>
            <a:r>
              <a:rPr lang="en-GB"/>
              <a:t>Non-Functional Requirements</a:t>
            </a:r>
          </a:p>
        </p:txBody>
      </p:sp>
      <p:sp>
        <p:nvSpPr>
          <p:cNvPr id="35843" name="Rectangle 3"/>
          <p:cNvSpPr>
            <a:spLocks noGrp="1" noChangeArrowheads="1"/>
          </p:cNvSpPr>
          <p:nvPr>
            <p:ph idx="1"/>
          </p:nvPr>
        </p:nvSpPr>
        <p:spPr>
          <a:noFill/>
        </p:spPr>
        <p:txBody>
          <a:bodyPr lIns="90487" tIns="44450" rIns="90487" bIns="44450"/>
          <a:lstStyle/>
          <a:p>
            <a:pPr>
              <a:lnSpc>
                <a:spcPct val="90000"/>
              </a:lnSpc>
            </a:pPr>
            <a:r>
              <a:rPr lang="en-GB"/>
              <a:t>These define system properties and constraints e.g. reliability, response time and storage requirements. Constraints are I/O device capability, system representations, etc.</a:t>
            </a:r>
          </a:p>
          <a:p>
            <a:pPr>
              <a:lnSpc>
                <a:spcPct val="90000"/>
              </a:lnSpc>
            </a:pPr>
            <a:r>
              <a:rPr lang="en-GB"/>
              <a:t>Process requirements may also be specified mandating a particular IDE, programming language or development method.</a:t>
            </a:r>
          </a:p>
          <a:p>
            <a:pPr>
              <a:lnSpc>
                <a:spcPct val="90000"/>
              </a:lnSpc>
            </a:pPr>
            <a:r>
              <a:rPr lang="en-GB"/>
              <a:t>Non-functional requirements may be more critical than functional requirements. If these are not met, the system may be useless.</a:t>
            </a:r>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37</a:t>
            </a:fld>
            <a:endParaRPr lang="en-US"/>
          </a:p>
        </p:txBody>
      </p:sp>
      <p:sp>
        <p:nvSpPr>
          <p:cNvPr id="5" name="Footer Placeholder 4"/>
          <p:cNvSpPr>
            <a:spLocks noGrp="1"/>
          </p:cNvSpPr>
          <p:nvPr>
            <p:ph type="ftr" sz="quarter" idx="11"/>
          </p:nvPr>
        </p:nvSpPr>
        <p:spPr/>
        <p:txBody>
          <a:bodyPr/>
          <a:lstStyle/>
          <a:p>
            <a:pPr>
              <a:defRPr/>
            </a:pPr>
            <a:r>
              <a:rPr lang="en-US" smtClean="0"/>
              <a:t>Chapter 2 Requirements engineering</a:t>
            </a:r>
            <a:endParaRPr lang="en-US"/>
          </a:p>
        </p:txBody>
      </p:sp>
    </p:spTree>
  </p:cSld>
  <p:clrMapOvr>
    <a:masterClrMapping/>
  </p:clrMapOvr>
  <p:transition/>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9458" name="Title 1"/>
          <p:cNvSpPr>
            <a:spLocks noGrp="1"/>
          </p:cNvSpPr>
          <p:nvPr>
            <p:ph type="title"/>
          </p:nvPr>
        </p:nvSpPr>
        <p:spPr/>
        <p:txBody>
          <a:bodyPr/>
          <a:lstStyle/>
          <a:p>
            <a:r>
              <a:rPr lang="en-GB"/>
              <a:t>Non-Functional Classifications</a:t>
            </a:r>
            <a:endParaRPr lang="en-US"/>
          </a:p>
        </p:txBody>
      </p:sp>
      <p:sp>
        <p:nvSpPr>
          <p:cNvPr id="5" name="Slide Number Placeholder 4"/>
          <p:cNvSpPr>
            <a:spLocks noGrp="1"/>
          </p:cNvSpPr>
          <p:nvPr>
            <p:ph type="sldNum" sz="quarter" idx="12"/>
          </p:nvPr>
        </p:nvSpPr>
        <p:spPr/>
        <p:txBody>
          <a:bodyPr/>
          <a:lstStyle/>
          <a:p>
            <a:pPr>
              <a:defRPr/>
            </a:pPr>
            <a:fld id="{825F70CE-84E9-D04C-9B15-10C693AA0F2A}" type="slidenum">
              <a:rPr lang="en-US" smtClean="0"/>
              <a:pPr>
                <a:defRPr/>
              </a:pPr>
              <a:t>38</a:t>
            </a:fld>
            <a:endParaRPr lang="en-US"/>
          </a:p>
        </p:txBody>
      </p:sp>
      <p:sp>
        <p:nvSpPr>
          <p:cNvPr id="6" name="Footer Placeholder 5"/>
          <p:cNvSpPr>
            <a:spLocks noGrp="1"/>
          </p:cNvSpPr>
          <p:nvPr>
            <p:ph type="ftr" sz="quarter" idx="11"/>
          </p:nvPr>
        </p:nvSpPr>
        <p:spPr/>
        <p:txBody>
          <a:bodyPr/>
          <a:lstStyle/>
          <a:p>
            <a:pPr>
              <a:defRPr/>
            </a:pPr>
            <a:r>
              <a:rPr lang="en-US" smtClean="0"/>
              <a:t>Chapter 2 Requirements engineering</a:t>
            </a:r>
            <a:endParaRPr lang="en-US"/>
          </a:p>
        </p:txBody>
      </p:sp>
      <p:pic>
        <p:nvPicPr>
          <p:cNvPr id="2" name="Picture 1">
            <a:extLst>
              <a:ext uri="{FF2B5EF4-FFF2-40B4-BE49-F238E27FC236}">
                <a16:creationId xmlns="" xmlns:a16="http://schemas.microsoft.com/office/drawing/2014/main" id="{257B4E0A-9F3C-4043-8D6D-564117859171}"/>
              </a:ext>
            </a:extLst>
          </p:cNvPr>
          <p:cNvPicPr>
            <a:picLocks noChangeAspect="1"/>
          </p:cNvPicPr>
          <p:nvPr/>
        </p:nvPicPr>
        <p:blipFill>
          <a:blip r:embed="rId2"/>
          <a:stretch>
            <a:fillRect/>
          </a:stretch>
        </p:blipFill>
        <p:spPr>
          <a:xfrm>
            <a:off x="2107729" y="2360030"/>
            <a:ext cx="7976541" cy="2300212"/>
          </a:xfrm>
          <a:prstGeom prst="rect">
            <a:avLst/>
          </a:prstGeom>
        </p:spPr>
      </p:pic>
      <p:sp>
        <p:nvSpPr>
          <p:cNvPr id="7" name="Rectangle 6">
            <a:extLst>
              <a:ext uri="{FF2B5EF4-FFF2-40B4-BE49-F238E27FC236}">
                <a16:creationId xmlns="" xmlns:a16="http://schemas.microsoft.com/office/drawing/2014/main" id="{FCC0C583-13E9-5B4B-8546-6F9C284F41BD}"/>
              </a:ext>
            </a:extLst>
          </p:cNvPr>
          <p:cNvSpPr/>
          <p:nvPr/>
        </p:nvSpPr>
        <p:spPr>
          <a:xfrm>
            <a:off x="2972780" y="5985095"/>
            <a:ext cx="6246440" cy="369332"/>
          </a:xfrm>
          <a:prstGeom prst="rect">
            <a:avLst/>
          </a:prstGeom>
        </p:spPr>
        <p:txBody>
          <a:bodyPr wrap="square">
            <a:spAutoFit/>
          </a:bodyPr>
          <a:lstStyle>
            <a:defPPr>
              <a:defRPr lang="en-US"/>
            </a:defPPr>
            <a:lvl1pPr algn="l" defTabSz="457200" rtl="0" fontAlgn="base">
              <a:spcBef>
                <a:spcPct val="0"/>
              </a:spcBef>
              <a:spcAft>
                <a:spcPct val="0"/>
              </a:spcAft>
              <a:defRPr sz="2400" kern="1200">
                <a:solidFill>
                  <a:schemeClr val="tx1"/>
                </a:solidFill>
                <a:latin typeface="Arial"/>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a:ea typeface="ＭＳ Ｐゴシック" charset="-128"/>
                <a:cs typeface="ＭＳ Ｐゴシック" charset="-128"/>
              </a:defRPr>
            </a:lvl5pPr>
            <a:lvl6pPr marL="2286000" algn="l" defTabSz="457200" rtl="0" eaLnBrk="1" latinLnBrk="0" hangingPunct="1">
              <a:defRPr sz="2400" kern="1200">
                <a:solidFill>
                  <a:schemeClr val="tx1"/>
                </a:solidFill>
                <a:latin typeface="Arial"/>
                <a:ea typeface="ＭＳ Ｐゴシック" charset="-128"/>
                <a:cs typeface="ＭＳ Ｐゴシック" charset="-128"/>
              </a:defRPr>
            </a:lvl6pPr>
            <a:lvl7pPr marL="2743200" algn="l" defTabSz="457200" rtl="0" eaLnBrk="1" latinLnBrk="0" hangingPunct="1">
              <a:defRPr sz="2400" kern="1200">
                <a:solidFill>
                  <a:schemeClr val="tx1"/>
                </a:solidFill>
                <a:latin typeface="Arial"/>
                <a:ea typeface="ＭＳ Ｐゴシック" charset="-128"/>
                <a:cs typeface="ＭＳ Ｐゴシック" charset="-128"/>
              </a:defRPr>
            </a:lvl7pPr>
            <a:lvl8pPr marL="3200400" algn="l" defTabSz="457200" rtl="0" eaLnBrk="1" latinLnBrk="0" hangingPunct="1">
              <a:defRPr sz="2400" kern="1200">
                <a:solidFill>
                  <a:schemeClr val="tx1"/>
                </a:solidFill>
                <a:latin typeface="Arial"/>
                <a:ea typeface="ＭＳ Ｐゴシック" charset="-128"/>
                <a:cs typeface="ＭＳ Ｐゴシック" charset="-128"/>
              </a:defRPr>
            </a:lvl8pPr>
            <a:lvl9pPr marL="3657600" algn="l" defTabSz="457200" rtl="0" eaLnBrk="1" latinLnBrk="0" hangingPunct="1">
              <a:defRPr sz="2400" kern="1200">
                <a:solidFill>
                  <a:schemeClr val="tx1"/>
                </a:solidFill>
                <a:latin typeface="Arial"/>
                <a:ea typeface="ＭＳ Ｐゴシック" charset="-128"/>
                <a:cs typeface="ＭＳ Ｐゴシック" charset="-128"/>
              </a:defRPr>
            </a:lvl9pPr>
          </a:lstStyle>
          <a:p>
            <a:pPr algn="ctr"/>
            <a:r>
              <a:rPr lang="en-US" sz="1800">
                <a:latin typeface="Times New Roman" panose="02020603050405020304" pitchFamily="18" charset="0"/>
              </a:rPr>
              <a:t>Figure </a:t>
            </a:r>
            <a:r>
              <a:rPr lang="en-US" sz="1800" smtClean="0">
                <a:latin typeface="Times New Roman" panose="02020603050405020304" pitchFamily="18" charset="0"/>
              </a:rPr>
              <a:t>2.2</a:t>
            </a:r>
            <a:r>
              <a:rPr lang="en-US" sz="1800">
                <a:latin typeface="Times New Roman" panose="02020603050405020304" pitchFamily="18" charset="0"/>
              </a:rPr>
              <a:t>: Types of Non-Functional Requirement</a:t>
            </a:r>
          </a:p>
        </p:txBody>
      </p:sp>
    </p:spTree>
  </p:cSld>
  <p:clrMapOvr>
    <a:masterClrMapping/>
  </p:clrMapOvr>
  <p:transition/>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6866" name="Rectangle 2"/>
          <p:cNvSpPr>
            <a:spLocks noGrp="1" noChangeArrowheads="1"/>
          </p:cNvSpPr>
          <p:nvPr>
            <p:ph type="title"/>
          </p:nvPr>
        </p:nvSpPr>
        <p:spPr>
          <a:noFill/>
        </p:spPr>
        <p:txBody>
          <a:bodyPr vert="horz" wrap="square" lIns="90487" tIns="44450" rIns="90487" bIns="44450" numCol="1" anchor="ctr" anchorCtr="0" compatLnSpc="1">
            <a:prstTxWarp prst="textNoShape">
              <a:avLst/>
            </a:prstTxWarp>
          </a:bodyPr>
          <a:lstStyle/>
          <a:p>
            <a:r>
              <a:rPr lang="en-GB"/>
              <a:t>Non-Functional Classifications</a:t>
            </a:r>
          </a:p>
        </p:txBody>
      </p:sp>
      <p:sp>
        <p:nvSpPr>
          <p:cNvPr id="36867" name="Rectangle 3"/>
          <p:cNvSpPr>
            <a:spLocks noGrp="1" noChangeArrowheads="1"/>
          </p:cNvSpPr>
          <p:nvPr>
            <p:ph idx="1"/>
          </p:nvPr>
        </p:nvSpPr>
        <p:spPr>
          <a:noFill/>
        </p:spPr>
        <p:txBody>
          <a:bodyPr lIns="90487" tIns="44450" rIns="90487" bIns="44450"/>
          <a:lstStyle/>
          <a:p>
            <a:r>
              <a:rPr lang="en-GB"/>
              <a:t>Product requirements</a:t>
            </a:r>
          </a:p>
          <a:p>
            <a:pPr lvl="1"/>
            <a:r>
              <a:rPr lang="en-GB"/>
              <a:t>Requirements which specify that the delivered product must behave in a particular way e.g. execution speed, reliability, etc.</a:t>
            </a:r>
          </a:p>
          <a:p>
            <a:r>
              <a:rPr lang="en-GB"/>
              <a:t>Organisational requirements</a:t>
            </a:r>
          </a:p>
          <a:p>
            <a:pPr lvl="1"/>
            <a:r>
              <a:rPr lang="en-GB"/>
              <a:t>Requirements which are a consequence of organisational policies and procedures e.g. process standards used, implementation requirements, etc.</a:t>
            </a:r>
          </a:p>
          <a:p>
            <a:r>
              <a:rPr lang="en-GB"/>
              <a:t>External requirements</a:t>
            </a:r>
          </a:p>
          <a:p>
            <a:pPr lvl="1"/>
            <a:r>
              <a:rPr lang="en-GB"/>
              <a:t>Requirements which arise from factors which are external to the system and its development process e.g. interoperability requirements, legislative requirements, etc.</a:t>
            </a:r>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39</a:t>
            </a:fld>
            <a:endParaRPr lang="en-US"/>
          </a:p>
        </p:txBody>
      </p:sp>
      <p:sp>
        <p:nvSpPr>
          <p:cNvPr id="5" name="Footer Placeholder 4"/>
          <p:cNvSpPr>
            <a:spLocks noGrp="1"/>
          </p:cNvSpPr>
          <p:nvPr>
            <p:ph type="ftr" sz="quarter" idx="11"/>
          </p:nvPr>
        </p:nvSpPr>
        <p:spPr/>
        <p:txBody>
          <a:bodyPr/>
          <a:lstStyle/>
          <a:p>
            <a:pPr>
              <a:defRPr/>
            </a:pPr>
            <a:r>
              <a:rPr lang="en-US" smtClean="0"/>
              <a:t>Chapter 2 Requirements engineering</a:t>
            </a:r>
            <a:endParaRPr lang="en-US"/>
          </a:p>
        </p:txBody>
      </p:sp>
    </p:spTree>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1.2 Role of Management in Software Development</a:t>
            </a:r>
          </a:p>
        </p:txBody>
      </p:sp>
      <p:sp>
        <p:nvSpPr>
          <p:cNvPr id="4" name="Footer Placeholder 3"/>
          <p:cNvSpPr>
            <a:spLocks noGrp="1"/>
          </p:cNvSpPr>
          <p:nvPr>
            <p:ph type="ftr" sz="quarter" idx="11"/>
          </p:nvPr>
        </p:nvSpPr>
        <p:spPr/>
        <p:txBody>
          <a:bodyPr/>
          <a:lstStyle/>
          <a:p>
            <a:pPr>
              <a:defRPr/>
            </a:pPr>
            <a:r>
              <a:rPr lang="en-US" smtClean="0"/>
              <a:t>Chapter 1  Introduction and Software Processes</a:t>
            </a:r>
            <a:endParaRPr lang="en-US"/>
          </a:p>
        </p:txBody>
      </p:sp>
      <p:sp>
        <p:nvSpPr>
          <p:cNvPr id="5" name="Slide Number Placeholder 4"/>
          <p:cNvSpPr>
            <a:spLocks noGrp="1"/>
          </p:cNvSpPr>
          <p:nvPr>
            <p:ph type="sldNum" sz="quarter" idx="12"/>
          </p:nvPr>
        </p:nvSpPr>
        <p:spPr/>
        <p:txBody>
          <a:bodyPr/>
          <a:lstStyle/>
          <a:p>
            <a:pPr>
              <a:defRPr/>
            </a:pPr>
            <a:fld id="{6A4D3DC4-9E7F-1C47-B729-896D53019E3D}" type="slidenum">
              <a:rPr lang="en-US" smtClean="0"/>
              <a:pPr>
                <a:defRPr/>
              </a:pPr>
              <a:t>4</a:t>
            </a:fld>
            <a:endParaRPr lang="en-US"/>
          </a:p>
        </p:txBody>
      </p:sp>
      <p:pic>
        <p:nvPicPr>
          <p:cNvPr id="7" name="Picture 6" descr="Diagram&#10;&#10;Description automatically generated">
            <a:extLst>
              <a:ext uri="{FF2B5EF4-FFF2-40B4-BE49-F238E27FC236}">
                <a16:creationId xmlns="" xmlns:a16="http://schemas.microsoft.com/office/drawing/2014/main" id="{50575C2F-6201-6D4C-9A31-4FF118283A1B}"/>
              </a:ext>
            </a:extLst>
          </p:cNvPr>
          <p:cNvPicPr>
            <a:picLocks noChangeAspect="1"/>
          </p:cNvPicPr>
          <p:nvPr/>
        </p:nvPicPr>
        <p:blipFill>
          <a:blip r:embed="rId2"/>
          <a:stretch>
            <a:fillRect/>
          </a:stretch>
        </p:blipFill>
        <p:spPr>
          <a:xfrm>
            <a:off x="8737600" y="1603717"/>
            <a:ext cx="3167044" cy="3137095"/>
          </a:xfrm>
          <a:prstGeom prst="rect">
            <a:avLst/>
          </a:prstGeom>
        </p:spPr>
      </p:pic>
      <p:graphicFrame>
        <p:nvGraphicFramePr>
          <p:cNvPr id="9" name="Content Placeholder 5">
            <a:extLst>
              <a:ext uri="{FF2B5EF4-FFF2-40B4-BE49-F238E27FC236}">
                <a16:creationId xmlns="" xmlns:a16="http://schemas.microsoft.com/office/drawing/2014/main" id="{326D2D8A-E5A9-BB41-89D6-C2716D369E8E}"/>
              </a:ext>
            </a:extLst>
          </p:cNvPr>
          <p:cNvGraphicFramePr>
            <a:graphicFrameLocks noGrp="1"/>
          </p:cNvGraphicFramePr>
          <p:nvPr>
            <p:extLst>
              <p:ext uri="{D42A27DB-BD31-4B8C-83A1-F6EECF244321}">
                <p14:modId xmlns="" xmlns:p14="http://schemas.microsoft.com/office/powerpoint/2010/main" val="2593456923"/>
              </p:ext>
            </p:extLst>
          </p:nvPr>
        </p:nvGraphicFramePr>
        <p:xfrm>
          <a:off x="351692" y="1417638"/>
          <a:ext cx="8145194" cy="4754880"/>
        </p:xfrm>
        <a:graphic>
          <a:graphicData uri="http://schemas.openxmlformats.org/drawingml/2006/table">
            <a:tbl>
              <a:tblPr firstRow="1" bandRow="1">
                <a:tableStyleId>{5C22544A-7EE6-4342-B048-85BDC9FD1C3A}</a:tableStyleId>
              </a:tblPr>
              <a:tblGrid>
                <a:gridCol w="1064357">
                  <a:extLst>
                    <a:ext uri="{9D8B030D-6E8A-4147-A177-3AD203B41FA5}">
                      <a16:colId xmlns="" xmlns:a16="http://schemas.microsoft.com/office/drawing/2014/main" val="20000"/>
                    </a:ext>
                  </a:extLst>
                </a:gridCol>
                <a:gridCol w="7080837">
                  <a:extLst>
                    <a:ext uri="{9D8B030D-6E8A-4147-A177-3AD203B41FA5}">
                      <a16:colId xmlns="" xmlns:a16="http://schemas.microsoft.com/office/drawing/2014/main" val="20001"/>
                    </a:ext>
                  </a:extLst>
                </a:gridCol>
              </a:tblGrid>
              <a:tr h="315278">
                <a:tc>
                  <a:txBody>
                    <a:bodyPr vert="horz" wrap="square"/>
                    <a:lstStyle/>
                    <a:p>
                      <a:pPr algn="ctr"/>
                      <a:r>
                        <a:rPr lang="en-US" sz="1600">
                          <a:latin typeface="Arial"/>
                          <a:cs typeface="Arial"/>
                        </a:rPr>
                        <a:t>Factor</a:t>
                      </a:r>
                    </a:p>
                  </a:txBody>
                  <a:tcPr/>
                </a:tc>
                <a:tc>
                  <a:txBody>
                    <a:bodyPr vert="horz" wrap="square"/>
                    <a:lstStyle/>
                    <a:p>
                      <a:pPr algn="ctr"/>
                      <a:r>
                        <a:rPr lang="en-US" sz="1600">
                          <a:latin typeface="Arial"/>
                          <a:cs typeface="Arial"/>
                        </a:rPr>
                        <a:t>Role</a:t>
                      </a:r>
                    </a:p>
                  </a:txBody>
                  <a:tcPr/>
                </a:tc>
                <a:extLst>
                  <a:ext uri="{0D108BD9-81ED-4DB2-BD59-A6C34878D82A}">
                    <a16:rowId xmlns="" xmlns:a16="http://schemas.microsoft.com/office/drawing/2014/main" val="10000"/>
                  </a:ext>
                </a:extLst>
              </a:tr>
              <a:tr h="887529">
                <a:tc>
                  <a:txBody>
                    <a:bodyPr vert="horz" wrap="square"/>
                    <a:lstStyle/>
                    <a:p>
                      <a:pPr algn="ctr">
                        <a:spcAft>
                          <a:spcPct val="0"/>
                        </a:spcAft>
                      </a:pPr>
                      <a:r>
                        <a:rPr lang="en-GB" sz="1600" b="1">
                          <a:latin typeface="Arial"/>
                          <a:cs typeface="Arial"/>
                        </a:rPr>
                        <a:t>People</a:t>
                      </a:r>
                      <a:endParaRPr lang="en-GB" sz="1600" b="1">
                        <a:solidFill>
                          <a:srgbClr val="000000"/>
                        </a:solidFill>
                        <a:latin typeface="Arial"/>
                        <a:ea typeface="Times New Roman"/>
                        <a:cs typeface="Arial"/>
                      </a:endParaRPr>
                    </a:p>
                  </a:txBody>
                  <a:tcPr marL="73025" marR="73025" marT="0" marB="68580" anchor="ctr"/>
                </a:tc>
                <a:tc>
                  <a:txBody>
                    <a:bodyPr vert="horz" wrap="square"/>
                    <a:lstStyle/>
                    <a:p>
                      <a:pPr algn="just">
                        <a:spcAft>
                          <a:spcPct val="0"/>
                        </a:spcAft>
                      </a:pPr>
                      <a:r>
                        <a:rPr lang="en-GB" sz="1600">
                          <a:latin typeface="Arial"/>
                          <a:cs typeface="Arial"/>
                        </a:rPr>
                        <a:t>Software development requires good managers. The manager who can understand the psychology of the people and provide good leadership. After having a good manager, project is in safe hands. It is the responsibility of a manager to manage, motivate, encourage, guide and control the people of his/her team.</a:t>
                      </a:r>
                      <a:endParaRPr lang="en-GB" sz="1600">
                        <a:solidFill>
                          <a:srgbClr val="000000"/>
                        </a:solidFill>
                        <a:latin typeface="Arial"/>
                        <a:ea typeface="Times New Roman"/>
                        <a:cs typeface="Arial"/>
                      </a:endParaRPr>
                    </a:p>
                  </a:txBody>
                  <a:tcPr marL="73025" marR="73025" marT="0" marB="68580"/>
                </a:tc>
                <a:extLst>
                  <a:ext uri="{0D108BD9-81ED-4DB2-BD59-A6C34878D82A}">
                    <a16:rowId xmlns="" xmlns:a16="http://schemas.microsoft.com/office/drawing/2014/main" val="10001"/>
                  </a:ext>
                </a:extLst>
              </a:tr>
              <a:tr h="472917">
                <a:tc>
                  <a:txBody>
                    <a:bodyPr vert="horz" wrap="square"/>
                    <a:lstStyle/>
                    <a:p>
                      <a:pPr algn="ctr">
                        <a:spcAft>
                          <a:spcPct val="0"/>
                        </a:spcAft>
                      </a:pPr>
                      <a:r>
                        <a:rPr lang="en-GB" sz="1600" b="1">
                          <a:latin typeface="Arial"/>
                          <a:cs typeface="Arial"/>
                        </a:rPr>
                        <a:t>Product</a:t>
                      </a:r>
                      <a:endParaRPr lang="en-GB" sz="1600" b="1">
                        <a:solidFill>
                          <a:srgbClr val="000000"/>
                        </a:solidFill>
                        <a:latin typeface="Arial"/>
                        <a:ea typeface="Times New Roman"/>
                        <a:cs typeface="Arial"/>
                      </a:endParaRPr>
                    </a:p>
                  </a:txBody>
                  <a:tcPr marL="73025" marR="73025" marT="0" marB="68580" anchor="ctr"/>
                </a:tc>
                <a:tc>
                  <a:txBody>
                    <a:bodyPr vert="horz" wrap="square"/>
                    <a:lstStyle/>
                    <a:p>
                      <a:pPr algn="just">
                        <a:spcAft>
                          <a:spcPct val="0"/>
                        </a:spcAft>
                      </a:pPr>
                      <a:r>
                        <a:rPr lang="en-GB" sz="1600">
                          <a:latin typeface="Arial"/>
                          <a:cs typeface="Arial"/>
                        </a:rPr>
                        <a:t>What is delivered to the customer, is called a product. It may include source code, specification document, manuals, documentation etc. Basically, it is nothing but a set of deliverables only.</a:t>
                      </a:r>
                      <a:endParaRPr lang="en-GB" sz="1600">
                        <a:solidFill>
                          <a:srgbClr val="000000"/>
                        </a:solidFill>
                        <a:latin typeface="Arial"/>
                        <a:ea typeface="Times New Roman"/>
                        <a:cs typeface="Arial"/>
                      </a:endParaRPr>
                    </a:p>
                  </a:txBody>
                  <a:tcPr marL="73025" marR="73025" marT="0" marB="68580"/>
                </a:tc>
                <a:extLst>
                  <a:ext uri="{0D108BD9-81ED-4DB2-BD59-A6C34878D82A}">
                    <a16:rowId xmlns="" xmlns:a16="http://schemas.microsoft.com/office/drawing/2014/main" val="10002"/>
                  </a:ext>
                </a:extLst>
              </a:tr>
              <a:tr h="887529">
                <a:tc>
                  <a:txBody>
                    <a:bodyPr vert="horz" wrap="square"/>
                    <a:lstStyle/>
                    <a:p>
                      <a:pPr algn="ctr">
                        <a:spcAft>
                          <a:spcPct val="0"/>
                        </a:spcAft>
                      </a:pPr>
                      <a:r>
                        <a:rPr lang="en-GB" sz="1600" b="1">
                          <a:latin typeface="Arial"/>
                          <a:cs typeface="Arial"/>
                        </a:rPr>
                        <a:t>Process</a:t>
                      </a:r>
                      <a:endParaRPr lang="en-GB" sz="1600" b="1">
                        <a:solidFill>
                          <a:srgbClr val="000000"/>
                        </a:solidFill>
                        <a:latin typeface="Arial"/>
                        <a:ea typeface="Times New Roman"/>
                        <a:cs typeface="Arial"/>
                      </a:endParaRPr>
                    </a:p>
                  </a:txBody>
                  <a:tcPr marL="73025" marR="73025" marT="0" marB="68580" anchor="ctr"/>
                </a:tc>
                <a:tc>
                  <a:txBody>
                    <a:bodyPr vert="horz" wrap="square"/>
                    <a:lstStyle/>
                    <a:p>
                      <a:pPr algn="just">
                        <a:spcAft>
                          <a:spcPct val="0"/>
                        </a:spcAft>
                      </a:pPr>
                      <a:r>
                        <a:rPr lang="en-GB" sz="1600">
                          <a:latin typeface="Arial"/>
                          <a:cs typeface="Arial"/>
                        </a:rPr>
                        <a:t>Process is the way in which we produce software. It is the collection of activities that leads to (a part of) a product. An efficient process is required to produce good quality products. If the process is weak, the end product will undoubtedly suffer, but an obsessive over reliance on process is also dangerous.</a:t>
                      </a:r>
                      <a:endParaRPr lang="en-GB" sz="1600">
                        <a:solidFill>
                          <a:srgbClr val="000000"/>
                        </a:solidFill>
                        <a:latin typeface="Arial"/>
                        <a:ea typeface="Times New Roman"/>
                        <a:cs typeface="Arial"/>
                      </a:endParaRPr>
                    </a:p>
                  </a:txBody>
                  <a:tcPr marL="73025" marR="73025" marT="0" marB="68580"/>
                </a:tc>
                <a:extLst>
                  <a:ext uri="{0D108BD9-81ED-4DB2-BD59-A6C34878D82A}">
                    <a16:rowId xmlns="" xmlns:a16="http://schemas.microsoft.com/office/drawing/2014/main" val="10003"/>
                  </a:ext>
                </a:extLst>
              </a:tr>
              <a:tr h="680223">
                <a:tc>
                  <a:txBody>
                    <a:bodyPr vert="horz" wrap="square"/>
                    <a:lstStyle/>
                    <a:p>
                      <a:pPr algn="ctr">
                        <a:spcAft>
                          <a:spcPct val="0"/>
                        </a:spcAft>
                      </a:pPr>
                      <a:r>
                        <a:rPr lang="en-GB" sz="1600" b="1">
                          <a:solidFill>
                            <a:srgbClr val="000000"/>
                          </a:solidFill>
                          <a:latin typeface="Arial"/>
                          <a:ea typeface="Times New Roman"/>
                          <a:cs typeface="Arial"/>
                        </a:rPr>
                        <a:t>Project</a:t>
                      </a:r>
                    </a:p>
                  </a:txBody>
                  <a:tcPr marL="73025" marR="73025" marT="0" marB="68580" anchor="ctr"/>
                </a:tc>
                <a:tc>
                  <a:txBody>
                    <a:bodyPr vert="horz" wrap="square"/>
                    <a:lstStyle/>
                    <a:p>
                      <a:pPr algn="just">
                        <a:spcAft>
                          <a:spcPct val="0"/>
                        </a:spcAft>
                      </a:pPr>
                      <a:r>
                        <a:rPr lang="en-GB" sz="1600">
                          <a:latin typeface="Arial"/>
                          <a:cs typeface="Arial"/>
                        </a:rPr>
                        <a:t>A proper planning is required to monitor the status of development and to control the complexity. Most of the projects are coming late with cost overruns of more than 100%. In order to manage a successful project, we must understand what can go wrong and how to do it wright.</a:t>
                      </a:r>
                      <a:endParaRPr lang="en-GB" sz="1600">
                        <a:solidFill>
                          <a:srgbClr val="000000"/>
                        </a:solidFill>
                        <a:latin typeface="Arial"/>
                        <a:ea typeface="Times New Roman"/>
                        <a:cs typeface="Arial"/>
                      </a:endParaRPr>
                    </a:p>
                  </a:txBody>
                  <a:tcPr marL="73025" marR="73025" marT="0" marB="68580"/>
                </a:tc>
                <a:extLst>
                  <a:ext uri="{0D108BD9-81ED-4DB2-BD59-A6C34878D82A}">
                    <a16:rowId xmlns="" xmlns:a16="http://schemas.microsoft.com/office/drawing/2014/main" val="10004"/>
                  </a:ext>
                </a:extLst>
              </a:tr>
            </a:tbl>
          </a:graphicData>
        </a:graphic>
      </p:graphicFrame>
    </p:spTree>
  </p:cSld>
  <p:clrMapOvr>
    <a:masterClrMapping/>
  </p:clrMapOvr>
  <p:transition/>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983432" y="304800"/>
            <a:ext cx="9989368" cy="1104900"/>
          </a:xfrm>
          <a:noFill/>
        </p:spPr>
        <p:txBody>
          <a:bodyPr vert="horz" wrap="square" lIns="90487" tIns="44450" rIns="90487" bIns="44450" numCol="1" anchor="ctr" anchorCtr="0" compatLnSpc="1">
            <a:prstTxWarp prst="textNoShape">
              <a:avLst/>
            </a:prstTxWarp>
          </a:bodyPr>
          <a:lstStyle/>
          <a:p>
            <a:r>
              <a:rPr lang="en-GB" smtClean="0"/>
              <a:t>2.4 User </a:t>
            </a:r>
            <a:r>
              <a:rPr lang="en-GB"/>
              <a:t>and System Requirements</a:t>
            </a:r>
          </a:p>
        </p:txBody>
      </p:sp>
      <p:sp>
        <p:nvSpPr>
          <p:cNvPr id="9219" name="Rectangle 3"/>
          <p:cNvSpPr>
            <a:spLocks noGrp="1" noChangeArrowheads="1"/>
          </p:cNvSpPr>
          <p:nvPr>
            <p:ph idx="1"/>
          </p:nvPr>
        </p:nvSpPr>
        <p:spPr>
          <a:xfrm>
            <a:off x="762000" y="1409700"/>
            <a:ext cx="10598968" cy="4525963"/>
          </a:xfrm>
          <a:noFill/>
        </p:spPr>
        <p:txBody>
          <a:bodyPr lIns="90487" tIns="44450" rIns="90487" bIns="44450"/>
          <a:lstStyle/>
          <a:p>
            <a:r>
              <a:rPr lang="en-US" b="1" i="1" smtClean="0"/>
              <a:t>User requirement </a:t>
            </a:r>
            <a:r>
              <a:rPr lang="en-US" smtClean="0"/>
              <a:t>are written for the users and include functional and non-functional requirement. User requirements should specify the external behavior of the system with some constraints and quality parameters.</a:t>
            </a:r>
          </a:p>
          <a:p>
            <a:r>
              <a:rPr lang="en-US" b="1" i="1" smtClean="0"/>
              <a:t>System requirement </a:t>
            </a:r>
            <a:r>
              <a:rPr lang="en-US" smtClean="0"/>
              <a:t>are derived from user requirement. They are expanded form of user requirements.</a:t>
            </a:r>
          </a:p>
          <a:p>
            <a:pPr lvl="1"/>
            <a:r>
              <a:rPr lang="en-US" b="1" i="1" smtClean="0"/>
              <a:t>A measure </a:t>
            </a:r>
            <a:r>
              <a:rPr lang="en-US" smtClean="0"/>
              <a:t>provides a quantitative indication of the extent, amount, dimension, capacity, or size of some attribute of the product or process”.</a:t>
            </a:r>
          </a:p>
          <a:p>
            <a:pPr lvl="1"/>
            <a:r>
              <a:rPr lang="en-US" b="1" i="1" smtClean="0"/>
              <a:t>Measurement</a:t>
            </a:r>
            <a:r>
              <a:rPr lang="en-US" b="1" smtClean="0"/>
              <a:t> </a:t>
            </a:r>
            <a:r>
              <a:rPr lang="en-US" smtClean="0"/>
              <a:t>is the act of determine a measure.</a:t>
            </a:r>
          </a:p>
          <a:p>
            <a:pPr lvl="1"/>
            <a:r>
              <a:rPr lang="en-US" smtClean="0"/>
              <a:t>The </a:t>
            </a:r>
            <a:r>
              <a:rPr lang="en-US" b="1" i="1" smtClean="0"/>
              <a:t>metric </a:t>
            </a:r>
            <a:r>
              <a:rPr lang="en-US" smtClean="0"/>
              <a:t>is a quantitative measure of the degree to which a system, component, or process possesses a given attribute.</a:t>
            </a:r>
          </a:p>
          <a:p>
            <a:pPr lvl="1"/>
            <a:endParaRPr lang="en-GB"/>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40</a:t>
            </a:fld>
            <a:endParaRPr lang="en-US"/>
          </a:p>
        </p:txBody>
      </p:sp>
      <p:sp>
        <p:nvSpPr>
          <p:cNvPr id="5" name="Footer Placeholder 4"/>
          <p:cNvSpPr>
            <a:spLocks noGrp="1"/>
          </p:cNvSpPr>
          <p:nvPr>
            <p:ph type="ftr" sz="quarter" idx="11"/>
          </p:nvPr>
        </p:nvSpPr>
        <p:spPr/>
        <p:txBody>
          <a:bodyPr/>
          <a:lstStyle/>
          <a:p>
            <a:pPr>
              <a:defRPr/>
            </a:pPr>
            <a:r>
              <a:rPr lang="en-US" smtClean="0"/>
              <a:t>Chapter 2 Requirements engineering</a:t>
            </a:r>
            <a:endParaRPr lang="en-US"/>
          </a:p>
        </p:txBody>
      </p:sp>
    </p:spTree>
    <p:extLst>
      <p:ext uri="{BB962C8B-B14F-4D97-AF65-F5344CB8AC3E}">
        <p14:creationId xmlns="" xmlns:p14="http://schemas.microsoft.com/office/powerpoint/2010/main" val="685948071"/>
      </p:ext>
    </p:extLst>
  </p:cSld>
  <p:clrMapOvr>
    <a:masterClrMapping/>
  </p:clrMapOvr>
  <p:transition/>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983432" y="304800"/>
            <a:ext cx="9989368" cy="1104900"/>
          </a:xfrm>
          <a:noFill/>
        </p:spPr>
        <p:txBody>
          <a:bodyPr vert="horz" wrap="square" lIns="90487" tIns="44450" rIns="90487" bIns="44450" numCol="1" anchor="ctr" anchorCtr="0" compatLnSpc="1">
            <a:prstTxWarp prst="textNoShape">
              <a:avLst/>
            </a:prstTxWarp>
          </a:bodyPr>
          <a:lstStyle/>
          <a:p>
            <a:r>
              <a:rPr lang="en-GB" smtClean="0"/>
              <a:t>2.5 Categories </a:t>
            </a:r>
            <a:r>
              <a:rPr lang="en-GB"/>
              <a:t>of Metrics</a:t>
            </a:r>
          </a:p>
        </p:txBody>
      </p:sp>
      <p:sp>
        <p:nvSpPr>
          <p:cNvPr id="9219" name="Rectangle 3"/>
          <p:cNvSpPr>
            <a:spLocks noGrp="1" noChangeArrowheads="1"/>
          </p:cNvSpPr>
          <p:nvPr>
            <p:ph idx="1"/>
          </p:nvPr>
        </p:nvSpPr>
        <p:spPr>
          <a:xfrm>
            <a:off x="281608" y="1600201"/>
            <a:ext cx="4562624" cy="4525963"/>
          </a:xfrm>
          <a:noFill/>
        </p:spPr>
        <p:txBody>
          <a:bodyPr lIns="90487" tIns="44450" rIns="90487" bIns="44450"/>
          <a:lstStyle/>
          <a:p>
            <a:endParaRPr lang="en-GB" b="1"/>
          </a:p>
          <a:p>
            <a:endParaRPr lang="en-GB" b="1"/>
          </a:p>
          <a:p>
            <a:r>
              <a:rPr lang="en-GB" b="1"/>
              <a:t>Product metrics</a:t>
            </a:r>
            <a:r>
              <a:rPr lang="en-GB"/>
              <a:t>: describe the characteristics of the product such as size, complexity, design features, performance, efficiency, reliability, portability, etc.</a:t>
            </a:r>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41</a:t>
            </a:fld>
            <a:endParaRPr lang="en-US"/>
          </a:p>
        </p:txBody>
      </p:sp>
      <p:sp>
        <p:nvSpPr>
          <p:cNvPr id="5" name="Footer Placeholder 4"/>
          <p:cNvSpPr>
            <a:spLocks noGrp="1"/>
          </p:cNvSpPr>
          <p:nvPr>
            <p:ph type="ftr" sz="quarter" idx="11"/>
          </p:nvPr>
        </p:nvSpPr>
        <p:spPr/>
        <p:txBody>
          <a:bodyPr/>
          <a:lstStyle/>
          <a:p>
            <a:pPr>
              <a:defRPr/>
            </a:pPr>
            <a:r>
              <a:rPr lang="en-US" smtClean="0"/>
              <a:t>Chapter 2 Requirements engineering</a:t>
            </a:r>
            <a:endParaRPr lang="en-US"/>
          </a:p>
        </p:txBody>
      </p:sp>
      <p:graphicFrame>
        <p:nvGraphicFramePr>
          <p:cNvPr id="6" name="Table 5">
            <a:extLst>
              <a:ext uri="{FF2B5EF4-FFF2-40B4-BE49-F238E27FC236}">
                <a16:creationId xmlns="" xmlns:a16="http://schemas.microsoft.com/office/drawing/2014/main" id="{CA8C172C-6144-4677-8BDA-DACA00792035}"/>
              </a:ext>
            </a:extLst>
          </p:cNvPr>
          <p:cNvGraphicFramePr>
            <a:graphicFrameLocks noGrp="1"/>
          </p:cNvGraphicFramePr>
          <p:nvPr>
            <p:extLst>
              <p:ext uri="{D42A27DB-BD31-4B8C-83A1-F6EECF244321}">
                <p14:modId xmlns="" xmlns:p14="http://schemas.microsoft.com/office/powerpoint/2010/main" val="8998518"/>
              </p:ext>
            </p:extLst>
          </p:nvPr>
        </p:nvGraphicFramePr>
        <p:xfrm>
          <a:off x="4853608" y="1581463"/>
          <a:ext cx="7056784" cy="4876800"/>
        </p:xfrm>
        <a:graphic>
          <a:graphicData uri="http://schemas.openxmlformats.org/drawingml/2006/table">
            <a:tbl>
              <a:tblPr/>
              <a:tblGrid>
                <a:gridCol w="1788363">
                  <a:extLst>
                    <a:ext uri="{9D8B030D-6E8A-4147-A177-3AD203B41FA5}">
                      <a16:colId xmlns="" xmlns:a16="http://schemas.microsoft.com/office/drawing/2014/main" val="20000"/>
                    </a:ext>
                  </a:extLst>
                </a:gridCol>
                <a:gridCol w="5268421">
                  <a:extLst>
                    <a:ext uri="{9D8B030D-6E8A-4147-A177-3AD203B41FA5}">
                      <a16:colId xmlns="" xmlns:a16="http://schemas.microsoft.com/office/drawing/2014/main" val="20001"/>
                    </a:ext>
                  </a:extLst>
                </a:gridCol>
              </a:tblGrid>
              <a:tr h="397418">
                <a:tc>
                  <a:txBody>
                    <a:bodyPr vert="horz" wrap="square"/>
                    <a:lstStyle/>
                    <a:p>
                      <a:pPr marL="0" marR="0" lvl="0" indent="0" algn="ctr" defTabSz="457200" rtl="0" eaLnBrk="1" fontAlgn="base" latinLnBrk="0" hangingPunct="1">
                        <a:lnSpc>
                          <a:spcPct val="100000"/>
                        </a:lnSpc>
                        <a:spcBef>
                          <a:spcPct val="0"/>
                        </a:spcBef>
                        <a:spcAft>
                          <a:spcPct val="0"/>
                        </a:spcAft>
                        <a:buClrTx/>
                        <a:buSzTx/>
                        <a:buFontTx/>
                        <a:buNone/>
                      </a:pPr>
                      <a:r>
                        <a:rPr kumimoji="0" lang="en-GB" sz="1600" b="1" i="0" u="none" strike="noStrike" cap="none" normalizeH="0" baseline="0">
                          <a:ln>
                            <a:noFill/>
                          </a:ln>
                          <a:solidFill>
                            <a:schemeClr val="bg1"/>
                          </a:solidFill>
                          <a:effectLst/>
                          <a:latin typeface="Arial"/>
                          <a:ea typeface="Times New Roman"/>
                          <a:cs typeface="Arial"/>
                        </a:rPr>
                        <a:t>Property</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vert="horz" wrap="square"/>
                    <a:lstStyle/>
                    <a:p>
                      <a:pPr marL="0" marR="0" lvl="0" indent="0" algn="ctr" defTabSz="457200" rtl="0" eaLnBrk="1" fontAlgn="base" latinLnBrk="0" hangingPunct="1">
                        <a:lnSpc>
                          <a:spcPct val="100000"/>
                        </a:lnSpc>
                        <a:spcBef>
                          <a:spcPct val="0"/>
                        </a:spcBef>
                        <a:spcAft>
                          <a:spcPct val="0"/>
                        </a:spcAft>
                        <a:buClrTx/>
                        <a:buSzTx/>
                        <a:buFontTx/>
                        <a:buNone/>
                      </a:pPr>
                      <a:r>
                        <a:rPr kumimoji="0" lang="en-GB" sz="1600" b="1" i="0" u="none" strike="noStrike" cap="none" normalizeH="0" baseline="0">
                          <a:ln>
                            <a:noFill/>
                          </a:ln>
                          <a:solidFill>
                            <a:schemeClr val="bg1"/>
                          </a:solidFill>
                          <a:effectLst/>
                          <a:latin typeface="Arial"/>
                          <a:ea typeface="Times New Roman"/>
                          <a:cs typeface="Arial"/>
                        </a:rPr>
                        <a:t>Measure</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0"/>
                  </a:ext>
                </a:extLst>
              </a:tr>
              <a:tr h="684781">
                <a:tc>
                  <a:txBody>
                    <a:bodyPr vert="horz" wrap="square"/>
                    <a:lstStyle/>
                    <a:p>
                      <a:pPr marL="0" marR="0" lvl="0" indent="0" algn="ctr" defTabSz="457200" rtl="0" eaLnBrk="1" fontAlgn="base" latinLnBrk="0" hangingPunct="1">
                        <a:lnSpc>
                          <a:spcPct val="100000"/>
                        </a:lnSpc>
                        <a:spcBef>
                          <a:spcPct val="0"/>
                        </a:spcBef>
                        <a:spcAft>
                          <a:spcPct val="0"/>
                        </a:spcAft>
                        <a:buClrTx/>
                        <a:buSzTx/>
                        <a:buFontTx/>
                        <a:buNone/>
                      </a:pPr>
                      <a:r>
                        <a:rPr kumimoji="0" lang="en-GB" sz="1600" b="1" i="0" u="none" strike="noStrike" cap="none" normalizeH="0" baseline="0">
                          <a:ln>
                            <a:noFill/>
                          </a:ln>
                          <a:solidFill>
                            <a:srgbClr val="000000"/>
                          </a:solidFill>
                          <a:effectLst/>
                          <a:latin typeface="Arial"/>
                          <a:ea typeface="Times New Roman"/>
                          <a:cs typeface="Arial"/>
                        </a:rPr>
                        <a:t>Speed</a:t>
                      </a:r>
                    </a:p>
                  </a:txBody>
                  <a:tcPr marL="73025" marR="73025" marT="0" marB="914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vert="horz" wrap="square"/>
                    <a:lstStyle/>
                    <a:p>
                      <a:pPr marL="0" marR="0" lvl="0" indent="0" algn="just" defTabSz="457200" rtl="0" eaLnBrk="1" fontAlgn="base" latinLnBrk="0" hangingPunct="1">
                        <a:lnSpc>
                          <a:spcPct val="100000"/>
                        </a:lnSpc>
                        <a:spcBef>
                          <a:spcPct val="0"/>
                        </a:spcBef>
                        <a:spcAft>
                          <a:spcPct val="0"/>
                        </a:spcAft>
                        <a:buClrTx/>
                        <a:buSzTx/>
                        <a:buFontTx/>
                        <a:buNone/>
                      </a:pPr>
                      <a:r>
                        <a:rPr kumimoji="0" lang="en-GB" sz="1600" b="0" i="0" u="none" strike="noStrike" cap="none" normalizeH="0" baseline="0">
                          <a:ln>
                            <a:noFill/>
                          </a:ln>
                          <a:solidFill>
                            <a:srgbClr val="000000"/>
                          </a:solidFill>
                          <a:effectLst/>
                          <a:latin typeface="Arial"/>
                          <a:ea typeface="Times New Roman"/>
                          <a:cs typeface="Arial"/>
                        </a:rPr>
                        <a:t>Processed transactions/second</a:t>
                      </a:r>
                    </a:p>
                    <a:p>
                      <a:pPr marL="0" marR="0" lvl="0" indent="0" algn="just" defTabSz="457200" rtl="0" eaLnBrk="1" fontAlgn="base" latinLnBrk="0" hangingPunct="1">
                        <a:lnSpc>
                          <a:spcPct val="100000"/>
                        </a:lnSpc>
                        <a:spcBef>
                          <a:spcPct val="0"/>
                        </a:spcBef>
                        <a:spcAft>
                          <a:spcPct val="0"/>
                        </a:spcAft>
                        <a:buClrTx/>
                        <a:buSzTx/>
                        <a:buFontTx/>
                        <a:buNone/>
                      </a:pPr>
                      <a:r>
                        <a:rPr kumimoji="0" lang="en-GB" sz="1600" b="0" i="0" u="none" strike="noStrike" cap="none" normalizeH="0" baseline="0">
                          <a:ln>
                            <a:noFill/>
                          </a:ln>
                          <a:solidFill>
                            <a:srgbClr val="000000"/>
                          </a:solidFill>
                          <a:effectLst/>
                          <a:latin typeface="Arial"/>
                          <a:ea typeface="Times New Roman"/>
                          <a:cs typeface="Arial"/>
                        </a:rPr>
                        <a:t>User/event response time</a:t>
                      </a:r>
                    </a:p>
                    <a:p>
                      <a:pPr marL="0" marR="0" lvl="0" indent="0" algn="just" defTabSz="457200" rtl="0" eaLnBrk="1" fontAlgn="base" latinLnBrk="0" hangingPunct="1">
                        <a:lnSpc>
                          <a:spcPct val="100000"/>
                        </a:lnSpc>
                        <a:spcBef>
                          <a:spcPct val="0"/>
                        </a:spcBef>
                        <a:spcAft>
                          <a:spcPct val="0"/>
                        </a:spcAft>
                        <a:buClrTx/>
                        <a:buSzTx/>
                        <a:buFontTx/>
                        <a:buNone/>
                      </a:pPr>
                      <a:r>
                        <a:rPr kumimoji="0" lang="en-GB" sz="1600" b="0" i="0" u="none" strike="noStrike" cap="none" normalizeH="0" baseline="0">
                          <a:ln>
                            <a:noFill/>
                          </a:ln>
                          <a:solidFill>
                            <a:srgbClr val="000000"/>
                          </a:solidFill>
                          <a:effectLst/>
                          <a:latin typeface="Arial"/>
                          <a:ea typeface="Times New Roman"/>
                          <a:cs typeface="Arial"/>
                        </a:rPr>
                        <a:t>Screen refresh time</a:t>
                      </a:r>
                    </a:p>
                  </a:txBody>
                  <a:tcPr marL="73025" marR="73025" marT="0" marB="914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 xmlns:a16="http://schemas.microsoft.com/office/drawing/2014/main" val="10001"/>
                  </a:ext>
                </a:extLst>
              </a:tr>
              <a:tr h="489129">
                <a:tc>
                  <a:txBody>
                    <a:bodyPr vert="horz" wrap="square"/>
                    <a:lstStyle/>
                    <a:p>
                      <a:pPr marL="0" marR="0" lvl="0" indent="0" algn="ctr" defTabSz="457200" rtl="0" eaLnBrk="1" fontAlgn="base" latinLnBrk="0" hangingPunct="1">
                        <a:lnSpc>
                          <a:spcPct val="100000"/>
                        </a:lnSpc>
                        <a:spcBef>
                          <a:spcPct val="0"/>
                        </a:spcBef>
                        <a:spcAft>
                          <a:spcPct val="0"/>
                        </a:spcAft>
                        <a:buClrTx/>
                        <a:buSzTx/>
                        <a:buFontTx/>
                        <a:buNone/>
                      </a:pPr>
                      <a:r>
                        <a:rPr kumimoji="0" lang="en-GB" sz="1600" b="1" i="0" u="none" strike="noStrike" cap="none" normalizeH="0" baseline="0">
                          <a:ln>
                            <a:noFill/>
                          </a:ln>
                          <a:solidFill>
                            <a:srgbClr val="000000"/>
                          </a:solidFill>
                          <a:effectLst/>
                          <a:latin typeface="Arial"/>
                          <a:ea typeface="Times New Roman"/>
                          <a:cs typeface="Arial"/>
                        </a:rPr>
                        <a:t>Size</a:t>
                      </a:r>
                    </a:p>
                  </a:txBody>
                  <a:tcPr marL="73025" marR="73025" marT="0" marB="914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vert="horz" wrap="square"/>
                    <a:lstStyle/>
                    <a:p>
                      <a:pPr marL="0" marR="0" lvl="0" indent="0" algn="just" defTabSz="457200" rtl="0" eaLnBrk="1" fontAlgn="base" latinLnBrk="0" hangingPunct="1">
                        <a:lnSpc>
                          <a:spcPct val="100000"/>
                        </a:lnSpc>
                        <a:spcBef>
                          <a:spcPct val="0"/>
                        </a:spcBef>
                        <a:spcAft>
                          <a:spcPct val="0"/>
                        </a:spcAft>
                        <a:buClrTx/>
                        <a:buSzTx/>
                        <a:buFontTx/>
                        <a:buNone/>
                      </a:pPr>
                      <a:r>
                        <a:rPr kumimoji="0" lang="en-GB" sz="1600" b="0" i="0" u="none" strike="noStrike" cap="none" normalizeH="0" baseline="0">
                          <a:ln>
                            <a:noFill/>
                          </a:ln>
                          <a:solidFill>
                            <a:srgbClr val="000000"/>
                          </a:solidFill>
                          <a:effectLst/>
                          <a:latin typeface="Arial"/>
                          <a:ea typeface="Times New Roman"/>
                          <a:cs typeface="Arial"/>
                        </a:rPr>
                        <a:t>Mbytes</a:t>
                      </a:r>
                    </a:p>
                    <a:p>
                      <a:pPr marL="0" marR="0" lvl="0" indent="0" algn="just" defTabSz="457200" rtl="0" eaLnBrk="1" fontAlgn="base" latinLnBrk="0" hangingPunct="1">
                        <a:lnSpc>
                          <a:spcPct val="100000"/>
                        </a:lnSpc>
                        <a:spcBef>
                          <a:spcPct val="0"/>
                        </a:spcBef>
                        <a:spcAft>
                          <a:spcPct val="0"/>
                        </a:spcAft>
                        <a:buClrTx/>
                        <a:buSzTx/>
                        <a:buFontTx/>
                        <a:buNone/>
                      </a:pPr>
                      <a:r>
                        <a:rPr kumimoji="0" lang="en-GB" sz="1600" b="0" i="0" u="none" strike="noStrike" cap="none" normalizeH="0" baseline="0">
                          <a:ln>
                            <a:noFill/>
                          </a:ln>
                          <a:solidFill>
                            <a:srgbClr val="000000"/>
                          </a:solidFill>
                          <a:effectLst/>
                          <a:latin typeface="Arial"/>
                          <a:ea typeface="Times New Roman"/>
                          <a:cs typeface="Arial"/>
                        </a:rPr>
                        <a:t>Number of ROM chips</a:t>
                      </a:r>
                    </a:p>
                  </a:txBody>
                  <a:tcPr marL="73025" marR="73025" marT="0" marB="914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 xmlns:a16="http://schemas.microsoft.com/office/drawing/2014/main" val="10002"/>
                  </a:ext>
                </a:extLst>
              </a:tr>
              <a:tr h="489129">
                <a:tc>
                  <a:txBody>
                    <a:bodyPr vert="horz" wrap="square"/>
                    <a:lstStyle/>
                    <a:p>
                      <a:pPr marL="0" marR="0" lvl="0" indent="0" algn="ctr" defTabSz="457200" rtl="0" eaLnBrk="1" fontAlgn="base" latinLnBrk="0" hangingPunct="1">
                        <a:lnSpc>
                          <a:spcPct val="100000"/>
                        </a:lnSpc>
                        <a:spcBef>
                          <a:spcPct val="0"/>
                        </a:spcBef>
                        <a:spcAft>
                          <a:spcPct val="0"/>
                        </a:spcAft>
                        <a:buClrTx/>
                        <a:buSzTx/>
                        <a:buFontTx/>
                        <a:buNone/>
                      </a:pPr>
                      <a:r>
                        <a:rPr kumimoji="0" lang="en-GB" sz="1600" b="1" i="0" u="none" strike="noStrike" cap="none" normalizeH="0" baseline="0">
                          <a:ln>
                            <a:noFill/>
                          </a:ln>
                          <a:solidFill>
                            <a:srgbClr val="000000"/>
                          </a:solidFill>
                          <a:effectLst/>
                          <a:latin typeface="Arial"/>
                          <a:ea typeface="Times New Roman"/>
                          <a:cs typeface="Arial"/>
                        </a:rPr>
                        <a:t>Ease of use</a:t>
                      </a:r>
                    </a:p>
                  </a:txBody>
                  <a:tcPr marL="73025" marR="73025" marT="0" marB="914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vert="horz" wrap="square"/>
                    <a:lstStyle/>
                    <a:p>
                      <a:pPr marL="0" marR="0" lvl="0" indent="0" algn="just" defTabSz="457200" rtl="0" eaLnBrk="1" fontAlgn="base" latinLnBrk="0" hangingPunct="1">
                        <a:lnSpc>
                          <a:spcPct val="100000"/>
                        </a:lnSpc>
                        <a:spcBef>
                          <a:spcPct val="0"/>
                        </a:spcBef>
                        <a:spcAft>
                          <a:spcPct val="0"/>
                        </a:spcAft>
                        <a:buClrTx/>
                        <a:buSzTx/>
                        <a:buFontTx/>
                        <a:buNone/>
                      </a:pPr>
                      <a:r>
                        <a:rPr kumimoji="0" lang="en-GB" sz="1600" b="0" i="0" u="none" strike="noStrike" cap="none" normalizeH="0" baseline="0">
                          <a:ln>
                            <a:noFill/>
                          </a:ln>
                          <a:solidFill>
                            <a:srgbClr val="000000"/>
                          </a:solidFill>
                          <a:effectLst/>
                          <a:latin typeface="Arial"/>
                          <a:ea typeface="Times New Roman"/>
                          <a:cs typeface="Arial"/>
                        </a:rPr>
                        <a:t>Training time</a:t>
                      </a:r>
                    </a:p>
                    <a:p>
                      <a:pPr marL="0" marR="0" lvl="0" indent="0" algn="just" defTabSz="457200" rtl="0" eaLnBrk="1" fontAlgn="base" latinLnBrk="0" hangingPunct="1">
                        <a:lnSpc>
                          <a:spcPct val="100000"/>
                        </a:lnSpc>
                        <a:spcBef>
                          <a:spcPct val="0"/>
                        </a:spcBef>
                        <a:spcAft>
                          <a:spcPct val="0"/>
                        </a:spcAft>
                        <a:buClrTx/>
                        <a:buSzTx/>
                        <a:buFontTx/>
                        <a:buNone/>
                      </a:pPr>
                      <a:r>
                        <a:rPr kumimoji="0" lang="en-GB" sz="1600" b="0" i="0" u="none" strike="noStrike" cap="none" normalizeH="0" baseline="0">
                          <a:ln>
                            <a:noFill/>
                          </a:ln>
                          <a:solidFill>
                            <a:srgbClr val="000000"/>
                          </a:solidFill>
                          <a:effectLst/>
                          <a:latin typeface="Arial"/>
                          <a:ea typeface="Times New Roman"/>
                          <a:cs typeface="Arial"/>
                        </a:rPr>
                        <a:t>Number of help frames</a:t>
                      </a:r>
                    </a:p>
                  </a:txBody>
                  <a:tcPr marL="73025" marR="73025" marT="0" marB="914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 xmlns:a16="http://schemas.microsoft.com/office/drawing/2014/main" val="10003"/>
                  </a:ext>
                </a:extLst>
              </a:tr>
              <a:tr h="880433">
                <a:tc>
                  <a:txBody>
                    <a:bodyPr vert="horz" wrap="square"/>
                    <a:lstStyle/>
                    <a:p>
                      <a:pPr marL="0" marR="0" lvl="0" indent="0" algn="ctr" defTabSz="457200" rtl="0" eaLnBrk="1" fontAlgn="base" latinLnBrk="0" hangingPunct="1">
                        <a:lnSpc>
                          <a:spcPct val="100000"/>
                        </a:lnSpc>
                        <a:spcBef>
                          <a:spcPct val="0"/>
                        </a:spcBef>
                        <a:spcAft>
                          <a:spcPct val="0"/>
                        </a:spcAft>
                        <a:buClrTx/>
                        <a:buSzTx/>
                        <a:buFontTx/>
                        <a:buNone/>
                      </a:pPr>
                      <a:r>
                        <a:rPr kumimoji="0" lang="en-GB" sz="1600" b="1" i="0" u="none" strike="noStrike" cap="none" normalizeH="0" baseline="0">
                          <a:ln>
                            <a:noFill/>
                          </a:ln>
                          <a:solidFill>
                            <a:srgbClr val="000000"/>
                          </a:solidFill>
                          <a:effectLst/>
                          <a:latin typeface="Arial"/>
                          <a:ea typeface="Times New Roman"/>
                          <a:cs typeface="Arial"/>
                        </a:rPr>
                        <a:t>Reliability</a:t>
                      </a:r>
                    </a:p>
                  </a:txBody>
                  <a:tcPr marL="73025" marR="73025" marT="0" marB="914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vert="horz" wrap="square"/>
                    <a:lstStyle/>
                    <a:p>
                      <a:pPr marL="0" marR="0" lvl="0" indent="0" algn="just" defTabSz="457200" rtl="0" eaLnBrk="1" fontAlgn="base" latinLnBrk="0" hangingPunct="1">
                        <a:lnSpc>
                          <a:spcPct val="100000"/>
                        </a:lnSpc>
                        <a:spcBef>
                          <a:spcPct val="0"/>
                        </a:spcBef>
                        <a:spcAft>
                          <a:spcPct val="0"/>
                        </a:spcAft>
                        <a:buClrTx/>
                        <a:buSzTx/>
                        <a:buFontTx/>
                        <a:buNone/>
                      </a:pPr>
                      <a:r>
                        <a:rPr kumimoji="0" lang="en-GB" sz="1600" b="0" i="0" u="none" strike="noStrike" cap="none" normalizeH="0" baseline="0">
                          <a:ln>
                            <a:noFill/>
                          </a:ln>
                          <a:solidFill>
                            <a:srgbClr val="000000"/>
                          </a:solidFill>
                          <a:effectLst/>
                          <a:latin typeface="Arial"/>
                          <a:ea typeface="Times New Roman"/>
                          <a:cs typeface="Arial"/>
                        </a:rPr>
                        <a:t>Mean time to failure</a:t>
                      </a:r>
                    </a:p>
                    <a:p>
                      <a:pPr marL="0" marR="0" lvl="0" indent="0" algn="just" defTabSz="457200" rtl="0" eaLnBrk="1" fontAlgn="base" latinLnBrk="0" hangingPunct="1">
                        <a:lnSpc>
                          <a:spcPct val="100000"/>
                        </a:lnSpc>
                        <a:spcBef>
                          <a:spcPct val="0"/>
                        </a:spcBef>
                        <a:spcAft>
                          <a:spcPct val="0"/>
                        </a:spcAft>
                        <a:buClrTx/>
                        <a:buSzTx/>
                        <a:buFontTx/>
                        <a:buNone/>
                      </a:pPr>
                      <a:r>
                        <a:rPr kumimoji="0" lang="en-GB" sz="1600" b="0" i="0" u="none" strike="noStrike" cap="none" normalizeH="0" baseline="0">
                          <a:ln>
                            <a:noFill/>
                          </a:ln>
                          <a:solidFill>
                            <a:srgbClr val="000000"/>
                          </a:solidFill>
                          <a:effectLst/>
                          <a:latin typeface="Arial"/>
                          <a:ea typeface="Times New Roman"/>
                          <a:cs typeface="Arial"/>
                        </a:rPr>
                        <a:t>Probability of unavailability</a:t>
                      </a:r>
                    </a:p>
                    <a:p>
                      <a:pPr marL="0" marR="0" lvl="0" indent="0" algn="just" defTabSz="457200" rtl="0" eaLnBrk="1" fontAlgn="base" latinLnBrk="0" hangingPunct="1">
                        <a:lnSpc>
                          <a:spcPct val="100000"/>
                        </a:lnSpc>
                        <a:spcBef>
                          <a:spcPct val="0"/>
                        </a:spcBef>
                        <a:spcAft>
                          <a:spcPct val="0"/>
                        </a:spcAft>
                        <a:buClrTx/>
                        <a:buSzTx/>
                        <a:buFontTx/>
                        <a:buNone/>
                      </a:pPr>
                      <a:r>
                        <a:rPr kumimoji="0" lang="en-GB" sz="1600" b="0" i="0" u="none" strike="noStrike" cap="none" normalizeH="0" baseline="0">
                          <a:ln>
                            <a:noFill/>
                          </a:ln>
                          <a:solidFill>
                            <a:srgbClr val="000000"/>
                          </a:solidFill>
                          <a:effectLst/>
                          <a:latin typeface="Arial"/>
                          <a:ea typeface="Times New Roman"/>
                          <a:cs typeface="Arial"/>
                        </a:rPr>
                        <a:t>Rate of failure occurrence</a:t>
                      </a:r>
                    </a:p>
                    <a:p>
                      <a:pPr marL="0" marR="0" lvl="0" indent="0" algn="just" defTabSz="457200" rtl="0" eaLnBrk="1" fontAlgn="base" latinLnBrk="0" hangingPunct="1">
                        <a:lnSpc>
                          <a:spcPct val="100000"/>
                        </a:lnSpc>
                        <a:spcBef>
                          <a:spcPct val="0"/>
                        </a:spcBef>
                        <a:spcAft>
                          <a:spcPct val="0"/>
                        </a:spcAft>
                        <a:buClrTx/>
                        <a:buSzTx/>
                        <a:buFontTx/>
                        <a:buNone/>
                      </a:pPr>
                      <a:r>
                        <a:rPr kumimoji="0" lang="en-GB" sz="1600" b="0" i="0" u="none" strike="noStrike" cap="none" normalizeH="0" baseline="0">
                          <a:ln>
                            <a:noFill/>
                          </a:ln>
                          <a:solidFill>
                            <a:srgbClr val="000000"/>
                          </a:solidFill>
                          <a:effectLst/>
                          <a:latin typeface="Arial"/>
                          <a:ea typeface="Times New Roman"/>
                          <a:cs typeface="Arial"/>
                        </a:rPr>
                        <a:t>Availability</a:t>
                      </a:r>
                    </a:p>
                  </a:txBody>
                  <a:tcPr marL="73025" marR="73025" marT="0" marB="914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 xmlns:a16="http://schemas.microsoft.com/office/drawing/2014/main" val="10004"/>
                  </a:ext>
                </a:extLst>
              </a:tr>
              <a:tr h="684781">
                <a:tc>
                  <a:txBody>
                    <a:bodyPr vert="horz" wrap="square"/>
                    <a:lstStyle/>
                    <a:p>
                      <a:pPr marL="0" marR="0" lvl="0" indent="0" algn="ctr" defTabSz="457200" rtl="0" eaLnBrk="1" fontAlgn="base" latinLnBrk="0" hangingPunct="1">
                        <a:lnSpc>
                          <a:spcPct val="100000"/>
                        </a:lnSpc>
                        <a:spcBef>
                          <a:spcPct val="0"/>
                        </a:spcBef>
                        <a:spcAft>
                          <a:spcPct val="0"/>
                        </a:spcAft>
                        <a:buClrTx/>
                        <a:buSzTx/>
                        <a:buFontTx/>
                        <a:buNone/>
                      </a:pPr>
                      <a:r>
                        <a:rPr kumimoji="0" lang="en-GB" sz="1600" b="1" i="0" u="none" strike="noStrike" cap="none" normalizeH="0" baseline="0">
                          <a:ln>
                            <a:noFill/>
                          </a:ln>
                          <a:solidFill>
                            <a:srgbClr val="000000"/>
                          </a:solidFill>
                          <a:effectLst/>
                          <a:latin typeface="Arial"/>
                          <a:ea typeface="Times New Roman"/>
                          <a:cs typeface="Arial"/>
                        </a:rPr>
                        <a:t>Robustness</a:t>
                      </a:r>
                    </a:p>
                  </a:txBody>
                  <a:tcPr marL="73025" marR="73025" marT="0" marB="914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vert="horz" wrap="square"/>
                    <a:lstStyle/>
                    <a:p>
                      <a:pPr marL="0" marR="0" lvl="0" indent="0" algn="just" defTabSz="457200" rtl="0" eaLnBrk="1" fontAlgn="base" latinLnBrk="0" hangingPunct="1">
                        <a:lnSpc>
                          <a:spcPct val="100000"/>
                        </a:lnSpc>
                        <a:spcBef>
                          <a:spcPct val="0"/>
                        </a:spcBef>
                        <a:spcAft>
                          <a:spcPct val="0"/>
                        </a:spcAft>
                        <a:buClrTx/>
                        <a:buSzTx/>
                        <a:buFontTx/>
                        <a:buNone/>
                      </a:pPr>
                      <a:r>
                        <a:rPr kumimoji="0" lang="en-GB" sz="1600" b="0" i="0" u="none" strike="noStrike" cap="none" normalizeH="0" baseline="0">
                          <a:ln>
                            <a:noFill/>
                          </a:ln>
                          <a:solidFill>
                            <a:srgbClr val="000000"/>
                          </a:solidFill>
                          <a:effectLst/>
                          <a:latin typeface="Arial"/>
                          <a:ea typeface="Times New Roman"/>
                          <a:cs typeface="Arial"/>
                        </a:rPr>
                        <a:t>Time to restart after failure</a:t>
                      </a:r>
                    </a:p>
                    <a:p>
                      <a:pPr marL="0" marR="0" lvl="0" indent="0" algn="just" defTabSz="457200" rtl="0" eaLnBrk="1" fontAlgn="base" latinLnBrk="0" hangingPunct="1">
                        <a:lnSpc>
                          <a:spcPct val="100000"/>
                        </a:lnSpc>
                        <a:spcBef>
                          <a:spcPct val="0"/>
                        </a:spcBef>
                        <a:spcAft>
                          <a:spcPct val="0"/>
                        </a:spcAft>
                        <a:buClrTx/>
                        <a:buSzTx/>
                        <a:buFontTx/>
                        <a:buNone/>
                      </a:pPr>
                      <a:r>
                        <a:rPr kumimoji="0" lang="en-GB" sz="1600" b="0" i="0" u="none" strike="noStrike" cap="none" normalizeH="0" baseline="0">
                          <a:ln>
                            <a:noFill/>
                          </a:ln>
                          <a:solidFill>
                            <a:srgbClr val="000000"/>
                          </a:solidFill>
                          <a:effectLst/>
                          <a:latin typeface="Arial"/>
                          <a:ea typeface="Times New Roman"/>
                          <a:cs typeface="Arial"/>
                        </a:rPr>
                        <a:t>Percentage of events causing failure</a:t>
                      </a:r>
                    </a:p>
                    <a:p>
                      <a:pPr marL="0" marR="0" lvl="0" indent="0" algn="just" defTabSz="457200" rtl="0" eaLnBrk="1" fontAlgn="base" latinLnBrk="0" hangingPunct="1">
                        <a:lnSpc>
                          <a:spcPct val="100000"/>
                        </a:lnSpc>
                        <a:spcBef>
                          <a:spcPct val="0"/>
                        </a:spcBef>
                        <a:spcAft>
                          <a:spcPct val="0"/>
                        </a:spcAft>
                        <a:buClrTx/>
                        <a:buSzTx/>
                        <a:buFontTx/>
                        <a:buNone/>
                      </a:pPr>
                      <a:r>
                        <a:rPr kumimoji="0" lang="en-GB" sz="1600" b="0" i="0" u="none" strike="noStrike" cap="none" normalizeH="0" baseline="0">
                          <a:ln>
                            <a:noFill/>
                          </a:ln>
                          <a:solidFill>
                            <a:srgbClr val="000000"/>
                          </a:solidFill>
                          <a:effectLst/>
                          <a:latin typeface="Arial"/>
                          <a:ea typeface="Times New Roman"/>
                          <a:cs typeface="Arial"/>
                        </a:rPr>
                        <a:t>Probability of data corruption on failure</a:t>
                      </a:r>
                    </a:p>
                  </a:txBody>
                  <a:tcPr marL="73025" marR="73025" marT="0" marB="914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 xmlns:a16="http://schemas.microsoft.com/office/drawing/2014/main" val="10005"/>
                  </a:ext>
                </a:extLst>
              </a:tr>
              <a:tr h="489129">
                <a:tc>
                  <a:txBody>
                    <a:bodyPr vert="horz" wrap="square"/>
                    <a:lstStyle/>
                    <a:p>
                      <a:pPr marL="0" marR="0" lvl="0" indent="0" algn="ctr" defTabSz="457200" rtl="0" eaLnBrk="1" fontAlgn="base" latinLnBrk="0" hangingPunct="1">
                        <a:lnSpc>
                          <a:spcPct val="100000"/>
                        </a:lnSpc>
                        <a:spcBef>
                          <a:spcPct val="0"/>
                        </a:spcBef>
                        <a:spcAft>
                          <a:spcPct val="0"/>
                        </a:spcAft>
                        <a:buClrTx/>
                        <a:buSzTx/>
                        <a:buFontTx/>
                        <a:buNone/>
                      </a:pPr>
                      <a:r>
                        <a:rPr kumimoji="0" lang="en-GB" sz="1600" b="1" i="0" u="none" strike="noStrike" cap="none" normalizeH="0" baseline="0">
                          <a:ln>
                            <a:noFill/>
                          </a:ln>
                          <a:solidFill>
                            <a:srgbClr val="000000"/>
                          </a:solidFill>
                          <a:effectLst/>
                          <a:latin typeface="Arial"/>
                          <a:ea typeface="Times New Roman"/>
                          <a:cs typeface="Arial"/>
                        </a:rPr>
                        <a:t>Portability</a:t>
                      </a:r>
                    </a:p>
                  </a:txBody>
                  <a:tcPr marL="73025" marR="73025" marT="0" marB="914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vert="horz" wrap="square"/>
                    <a:lstStyle/>
                    <a:p>
                      <a:pPr marL="0" marR="0" lvl="0" indent="0" algn="just" defTabSz="457200" rtl="0" eaLnBrk="1" fontAlgn="base" latinLnBrk="0" hangingPunct="1">
                        <a:lnSpc>
                          <a:spcPct val="100000"/>
                        </a:lnSpc>
                        <a:spcBef>
                          <a:spcPct val="0"/>
                        </a:spcBef>
                        <a:spcAft>
                          <a:spcPct val="0"/>
                        </a:spcAft>
                        <a:buClrTx/>
                        <a:buSzTx/>
                        <a:buFontTx/>
                        <a:buNone/>
                      </a:pPr>
                      <a:r>
                        <a:rPr kumimoji="0" lang="en-GB" sz="1600" b="0" i="0" u="none" strike="noStrike" cap="none" normalizeH="0" baseline="0">
                          <a:ln>
                            <a:noFill/>
                          </a:ln>
                          <a:solidFill>
                            <a:srgbClr val="000000"/>
                          </a:solidFill>
                          <a:effectLst/>
                          <a:latin typeface="Arial"/>
                          <a:ea typeface="Times New Roman"/>
                          <a:cs typeface="Arial"/>
                        </a:rPr>
                        <a:t>Percentage of target dependent statements</a:t>
                      </a:r>
                    </a:p>
                    <a:p>
                      <a:pPr marL="0" marR="0" lvl="0" indent="0" algn="just" defTabSz="457200" rtl="0" eaLnBrk="1" fontAlgn="base" latinLnBrk="0" hangingPunct="1">
                        <a:lnSpc>
                          <a:spcPct val="100000"/>
                        </a:lnSpc>
                        <a:spcBef>
                          <a:spcPct val="0"/>
                        </a:spcBef>
                        <a:spcAft>
                          <a:spcPct val="0"/>
                        </a:spcAft>
                        <a:buClrTx/>
                        <a:buSzTx/>
                        <a:buFontTx/>
                        <a:buNone/>
                      </a:pPr>
                      <a:r>
                        <a:rPr kumimoji="0" lang="en-GB" sz="1600" b="0" i="0" u="none" strike="noStrike" cap="none" normalizeH="0" baseline="0">
                          <a:ln>
                            <a:noFill/>
                          </a:ln>
                          <a:solidFill>
                            <a:srgbClr val="000000"/>
                          </a:solidFill>
                          <a:effectLst/>
                          <a:latin typeface="Arial"/>
                          <a:ea typeface="Times New Roman"/>
                          <a:cs typeface="Arial"/>
                        </a:rPr>
                        <a:t>Number of target systems</a:t>
                      </a:r>
                    </a:p>
                  </a:txBody>
                  <a:tcPr marL="73025" marR="73025" marT="0" marB="914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3228602266"/>
      </p:ext>
    </p:extLst>
  </p:cSld>
  <p:clrMapOvr>
    <a:masterClrMapping/>
  </p:clrMapOvr>
  <p:transition/>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218" name="Rectangle 2"/>
          <p:cNvSpPr>
            <a:spLocks noGrp="1" noChangeArrowheads="1"/>
          </p:cNvSpPr>
          <p:nvPr>
            <p:ph type="title"/>
          </p:nvPr>
        </p:nvSpPr>
        <p:spPr>
          <a:xfrm>
            <a:off x="983432" y="304800"/>
            <a:ext cx="9989368" cy="1104900"/>
          </a:xfrm>
          <a:noFill/>
        </p:spPr>
        <p:txBody>
          <a:bodyPr vert="horz" wrap="square" lIns="90487" tIns="44450" rIns="90487" bIns="44450" numCol="1" anchor="ctr" anchorCtr="0" compatLnSpc="1">
            <a:prstTxWarp prst="textNoShape">
              <a:avLst/>
            </a:prstTxWarp>
          </a:bodyPr>
          <a:lstStyle/>
          <a:p>
            <a:r>
              <a:rPr lang="en-GB"/>
              <a:t>Categories of Metrics</a:t>
            </a:r>
          </a:p>
        </p:txBody>
      </p:sp>
      <p:sp>
        <p:nvSpPr>
          <p:cNvPr id="9219" name="Rectangle 3"/>
          <p:cNvSpPr>
            <a:spLocks noGrp="1" noChangeArrowheads="1"/>
          </p:cNvSpPr>
          <p:nvPr>
            <p:ph idx="1"/>
          </p:nvPr>
        </p:nvSpPr>
        <p:spPr>
          <a:xfrm>
            <a:off x="762000" y="1409700"/>
            <a:ext cx="10598968" cy="4525963"/>
          </a:xfrm>
          <a:noFill/>
        </p:spPr>
        <p:txBody>
          <a:bodyPr lIns="90487" tIns="44450" rIns="90487" bIns="44450"/>
          <a:lstStyle/>
          <a:p>
            <a:r>
              <a:rPr lang="en-GB" b="1"/>
              <a:t>Process metrics</a:t>
            </a:r>
            <a:r>
              <a:rPr lang="en-GB"/>
              <a:t>: describe the effectiveness and quality of the processes that produce the Software product. Examples are:</a:t>
            </a:r>
          </a:p>
          <a:p>
            <a:pPr lvl="1"/>
            <a:r>
              <a:rPr lang="en-GB"/>
              <a:t>Effort required in the process</a:t>
            </a:r>
          </a:p>
          <a:p>
            <a:pPr lvl="1"/>
            <a:r>
              <a:rPr lang="en-GB"/>
              <a:t>Time to produce the product</a:t>
            </a:r>
          </a:p>
          <a:p>
            <a:pPr lvl="1"/>
            <a:r>
              <a:rPr lang="en-GB"/>
              <a:t>Effectiveness of defect removal during development</a:t>
            </a:r>
          </a:p>
          <a:p>
            <a:pPr lvl="1"/>
            <a:r>
              <a:rPr lang="en-GB"/>
              <a:t>Number of defects found during testing</a:t>
            </a:r>
          </a:p>
          <a:p>
            <a:pPr lvl="1"/>
            <a:r>
              <a:rPr lang="en-GB" smtClean="0"/>
              <a:t>Maturity of the process</a:t>
            </a:r>
          </a:p>
          <a:p>
            <a:r>
              <a:rPr lang="en-GB" b="1" smtClean="0"/>
              <a:t>Project metrics: </a:t>
            </a:r>
            <a:r>
              <a:rPr lang="en-GB" smtClean="0"/>
              <a:t>describe the project characteristics and execution. Examples are:</a:t>
            </a:r>
          </a:p>
          <a:p>
            <a:pPr lvl="1"/>
            <a:r>
              <a:rPr lang="en-GB" smtClean="0"/>
              <a:t>Number of software developers</a:t>
            </a:r>
          </a:p>
          <a:p>
            <a:pPr lvl="1"/>
            <a:r>
              <a:rPr lang="en-GB" smtClean="0"/>
              <a:t>Staffing pattern over the life cycle of the software</a:t>
            </a:r>
          </a:p>
          <a:p>
            <a:pPr lvl="1"/>
            <a:r>
              <a:rPr lang="en-GB" smtClean="0"/>
              <a:t>Cost and schedule</a:t>
            </a:r>
          </a:p>
          <a:p>
            <a:pPr lvl="1"/>
            <a:r>
              <a:rPr lang="en-GB" smtClean="0"/>
              <a:t>Productivity</a:t>
            </a:r>
          </a:p>
          <a:p>
            <a:pPr lvl="1"/>
            <a:endParaRPr lang="en-GB"/>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42</a:t>
            </a:fld>
            <a:endParaRPr lang="en-US"/>
          </a:p>
        </p:txBody>
      </p:sp>
      <p:sp>
        <p:nvSpPr>
          <p:cNvPr id="5" name="Footer Placeholder 4"/>
          <p:cNvSpPr>
            <a:spLocks noGrp="1"/>
          </p:cNvSpPr>
          <p:nvPr>
            <p:ph type="ftr" sz="quarter" idx="11"/>
          </p:nvPr>
        </p:nvSpPr>
        <p:spPr/>
        <p:txBody>
          <a:bodyPr/>
          <a:lstStyle/>
          <a:p>
            <a:pPr>
              <a:defRPr/>
            </a:pPr>
            <a:r>
              <a:rPr lang="en-US" smtClean="0"/>
              <a:t>Chapter 2 Requirements engineering</a:t>
            </a:r>
            <a:endParaRPr lang="en-US"/>
          </a:p>
        </p:txBody>
      </p:sp>
    </p:spTree>
    <p:extLst>
      <p:ext uri="{BB962C8B-B14F-4D97-AF65-F5344CB8AC3E}">
        <p14:creationId xmlns="" xmlns:p14="http://schemas.microsoft.com/office/powerpoint/2010/main" val="3997429524"/>
      </p:ext>
    </p:extLst>
  </p:cSld>
  <p:clrMapOvr>
    <a:masterClrMapping/>
  </p:clrMapOvr>
  <p:transition/>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9154" name="Rectangle 2"/>
          <p:cNvSpPr>
            <a:spLocks noGrp="1" noChangeArrowheads="1"/>
          </p:cNvSpPr>
          <p:nvPr>
            <p:ph type="title"/>
          </p:nvPr>
        </p:nvSpPr>
        <p:spPr/>
        <p:txBody>
          <a:bodyPr/>
          <a:lstStyle/>
          <a:p>
            <a:r>
              <a:rPr lang="en-GB" smtClean="0"/>
              <a:t>2.6 Software </a:t>
            </a:r>
            <a:r>
              <a:rPr lang="en-GB"/>
              <a:t>Requirements Specification (SRS) Document</a:t>
            </a:r>
          </a:p>
        </p:txBody>
      </p:sp>
      <p:sp>
        <p:nvSpPr>
          <p:cNvPr id="49155" name="Rectangle 3"/>
          <p:cNvSpPr>
            <a:spLocks noGrp="1" noChangeArrowheads="1"/>
          </p:cNvSpPr>
          <p:nvPr>
            <p:ph type="body" idx="4294967295"/>
          </p:nvPr>
        </p:nvSpPr>
        <p:spPr>
          <a:xfrm>
            <a:off x="609600" y="1600201"/>
            <a:ext cx="10972800" cy="4525963"/>
          </a:xfrm>
        </p:spPr>
        <p:txBody>
          <a:bodyPr/>
          <a:lstStyle/>
          <a:p>
            <a:r>
              <a:rPr lang="en-GB"/>
              <a:t>The SRS is a specification for a particular s/w product, program, or set of programs that performs certain functions in a specific environment.</a:t>
            </a:r>
          </a:p>
          <a:p>
            <a:r>
              <a:rPr lang="en-GB"/>
              <a:t>The SRS serve as contract document between customer and developer. SRS reduces the probability of the customer being disappointed with the final product.</a:t>
            </a:r>
          </a:p>
          <a:p>
            <a:r>
              <a:rPr lang="en-GB" b="1"/>
              <a:t>Nature of the SRS</a:t>
            </a:r>
            <a:r>
              <a:rPr lang="en-GB"/>
              <a:t>: The basic issues of that SRS writer(s) shall address the following:</a:t>
            </a:r>
          </a:p>
          <a:p>
            <a:pPr marL="1089025" indent="-346075">
              <a:spcBef>
                <a:spcPct val="0"/>
              </a:spcBef>
              <a:spcAft>
                <a:spcPct val="0"/>
              </a:spcAft>
              <a:buFont typeface="+mj-lt"/>
              <a:buAutoNum type="arabicPeriod"/>
            </a:pPr>
            <a:r>
              <a:rPr lang="en-GB" sz="1800"/>
              <a:t>Functionality</a:t>
            </a:r>
          </a:p>
          <a:p>
            <a:pPr marL="1089025" indent="-346075">
              <a:spcBef>
                <a:spcPct val="0"/>
              </a:spcBef>
              <a:spcAft>
                <a:spcPct val="0"/>
              </a:spcAft>
              <a:buFont typeface="+mj-lt"/>
              <a:buAutoNum type="arabicPeriod"/>
            </a:pPr>
            <a:r>
              <a:rPr lang="en-GB" sz="1800"/>
              <a:t>External interface</a:t>
            </a:r>
          </a:p>
          <a:p>
            <a:pPr marL="1089025" indent="-346075">
              <a:spcBef>
                <a:spcPct val="0"/>
              </a:spcBef>
              <a:spcAft>
                <a:spcPct val="0"/>
              </a:spcAft>
              <a:buFont typeface="+mj-lt"/>
              <a:buAutoNum type="arabicPeriod"/>
            </a:pPr>
            <a:r>
              <a:rPr lang="en-GB" sz="1800"/>
              <a:t>Performance</a:t>
            </a:r>
          </a:p>
          <a:p>
            <a:pPr marL="1089025" indent="-346075">
              <a:spcBef>
                <a:spcPct val="0"/>
              </a:spcBef>
              <a:spcAft>
                <a:spcPct val="0"/>
              </a:spcAft>
              <a:buFont typeface="+mj-lt"/>
              <a:buAutoNum type="arabicPeriod"/>
            </a:pPr>
            <a:r>
              <a:rPr lang="en-GB" sz="1800"/>
              <a:t>Attributes</a:t>
            </a:r>
          </a:p>
          <a:p>
            <a:pPr marL="1089025" indent="-346075">
              <a:spcBef>
                <a:spcPct val="0"/>
              </a:spcBef>
              <a:spcAft>
                <a:spcPct val="0"/>
              </a:spcAft>
              <a:buFont typeface="+mj-lt"/>
              <a:buAutoNum type="arabicPeriod"/>
            </a:pPr>
            <a:r>
              <a:rPr lang="en-GB" sz="1800"/>
              <a:t>Design constraints imposed on an implementation</a:t>
            </a:r>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43</a:t>
            </a:fld>
            <a:endParaRPr lang="en-US"/>
          </a:p>
        </p:txBody>
      </p:sp>
      <p:sp>
        <p:nvSpPr>
          <p:cNvPr id="5" name="Footer Placeholder 4"/>
          <p:cNvSpPr>
            <a:spLocks noGrp="1"/>
          </p:cNvSpPr>
          <p:nvPr>
            <p:ph type="ftr" sz="quarter" idx="11"/>
          </p:nvPr>
        </p:nvSpPr>
        <p:spPr/>
        <p:txBody>
          <a:bodyPr/>
          <a:lstStyle/>
          <a:p>
            <a:pPr>
              <a:defRPr/>
            </a:pPr>
            <a:r>
              <a:rPr lang="en-US" smtClean="0"/>
              <a:t>Chapter 2 Requirements engineering</a:t>
            </a:r>
            <a:endParaRPr lang="en-US"/>
          </a:p>
        </p:txBody>
      </p:sp>
    </p:spTree>
  </p:cSld>
  <p:clrMapOvr>
    <a:masterClrMapping/>
  </p:clrMapOvr>
  <p:transition/>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9154" name="Rectangle 2"/>
          <p:cNvSpPr>
            <a:spLocks noGrp="1" noChangeArrowheads="1"/>
          </p:cNvSpPr>
          <p:nvPr>
            <p:ph type="title"/>
          </p:nvPr>
        </p:nvSpPr>
        <p:spPr/>
        <p:txBody>
          <a:bodyPr/>
          <a:lstStyle/>
          <a:p>
            <a:r>
              <a:rPr lang="en-GB"/>
              <a:t>Characteristics of a Good SRS</a:t>
            </a:r>
          </a:p>
        </p:txBody>
      </p:sp>
      <p:sp>
        <p:nvSpPr>
          <p:cNvPr id="49155" name="Rectangle 3"/>
          <p:cNvSpPr>
            <a:spLocks noGrp="1" noChangeArrowheads="1"/>
          </p:cNvSpPr>
          <p:nvPr>
            <p:ph type="body" idx="4294967295"/>
          </p:nvPr>
        </p:nvSpPr>
        <p:spPr>
          <a:xfrm>
            <a:off x="609600" y="1600201"/>
            <a:ext cx="10972800" cy="4525963"/>
          </a:xfrm>
        </p:spPr>
        <p:txBody>
          <a:bodyPr/>
          <a:lstStyle/>
          <a:p>
            <a:r>
              <a:rPr lang="en-GB"/>
              <a:t>The SRS should be:</a:t>
            </a:r>
          </a:p>
          <a:p>
            <a:pPr marL="1089025" indent="-346075">
              <a:spcBef>
                <a:spcPts val="300"/>
              </a:spcBef>
              <a:spcAft>
                <a:spcPts val="300"/>
              </a:spcAft>
              <a:buFont typeface="Wingdings" pitchFamily="2" charset="2"/>
              <a:buChar char="§"/>
            </a:pPr>
            <a:r>
              <a:rPr lang="en-GB" sz="1800"/>
              <a:t>Correct</a:t>
            </a:r>
          </a:p>
          <a:p>
            <a:pPr marL="1089025" indent="-346075">
              <a:spcBef>
                <a:spcPts val="300"/>
              </a:spcBef>
              <a:spcAft>
                <a:spcPts val="300"/>
              </a:spcAft>
              <a:buFont typeface="Wingdings" pitchFamily="2" charset="2"/>
              <a:buChar char="§"/>
            </a:pPr>
            <a:r>
              <a:rPr lang="en-GB" sz="1800"/>
              <a:t>Unambiguous</a:t>
            </a:r>
          </a:p>
          <a:p>
            <a:pPr marL="1089025" indent="-346075">
              <a:spcBef>
                <a:spcPts val="300"/>
              </a:spcBef>
              <a:spcAft>
                <a:spcPts val="300"/>
              </a:spcAft>
              <a:buFont typeface="Wingdings" pitchFamily="2" charset="2"/>
              <a:buChar char="§"/>
            </a:pPr>
            <a:r>
              <a:rPr lang="en-GB" sz="1800"/>
              <a:t>Complete</a:t>
            </a:r>
          </a:p>
          <a:p>
            <a:pPr marL="1089025" indent="-346075">
              <a:spcBef>
                <a:spcPts val="300"/>
              </a:spcBef>
              <a:spcAft>
                <a:spcPts val="300"/>
              </a:spcAft>
              <a:buFont typeface="Wingdings" pitchFamily="2" charset="2"/>
              <a:buChar char="§"/>
            </a:pPr>
            <a:r>
              <a:rPr lang="en-GB" sz="1800"/>
              <a:t>Consistent</a:t>
            </a:r>
          </a:p>
          <a:p>
            <a:pPr marL="1089025" indent="-346075">
              <a:spcBef>
                <a:spcPts val="300"/>
              </a:spcBef>
              <a:spcAft>
                <a:spcPts val="300"/>
              </a:spcAft>
              <a:buFont typeface="Wingdings" pitchFamily="2" charset="2"/>
              <a:buChar char="§"/>
            </a:pPr>
            <a:r>
              <a:rPr lang="en-GB" sz="1800"/>
              <a:t>Rank for importance and/ stability</a:t>
            </a:r>
          </a:p>
          <a:p>
            <a:pPr marL="1089025" indent="-346075">
              <a:spcBef>
                <a:spcPts val="300"/>
              </a:spcBef>
              <a:spcAft>
                <a:spcPts val="300"/>
              </a:spcAft>
              <a:buFont typeface="Wingdings" pitchFamily="2" charset="2"/>
              <a:buChar char="§"/>
            </a:pPr>
            <a:r>
              <a:rPr lang="en-GB" sz="1800"/>
              <a:t>Verifiable</a:t>
            </a:r>
          </a:p>
          <a:p>
            <a:pPr marL="1089025" indent="-346075">
              <a:spcBef>
                <a:spcPts val="300"/>
              </a:spcBef>
              <a:spcAft>
                <a:spcPts val="300"/>
              </a:spcAft>
              <a:buFont typeface="Wingdings" pitchFamily="2" charset="2"/>
              <a:buChar char="§"/>
            </a:pPr>
            <a:r>
              <a:rPr lang="en-GB" sz="1800"/>
              <a:t>Modifiable</a:t>
            </a:r>
          </a:p>
          <a:p>
            <a:pPr marL="1089025" indent="-346075">
              <a:spcBef>
                <a:spcPts val="300"/>
              </a:spcBef>
              <a:spcAft>
                <a:spcPts val="300"/>
              </a:spcAft>
              <a:buFont typeface="Wingdings" pitchFamily="2" charset="2"/>
              <a:buChar char="§"/>
            </a:pPr>
            <a:r>
              <a:rPr lang="en-GB" sz="1800"/>
              <a:t>Traceable</a:t>
            </a:r>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44</a:t>
            </a:fld>
            <a:endParaRPr lang="en-US"/>
          </a:p>
        </p:txBody>
      </p:sp>
      <p:sp>
        <p:nvSpPr>
          <p:cNvPr id="5" name="Footer Placeholder 4"/>
          <p:cNvSpPr>
            <a:spLocks noGrp="1"/>
          </p:cNvSpPr>
          <p:nvPr>
            <p:ph type="ftr" sz="quarter" idx="11"/>
          </p:nvPr>
        </p:nvSpPr>
        <p:spPr/>
        <p:txBody>
          <a:bodyPr/>
          <a:lstStyle/>
          <a:p>
            <a:pPr>
              <a:defRPr/>
            </a:pPr>
            <a:r>
              <a:rPr lang="en-US" smtClean="0"/>
              <a:t>Chapter 2 Requirements engineering</a:t>
            </a:r>
            <a:endParaRPr lang="en-US"/>
          </a:p>
        </p:txBody>
      </p:sp>
    </p:spTree>
    <p:extLst>
      <p:ext uri="{BB962C8B-B14F-4D97-AF65-F5344CB8AC3E}">
        <p14:creationId xmlns="" xmlns:p14="http://schemas.microsoft.com/office/powerpoint/2010/main" val="1436878398"/>
      </p:ext>
    </p:extLst>
  </p:cSld>
  <p:clrMapOvr>
    <a:masterClrMapping/>
  </p:clrMapOvr>
  <p:transition/>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9154" name="Rectangle 2"/>
          <p:cNvSpPr>
            <a:spLocks noGrp="1" noChangeArrowheads="1"/>
          </p:cNvSpPr>
          <p:nvPr>
            <p:ph type="title"/>
          </p:nvPr>
        </p:nvSpPr>
        <p:spPr/>
        <p:txBody>
          <a:bodyPr/>
          <a:lstStyle/>
          <a:p>
            <a:r>
              <a:rPr lang="en-GB"/>
              <a:t>Organization of the SRS</a:t>
            </a:r>
          </a:p>
        </p:txBody>
      </p:sp>
      <p:sp>
        <p:nvSpPr>
          <p:cNvPr id="49155" name="Rectangle 3"/>
          <p:cNvSpPr>
            <a:spLocks noGrp="1" noChangeArrowheads="1"/>
          </p:cNvSpPr>
          <p:nvPr>
            <p:ph type="body" idx="4294967295"/>
          </p:nvPr>
        </p:nvSpPr>
        <p:spPr>
          <a:xfrm>
            <a:off x="304799" y="1571588"/>
            <a:ext cx="4191001" cy="4525963"/>
          </a:xfrm>
        </p:spPr>
        <p:txBody>
          <a:bodyPr/>
          <a:lstStyle/>
          <a:p>
            <a:pPr algn="just"/>
            <a:r>
              <a:rPr lang="en-GB"/>
              <a:t>The </a:t>
            </a:r>
            <a:r>
              <a:rPr lang="en-GB" smtClean="0"/>
              <a:t>(</a:t>
            </a:r>
            <a:r>
              <a:rPr lang="en-GB"/>
              <a:t>IEEE) has published guidelines and standards to organize an SRS document.</a:t>
            </a:r>
          </a:p>
          <a:p>
            <a:pPr algn="just"/>
            <a:r>
              <a:rPr lang="en-GB"/>
              <a:t>Different projects may require their requirements to be organized differently but still first two sections of the SRS are the same in all of them</a:t>
            </a:r>
            <a:r>
              <a:rPr lang="en-GB" smtClean="0"/>
              <a:t>.</a:t>
            </a:r>
            <a:endParaRPr lang="en-GB"/>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45</a:t>
            </a:fld>
            <a:endParaRPr lang="en-US"/>
          </a:p>
        </p:txBody>
      </p:sp>
      <p:sp>
        <p:nvSpPr>
          <p:cNvPr id="5" name="Footer Placeholder 4"/>
          <p:cNvSpPr>
            <a:spLocks noGrp="1"/>
          </p:cNvSpPr>
          <p:nvPr>
            <p:ph type="ftr" sz="quarter" idx="11"/>
          </p:nvPr>
        </p:nvSpPr>
        <p:spPr/>
        <p:txBody>
          <a:bodyPr/>
          <a:lstStyle/>
          <a:p>
            <a:pPr>
              <a:defRPr/>
            </a:pPr>
            <a:r>
              <a:rPr lang="en-US" smtClean="0"/>
              <a:t>Chapter 2 Requirements engineering</a:t>
            </a:r>
            <a:endParaRPr lang="en-US"/>
          </a:p>
        </p:txBody>
      </p:sp>
      <p:pic>
        <p:nvPicPr>
          <p:cNvPr id="6" name="Picture 5" descr="Table&#10;&#10;Description automatically generated">
            <a:extLst>
              <a:ext uri="{FF2B5EF4-FFF2-40B4-BE49-F238E27FC236}">
                <a16:creationId xmlns="" xmlns:a16="http://schemas.microsoft.com/office/drawing/2014/main" id="{66F0CE22-193F-B44A-B243-EC258A75353B}"/>
              </a:ext>
            </a:extLst>
          </p:cNvPr>
          <p:cNvPicPr>
            <a:picLocks noChangeAspect="1"/>
          </p:cNvPicPr>
          <p:nvPr/>
        </p:nvPicPr>
        <p:blipFill>
          <a:blip r:embed="rId2"/>
          <a:stretch>
            <a:fillRect/>
          </a:stretch>
        </p:blipFill>
        <p:spPr>
          <a:xfrm>
            <a:off x="4724399" y="1571589"/>
            <a:ext cx="6632429" cy="4406414"/>
          </a:xfrm>
          <a:prstGeom prst="rect">
            <a:avLst/>
          </a:prstGeom>
        </p:spPr>
      </p:pic>
      <p:sp>
        <p:nvSpPr>
          <p:cNvPr id="7" name="Rectangle 6"/>
          <p:cNvSpPr/>
          <p:nvPr/>
        </p:nvSpPr>
        <p:spPr>
          <a:xfrm>
            <a:off x="4978400" y="5978003"/>
            <a:ext cx="6096000" cy="307777"/>
          </a:xfrm>
          <a:prstGeom prst="rect">
            <a:avLst/>
          </a:prstGeom>
        </p:spPr>
        <p:txBody>
          <a:bodyPr>
            <a:spAutoFit/>
          </a:bodyPr>
          <a:lstStyle>
            <a:defPPr>
              <a:defRPr lang="en-US"/>
            </a:defPPr>
            <a:lvl1pPr algn="l" defTabSz="457200" rtl="0" fontAlgn="base">
              <a:spcBef>
                <a:spcPct val="0"/>
              </a:spcBef>
              <a:spcAft>
                <a:spcPct val="0"/>
              </a:spcAft>
              <a:defRPr sz="2400" kern="1200">
                <a:solidFill>
                  <a:schemeClr val="tx1"/>
                </a:solidFill>
                <a:latin typeface="Arial"/>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a:ea typeface="ＭＳ Ｐゴシック" charset="-128"/>
                <a:cs typeface="ＭＳ Ｐゴシック" charset="-128"/>
              </a:defRPr>
            </a:lvl5pPr>
            <a:lvl6pPr marL="2286000" algn="l" defTabSz="457200" rtl="0" eaLnBrk="1" latinLnBrk="0" hangingPunct="1">
              <a:defRPr sz="2400" kern="1200">
                <a:solidFill>
                  <a:schemeClr val="tx1"/>
                </a:solidFill>
                <a:latin typeface="Arial"/>
                <a:ea typeface="ＭＳ Ｐゴシック" charset="-128"/>
                <a:cs typeface="ＭＳ Ｐゴシック" charset="-128"/>
              </a:defRPr>
            </a:lvl6pPr>
            <a:lvl7pPr marL="2743200" algn="l" defTabSz="457200" rtl="0" eaLnBrk="1" latinLnBrk="0" hangingPunct="1">
              <a:defRPr sz="2400" kern="1200">
                <a:solidFill>
                  <a:schemeClr val="tx1"/>
                </a:solidFill>
                <a:latin typeface="Arial"/>
                <a:ea typeface="ＭＳ Ｐゴシック" charset="-128"/>
                <a:cs typeface="ＭＳ Ｐゴシック" charset="-128"/>
              </a:defRPr>
            </a:lvl7pPr>
            <a:lvl8pPr marL="3200400" algn="l" defTabSz="457200" rtl="0" eaLnBrk="1" latinLnBrk="0" hangingPunct="1">
              <a:defRPr sz="2400" kern="1200">
                <a:solidFill>
                  <a:schemeClr val="tx1"/>
                </a:solidFill>
                <a:latin typeface="Arial"/>
                <a:ea typeface="ＭＳ Ｐゴシック" charset="-128"/>
                <a:cs typeface="ＭＳ Ｐゴシック" charset="-128"/>
              </a:defRPr>
            </a:lvl8pPr>
            <a:lvl9pPr marL="3657600" algn="l" defTabSz="457200" rtl="0" eaLnBrk="1" latinLnBrk="0" hangingPunct="1">
              <a:defRPr sz="2400" kern="1200">
                <a:solidFill>
                  <a:schemeClr val="tx1"/>
                </a:solidFill>
                <a:latin typeface="Arial"/>
                <a:ea typeface="ＭＳ Ｐゴシック" charset="-128"/>
                <a:cs typeface="ＭＳ Ｐゴシック" charset="-128"/>
              </a:defRPr>
            </a:lvl9pPr>
          </a:lstStyle>
          <a:p>
            <a:pPr algn="ctr"/>
            <a:r>
              <a:rPr lang="en-GB" sz="1400" i="1" smtClean="0"/>
              <a:t>The template to organize and draft the SRS for any project.</a:t>
            </a:r>
            <a:endParaRPr lang="en-US" sz="1400" i="1"/>
          </a:p>
        </p:txBody>
      </p:sp>
    </p:spTree>
    <p:extLst>
      <p:ext uri="{BB962C8B-B14F-4D97-AF65-F5344CB8AC3E}">
        <p14:creationId xmlns="" xmlns:p14="http://schemas.microsoft.com/office/powerpoint/2010/main" val="1509768981"/>
      </p:ext>
    </p:extLst>
  </p:cSld>
  <p:clrMapOvr>
    <a:masterClrMapping/>
  </p:clrMapOvr>
  <p:transition/>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1205" name="Rectangle 5"/>
          <p:cNvSpPr>
            <a:spLocks noGrp="1" noChangeArrowheads="1"/>
          </p:cNvSpPr>
          <p:nvPr>
            <p:ph type="title"/>
          </p:nvPr>
        </p:nvSpPr>
        <p:spPr/>
        <p:txBody>
          <a:bodyPr/>
          <a:lstStyle/>
          <a:p>
            <a:r>
              <a:rPr lang="en-GB" smtClean="0"/>
              <a:t>2.7 Requirements </a:t>
            </a:r>
            <a:r>
              <a:rPr lang="en-GB"/>
              <a:t>Gathering Techniques</a:t>
            </a:r>
          </a:p>
        </p:txBody>
      </p:sp>
      <p:sp>
        <p:nvSpPr>
          <p:cNvPr id="51206" name="Rectangle 6"/>
          <p:cNvSpPr>
            <a:spLocks noGrp="1" noChangeArrowheads="1"/>
          </p:cNvSpPr>
          <p:nvPr>
            <p:ph type="body" idx="4294967295"/>
          </p:nvPr>
        </p:nvSpPr>
        <p:spPr>
          <a:xfrm>
            <a:off x="609600" y="2055676"/>
            <a:ext cx="10972800" cy="3196951"/>
          </a:xfrm>
        </p:spPr>
        <p:txBody>
          <a:bodyPr/>
          <a:lstStyle/>
          <a:p>
            <a:r>
              <a:rPr lang="en-GB"/>
              <a:t>Some requirements gathering techniques may be beneficial in one project but may not be in other.</a:t>
            </a:r>
          </a:p>
          <a:p>
            <a:r>
              <a:rPr lang="en-GB"/>
              <a:t>The usefulness of a technique is determined by its need and the kind of advantages.</a:t>
            </a:r>
          </a:p>
          <a:p>
            <a:r>
              <a:rPr lang="en-GB"/>
              <a:t>Following are some popular requirements gathering techniques:</a:t>
            </a:r>
          </a:p>
        </p:txBody>
      </p:sp>
      <p:sp>
        <p:nvSpPr>
          <p:cNvPr id="6" name="Slide Number Placeholder 5"/>
          <p:cNvSpPr>
            <a:spLocks noGrp="1"/>
          </p:cNvSpPr>
          <p:nvPr>
            <p:ph type="sldNum" sz="quarter" idx="12"/>
          </p:nvPr>
        </p:nvSpPr>
        <p:spPr/>
        <p:txBody>
          <a:bodyPr/>
          <a:lstStyle/>
          <a:p>
            <a:pPr>
              <a:defRPr/>
            </a:pPr>
            <a:fld id="{825F70CE-84E9-D04C-9B15-10C693AA0F2A}" type="slidenum">
              <a:rPr lang="en-US" smtClean="0"/>
              <a:pPr>
                <a:defRPr/>
              </a:pPr>
              <a:t>46</a:t>
            </a:fld>
            <a:endParaRPr lang="en-US"/>
          </a:p>
        </p:txBody>
      </p:sp>
      <p:sp>
        <p:nvSpPr>
          <p:cNvPr id="7" name="Footer Placeholder 6"/>
          <p:cNvSpPr>
            <a:spLocks noGrp="1"/>
          </p:cNvSpPr>
          <p:nvPr>
            <p:ph type="ftr" sz="quarter" idx="11"/>
          </p:nvPr>
        </p:nvSpPr>
        <p:spPr/>
        <p:txBody>
          <a:bodyPr/>
          <a:lstStyle/>
          <a:p>
            <a:pPr>
              <a:defRPr/>
            </a:pPr>
            <a:r>
              <a:rPr lang="en-US" smtClean="0"/>
              <a:t>Chapter 2 Requirements engineering</a:t>
            </a:r>
            <a:endParaRPr lang="en-US"/>
          </a:p>
        </p:txBody>
      </p:sp>
    </p:spTree>
  </p:cSld>
  <p:clrMapOvr>
    <a:masterClrMapping/>
  </p:clrMapOvr>
  <p:transition/>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 xmlns:a16="http://schemas.microsoft.com/office/drawing/2014/main" id="{77D2BC97-CC08-4514-BE01-0A795486CBA4}"/>
              </a:ext>
            </a:extLst>
          </p:cNvPr>
          <p:cNvSpPr>
            <a:spLocks noGrp="1"/>
          </p:cNvSpPr>
          <p:nvPr>
            <p:ph type="title"/>
          </p:nvPr>
        </p:nvSpPr>
        <p:spPr/>
        <p:txBody>
          <a:bodyPr/>
          <a:lstStyle/>
          <a:p>
            <a:r>
              <a:rPr kumimoji="0" lang="en-GB" sz="2400" b="1" i="0" u="none" strike="noStrike" cap="none" normalizeH="0" baseline="0">
                <a:ln>
                  <a:noFill/>
                </a:ln>
                <a:solidFill>
                  <a:srgbClr val="000000"/>
                </a:solidFill>
                <a:effectLst/>
                <a:latin typeface="Arial"/>
                <a:ea typeface="Times New Roman"/>
                <a:cs typeface="Arial"/>
              </a:rPr>
              <a:t>Brainstorming</a:t>
            </a:r>
            <a:endParaRPr lang="en-US"/>
          </a:p>
        </p:txBody>
      </p:sp>
      <p:sp>
        <p:nvSpPr>
          <p:cNvPr id="4" name="Footer Placeholder 3">
            <a:extLst>
              <a:ext uri="{FF2B5EF4-FFF2-40B4-BE49-F238E27FC236}">
                <a16:creationId xmlns="" xmlns:a16="http://schemas.microsoft.com/office/drawing/2014/main" id="{AE9DCC6C-9DF8-48B1-98C9-2CF9DF0A77B4}"/>
              </a:ext>
            </a:extLst>
          </p:cNvPr>
          <p:cNvSpPr>
            <a:spLocks noGrp="1"/>
          </p:cNvSpPr>
          <p:nvPr>
            <p:ph type="ftr" sz="quarter" idx="11"/>
          </p:nvPr>
        </p:nvSpPr>
        <p:spPr/>
        <p:txBody>
          <a:bodyPr/>
          <a:lstStyle/>
          <a:p>
            <a:pPr>
              <a:defRPr/>
            </a:pPr>
            <a:r>
              <a:rPr lang="en-US" smtClean="0"/>
              <a:t>Chapter 2 Requirements engineering</a:t>
            </a:r>
            <a:endParaRPr lang="en-US"/>
          </a:p>
        </p:txBody>
      </p:sp>
      <p:sp>
        <p:nvSpPr>
          <p:cNvPr id="5" name="Slide Number Placeholder 4">
            <a:extLst>
              <a:ext uri="{FF2B5EF4-FFF2-40B4-BE49-F238E27FC236}">
                <a16:creationId xmlns="" xmlns:a16="http://schemas.microsoft.com/office/drawing/2014/main" id="{C3E0D1E3-96B6-49AA-BFB1-BF63BBB9B3EA}"/>
              </a:ext>
            </a:extLst>
          </p:cNvPr>
          <p:cNvSpPr>
            <a:spLocks noGrp="1"/>
          </p:cNvSpPr>
          <p:nvPr>
            <p:ph type="sldNum" sz="quarter" idx="12"/>
          </p:nvPr>
        </p:nvSpPr>
        <p:spPr/>
        <p:txBody>
          <a:bodyPr/>
          <a:lstStyle/>
          <a:p>
            <a:pPr>
              <a:defRPr/>
            </a:pPr>
            <a:fld id="{825F70CE-84E9-D04C-9B15-10C693AA0F2A}" type="slidenum">
              <a:rPr lang="en-US" smtClean="0"/>
              <a:pPr>
                <a:defRPr/>
              </a:pPr>
              <a:t>47</a:t>
            </a:fld>
            <a:endParaRPr lang="en-US"/>
          </a:p>
        </p:txBody>
      </p:sp>
      <p:graphicFrame>
        <p:nvGraphicFramePr>
          <p:cNvPr id="6" name="Table 5">
            <a:extLst>
              <a:ext uri="{FF2B5EF4-FFF2-40B4-BE49-F238E27FC236}">
                <a16:creationId xmlns="" xmlns:a16="http://schemas.microsoft.com/office/drawing/2014/main" id="{6E9B9939-6879-4C47-A1A8-E32B8AA107B7}"/>
              </a:ext>
            </a:extLst>
          </p:cNvPr>
          <p:cNvGraphicFramePr>
            <a:graphicFrameLocks noGrp="1"/>
          </p:cNvGraphicFramePr>
          <p:nvPr>
            <p:extLst>
              <p:ext uri="{D42A27DB-BD31-4B8C-83A1-F6EECF244321}">
                <p14:modId xmlns="" xmlns:p14="http://schemas.microsoft.com/office/powerpoint/2010/main" val="323797239"/>
              </p:ext>
            </p:extLst>
          </p:nvPr>
        </p:nvGraphicFramePr>
        <p:xfrm>
          <a:off x="575633" y="1635699"/>
          <a:ext cx="4656271" cy="4720651"/>
        </p:xfrm>
        <a:graphic>
          <a:graphicData uri="http://schemas.openxmlformats.org/drawingml/2006/table">
            <a:tbl>
              <a:tblPr/>
              <a:tblGrid>
                <a:gridCol w="4656271">
                  <a:extLst>
                    <a:ext uri="{9D8B030D-6E8A-4147-A177-3AD203B41FA5}">
                      <a16:colId xmlns="" xmlns:a16="http://schemas.microsoft.com/office/drawing/2014/main" val="20001"/>
                    </a:ext>
                  </a:extLst>
                </a:gridCol>
              </a:tblGrid>
              <a:tr h="722220">
                <a:tc>
                  <a:txBody>
                    <a:bodyPr vert="horz" wrap="square"/>
                    <a:lstStyle/>
                    <a:p>
                      <a:pPr marL="0" marR="0" lvl="0" indent="0" algn="ctr" defTabSz="457200" rtl="0" eaLnBrk="1" fontAlgn="base" latinLnBrk="0" hangingPunct="1">
                        <a:lnSpc>
                          <a:spcPct val="100000"/>
                        </a:lnSpc>
                        <a:spcBef>
                          <a:spcPct val="0"/>
                        </a:spcBef>
                        <a:spcAft>
                          <a:spcPct val="0"/>
                        </a:spcAft>
                        <a:buClrTx/>
                        <a:buSzTx/>
                        <a:buFontTx/>
                        <a:buNone/>
                      </a:pPr>
                      <a:r>
                        <a:rPr kumimoji="0" lang="en-GB" sz="2800" b="1" i="0" u="none" strike="noStrike" cap="none" normalizeH="0" baseline="0">
                          <a:ln>
                            <a:noFill/>
                          </a:ln>
                          <a:solidFill>
                            <a:schemeClr val="bg1"/>
                          </a:solidFill>
                          <a:effectLst/>
                          <a:latin typeface="Arial"/>
                          <a:ea typeface="Times New Roman"/>
                          <a:cs typeface="Arial"/>
                        </a:rPr>
                        <a:t>Description</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0"/>
                  </a:ext>
                </a:extLst>
              </a:tr>
              <a:tr h="3998431">
                <a:tc>
                  <a:txBody>
                    <a:bodyPr vert="horz" wrap="square"/>
                    <a:lstStyle/>
                    <a:p>
                      <a:pPr marL="0" marR="0" lvl="0" indent="0" algn="just" defTabSz="457200" rtl="0" eaLnBrk="1" fontAlgn="base" latinLnBrk="0" hangingPunct="1">
                        <a:lnSpc>
                          <a:spcPct val="100000"/>
                        </a:lnSpc>
                        <a:spcBef>
                          <a:spcPct val="0"/>
                        </a:spcBef>
                        <a:spcAft>
                          <a:spcPct val="0"/>
                        </a:spcAft>
                        <a:buClrTx/>
                        <a:buSzTx/>
                        <a:buFontTx/>
                        <a:buNone/>
                      </a:pPr>
                      <a:r>
                        <a:rPr kumimoji="0" lang="en-GB" sz="2400" b="0" i="0" u="none" strike="noStrike" cap="none" normalizeH="0" baseline="0">
                          <a:ln>
                            <a:noFill/>
                          </a:ln>
                          <a:solidFill>
                            <a:srgbClr val="000000"/>
                          </a:solidFill>
                          <a:effectLst/>
                          <a:latin typeface="Arial"/>
                          <a:ea typeface="Times New Roman"/>
                          <a:cs typeface="Arial"/>
                        </a:rPr>
                        <a:t>Brainstorming is human nature to solve any problem as an early thought process. It can be utilized to gather a good number of ideas from a group of people by sharing ideas to identify all possible solutions.</a:t>
                      </a:r>
                    </a:p>
                  </a:txBody>
                  <a:tcPr marL="73025" marR="73025" marT="0" marB="914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 xmlns:a16="http://schemas.microsoft.com/office/drawing/2014/main" val="10001"/>
                  </a:ext>
                </a:extLst>
              </a:tr>
            </a:tbl>
          </a:graphicData>
        </a:graphic>
      </p:graphicFrame>
      <p:pic>
        <p:nvPicPr>
          <p:cNvPr id="1026" name="Picture 2" descr="Rules of Brainstorming: A Manager&amp;#39;s Guide to Producing Great Ideas">
            <a:extLst>
              <a:ext uri="{FF2B5EF4-FFF2-40B4-BE49-F238E27FC236}">
                <a16:creationId xmlns="" xmlns:a16="http://schemas.microsoft.com/office/drawing/2014/main" id="{1F2930E0-1918-41F0-B56D-C22916036E48}"/>
              </a:ext>
            </a:extLst>
          </p:cNvPr>
          <p:cNvPicPr>
            <a:picLocks noChangeAspect="1" noChangeArrowheads="1"/>
          </p:cNvPicPr>
          <p:nvPr/>
        </p:nvPicPr>
        <p:blipFill>
          <a:blip r:embed="rId2">
            <a:extLst>
              <a:ext uri="{28A0092B-C50C-407E-A947-70E740481C1C}">
                <a14:useLocalDpi xmlns="" xmlns:a14="http://schemas.microsoft.com/office/drawing/2010/main" val="0"/>
              </a:ext>
            </a:extLst>
          </a:blip>
          <a:stretch>
            <a:fillRect/>
          </a:stretch>
        </p:blipFill>
        <p:spPr bwMode="auto">
          <a:xfrm>
            <a:off x="5471754" y="1635699"/>
            <a:ext cx="6576467" cy="472065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0342901"/>
      </p:ext>
    </p:extLst>
  </p:cSld>
  <p:clrMapOvr>
    <a:masterClrMapping/>
  </p:clrMapOvr>
  <p:transition/>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 xmlns:a16="http://schemas.microsoft.com/office/drawing/2014/main" id="{77D2BC97-CC08-4514-BE01-0A795486CBA4}"/>
              </a:ext>
            </a:extLst>
          </p:cNvPr>
          <p:cNvSpPr>
            <a:spLocks noGrp="1"/>
          </p:cNvSpPr>
          <p:nvPr>
            <p:ph type="title"/>
          </p:nvPr>
        </p:nvSpPr>
        <p:spPr/>
        <p:txBody>
          <a:bodyPr/>
          <a:lstStyle/>
          <a:p>
            <a:r>
              <a:rPr kumimoji="0" lang="en-GB" sz="2400" b="1" i="0" u="none" strike="noStrike" cap="none" normalizeH="0" baseline="0">
                <a:ln>
                  <a:noFill/>
                </a:ln>
                <a:solidFill>
                  <a:srgbClr val="000000"/>
                </a:solidFill>
                <a:effectLst/>
                <a:latin typeface="Arial"/>
                <a:ea typeface="Times New Roman"/>
                <a:cs typeface="Arial"/>
              </a:rPr>
              <a:t>Document Analysis</a:t>
            </a:r>
            <a:endParaRPr lang="en-US"/>
          </a:p>
        </p:txBody>
      </p:sp>
      <p:sp>
        <p:nvSpPr>
          <p:cNvPr id="4" name="Footer Placeholder 3">
            <a:extLst>
              <a:ext uri="{FF2B5EF4-FFF2-40B4-BE49-F238E27FC236}">
                <a16:creationId xmlns="" xmlns:a16="http://schemas.microsoft.com/office/drawing/2014/main" id="{AE9DCC6C-9DF8-48B1-98C9-2CF9DF0A77B4}"/>
              </a:ext>
            </a:extLst>
          </p:cNvPr>
          <p:cNvSpPr>
            <a:spLocks noGrp="1"/>
          </p:cNvSpPr>
          <p:nvPr>
            <p:ph type="ftr" sz="quarter" idx="11"/>
          </p:nvPr>
        </p:nvSpPr>
        <p:spPr/>
        <p:txBody>
          <a:bodyPr/>
          <a:lstStyle/>
          <a:p>
            <a:pPr>
              <a:defRPr/>
            </a:pPr>
            <a:r>
              <a:rPr lang="en-US" smtClean="0"/>
              <a:t>Chapter 2 Requirements engineering</a:t>
            </a:r>
            <a:endParaRPr lang="en-US"/>
          </a:p>
        </p:txBody>
      </p:sp>
      <p:sp>
        <p:nvSpPr>
          <p:cNvPr id="5" name="Slide Number Placeholder 4">
            <a:extLst>
              <a:ext uri="{FF2B5EF4-FFF2-40B4-BE49-F238E27FC236}">
                <a16:creationId xmlns="" xmlns:a16="http://schemas.microsoft.com/office/drawing/2014/main" id="{C3E0D1E3-96B6-49AA-BFB1-BF63BBB9B3EA}"/>
              </a:ext>
            </a:extLst>
          </p:cNvPr>
          <p:cNvSpPr>
            <a:spLocks noGrp="1"/>
          </p:cNvSpPr>
          <p:nvPr>
            <p:ph type="sldNum" sz="quarter" idx="12"/>
          </p:nvPr>
        </p:nvSpPr>
        <p:spPr/>
        <p:txBody>
          <a:bodyPr/>
          <a:lstStyle/>
          <a:p>
            <a:pPr>
              <a:defRPr/>
            </a:pPr>
            <a:fld id="{825F70CE-84E9-D04C-9B15-10C693AA0F2A}" type="slidenum">
              <a:rPr lang="en-US" smtClean="0"/>
              <a:pPr>
                <a:defRPr/>
              </a:pPr>
              <a:t>48</a:t>
            </a:fld>
            <a:endParaRPr lang="en-US"/>
          </a:p>
        </p:txBody>
      </p:sp>
      <p:graphicFrame>
        <p:nvGraphicFramePr>
          <p:cNvPr id="6" name="Table 5">
            <a:extLst>
              <a:ext uri="{FF2B5EF4-FFF2-40B4-BE49-F238E27FC236}">
                <a16:creationId xmlns="" xmlns:a16="http://schemas.microsoft.com/office/drawing/2014/main" id="{6E9B9939-6879-4C47-A1A8-E32B8AA107B7}"/>
              </a:ext>
            </a:extLst>
          </p:cNvPr>
          <p:cNvGraphicFramePr>
            <a:graphicFrameLocks noGrp="1"/>
          </p:cNvGraphicFramePr>
          <p:nvPr>
            <p:extLst>
              <p:ext uri="{D42A27DB-BD31-4B8C-83A1-F6EECF244321}">
                <p14:modId xmlns="" xmlns:p14="http://schemas.microsoft.com/office/powerpoint/2010/main" val="3099651654"/>
              </p:ext>
            </p:extLst>
          </p:nvPr>
        </p:nvGraphicFramePr>
        <p:xfrm>
          <a:off x="553715" y="1916832"/>
          <a:ext cx="4869394" cy="3240360"/>
        </p:xfrm>
        <a:graphic>
          <a:graphicData uri="http://schemas.openxmlformats.org/drawingml/2006/table">
            <a:tbl>
              <a:tblPr/>
              <a:tblGrid>
                <a:gridCol w="4869394">
                  <a:extLst>
                    <a:ext uri="{9D8B030D-6E8A-4147-A177-3AD203B41FA5}">
                      <a16:colId xmlns="" xmlns:a16="http://schemas.microsoft.com/office/drawing/2014/main" val="20001"/>
                    </a:ext>
                  </a:extLst>
                </a:gridCol>
              </a:tblGrid>
              <a:tr h="627166">
                <a:tc>
                  <a:txBody>
                    <a:bodyPr vert="horz" wrap="square"/>
                    <a:lstStyle/>
                    <a:p>
                      <a:pPr marL="0" marR="0" lvl="0" indent="0" algn="ctr" defTabSz="457200" rtl="0" eaLnBrk="1" fontAlgn="base" latinLnBrk="0" hangingPunct="1">
                        <a:lnSpc>
                          <a:spcPct val="100000"/>
                        </a:lnSpc>
                        <a:spcBef>
                          <a:spcPct val="0"/>
                        </a:spcBef>
                        <a:spcAft>
                          <a:spcPct val="0"/>
                        </a:spcAft>
                        <a:buClrTx/>
                        <a:buSzTx/>
                        <a:buFontTx/>
                        <a:buNone/>
                      </a:pPr>
                      <a:r>
                        <a:rPr kumimoji="0" lang="en-GB" sz="2400" b="1" i="0" u="none" strike="noStrike" cap="none" normalizeH="0" baseline="0">
                          <a:ln>
                            <a:noFill/>
                          </a:ln>
                          <a:solidFill>
                            <a:schemeClr val="bg1"/>
                          </a:solidFill>
                          <a:effectLst/>
                          <a:latin typeface="Arial"/>
                          <a:ea typeface="Times New Roman"/>
                          <a:cs typeface="Arial"/>
                        </a:rPr>
                        <a:t>Description</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0"/>
                  </a:ext>
                </a:extLst>
              </a:tr>
              <a:tr h="2613194">
                <a:tc>
                  <a:txBody>
                    <a:bodyPr vert="horz" wrap="square"/>
                    <a:lstStyle/>
                    <a:p>
                      <a:pPr marL="0" marR="0" lvl="0" indent="0" algn="just" defTabSz="457200" rtl="0" eaLnBrk="1" fontAlgn="base" latinLnBrk="0" hangingPunct="1">
                        <a:lnSpc>
                          <a:spcPct val="100000"/>
                        </a:lnSpc>
                        <a:spcBef>
                          <a:spcPct val="0"/>
                        </a:spcBef>
                        <a:spcAft>
                          <a:spcPct val="0"/>
                        </a:spcAft>
                        <a:buClrTx/>
                        <a:buSzTx/>
                        <a:buFontTx/>
                        <a:buNone/>
                      </a:pPr>
                      <a:r>
                        <a:rPr kumimoji="0" lang="en-GB" sz="2400" b="0" i="0" u="none" strike="noStrike" cap="none" normalizeH="0" baseline="0">
                          <a:ln>
                            <a:noFill/>
                          </a:ln>
                          <a:solidFill>
                            <a:srgbClr val="000000"/>
                          </a:solidFill>
                          <a:effectLst/>
                          <a:latin typeface="Arial"/>
                          <a:ea typeface="Times New Roman"/>
                          <a:cs typeface="Arial"/>
                        </a:rPr>
                        <a:t>Usually followed where a system is already in place, so evaluating the documentation of a present system can assist to gather requirements for updating or replacing existing system.</a:t>
                      </a:r>
                    </a:p>
                  </a:txBody>
                  <a:tcPr marL="73025" marR="73025" marT="0" marB="914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 xmlns:a16="http://schemas.microsoft.com/office/drawing/2014/main" val="10002"/>
                  </a:ext>
                </a:extLst>
              </a:tr>
            </a:tbl>
          </a:graphicData>
        </a:graphic>
      </p:graphicFrame>
      <p:pic>
        <p:nvPicPr>
          <p:cNvPr id="2050" name="Picture 2" descr="How AI can be used for document analysis | Pro AI - Artificial Intelligence  Consultancy">
            <a:extLst>
              <a:ext uri="{FF2B5EF4-FFF2-40B4-BE49-F238E27FC236}">
                <a16:creationId xmlns="" xmlns:a16="http://schemas.microsoft.com/office/drawing/2014/main" id="{279876FF-95EE-4072-A7AA-CFF83EC21D1A}"/>
              </a:ext>
            </a:extLst>
          </p:cNvPr>
          <p:cNvPicPr>
            <a:picLocks noChangeAspect="1" noChangeArrowheads="1"/>
          </p:cNvPicPr>
          <p:nvPr/>
        </p:nvPicPr>
        <p:blipFill>
          <a:blip r:embed="rId2">
            <a:extLst>
              <a:ext uri="{28A0092B-C50C-407E-A947-70E740481C1C}">
                <a14:useLocalDpi xmlns="" xmlns:a14="http://schemas.microsoft.com/office/drawing/2010/main" val="0"/>
              </a:ext>
            </a:extLst>
          </a:blip>
          <a:stretch>
            <a:fillRect/>
          </a:stretch>
        </p:blipFill>
        <p:spPr bwMode="auto">
          <a:xfrm>
            <a:off x="6600294" y="1916832"/>
            <a:ext cx="4869393" cy="324036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592960007"/>
      </p:ext>
    </p:extLst>
  </p:cSld>
  <p:clrMapOvr>
    <a:masterClrMapping/>
  </p:clrMapOvr>
  <p:transition/>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1205" name="Rectangle 5"/>
          <p:cNvSpPr>
            <a:spLocks noGrp="1" noChangeArrowheads="1"/>
          </p:cNvSpPr>
          <p:nvPr>
            <p:ph type="title"/>
          </p:nvPr>
        </p:nvSpPr>
        <p:spPr/>
        <p:txBody>
          <a:bodyPr/>
          <a:lstStyle/>
          <a:p>
            <a:pPr marL="0" marR="0" lvl="0" indent="0" defTabSz="457200" rtl="0" eaLnBrk="1" fontAlgn="base" latinLnBrk="0" hangingPunct="1">
              <a:lnSpc>
                <a:spcPct val="100000"/>
              </a:lnSpc>
              <a:spcBef>
                <a:spcPct val="0"/>
              </a:spcBef>
              <a:spcAft>
                <a:spcPct val="0"/>
              </a:spcAft>
              <a:buClrTx/>
              <a:buSzTx/>
              <a:buFontTx/>
              <a:buNone/>
            </a:pPr>
            <a:r>
              <a:rPr kumimoji="0" lang="en-GB" sz="2400" b="1" i="0" u="none" strike="noStrike" cap="none" normalizeH="0" baseline="0">
                <a:ln>
                  <a:noFill/>
                </a:ln>
                <a:solidFill>
                  <a:srgbClr val="000000"/>
                </a:solidFill>
                <a:effectLst/>
                <a:latin typeface="Arial"/>
                <a:ea typeface="Times New Roman"/>
                <a:cs typeface="Arial"/>
              </a:rPr>
              <a:t>Focus Group</a:t>
            </a:r>
          </a:p>
        </p:txBody>
      </p:sp>
      <p:sp>
        <p:nvSpPr>
          <p:cNvPr id="6" name="Slide Number Placeholder 5"/>
          <p:cNvSpPr>
            <a:spLocks noGrp="1"/>
          </p:cNvSpPr>
          <p:nvPr>
            <p:ph type="sldNum" sz="quarter" idx="12"/>
          </p:nvPr>
        </p:nvSpPr>
        <p:spPr/>
        <p:txBody>
          <a:bodyPr/>
          <a:lstStyle/>
          <a:p>
            <a:pPr>
              <a:defRPr/>
            </a:pPr>
            <a:fld id="{825F70CE-84E9-D04C-9B15-10C693AA0F2A}" type="slidenum">
              <a:rPr lang="en-US" smtClean="0"/>
              <a:pPr>
                <a:defRPr/>
              </a:pPr>
              <a:t>49</a:t>
            </a:fld>
            <a:endParaRPr lang="en-US"/>
          </a:p>
        </p:txBody>
      </p:sp>
      <p:sp>
        <p:nvSpPr>
          <p:cNvPr id="7" name="Footer Placeholder 6"/>
          <p:cNvSpPr>
            <a:spLocks noGrp="1"/>
          </p:cNvSpPr>
          <p:nvPr>
            <p:ph type="ftr" sz="quarter" idx="11"/>
          </p:nvPr>
        </p:nvSpPr>
        <p:spPr/>
        <p:txBody>
          <a:bodyPr/>
          <a:lstStyle/>
          <a:p>
            <a:pPr>
              <a:defRPr/>
            </a:pPr>
            <a:r>
              <a:rPr lang="en-US" smtClean="0"/>
              <a:t>Chapter 2 Requirements engineering</a:t>
            </a:r>
            <a:endParaRPr lang="en-US"/>
          </a:p>
        </p:txBody>
      </p:sp>
      <p:graphicFrame>
        <p:nvGraphicFramePr>
          <p:cNvPr id="8" name="Table 7">
            <a:extLst>
              <a:ext uri="{FF2B5EF4-FFF2-40B4-BE49-F238E27FC236}">
                <a16:creationId xmlns="" xmlns:a16="http://schemas.microsoft.com/office/drawing/2014/main" id="{06E9D313-E2CE-B84B-ABCA-D09104570769}"/>
              </a:ext>
            </a:extLst>
          </p:cNvPr>
          <p:cNvGraphicFramePr>
            <a:graphicFrameLocks noGrp="1"/>
          </p:cNvGraphicFramePr>
          <p:nvPr>
            <p:extLst>
              <p:ext uri="{D42A27DB-BD31-4B8C-83A1-F6EECF244321}">
                <p14:modId xmlns="" xmlns:p14="http://schemas.microsoft.com/office/powerpoint/2010/main" val="1861260864"/>
              </p:ext>
            </p:extLst>
          </p:nvPr>
        </p:nvGraphicFramePr>
        <p:xfrm>
          <a:off x="609601" y="1844824"/>
          <a:ext cx="4694312" cy="4297680"/>
        </p:xfrm>
        <a:graphic>
          <a:graphicData uri="http://schemas.openxmlformats.org/drawingml/2006/table">
            <a:tbl>
              <a:tblPr/>
              <a:tblGrid>
                <a:gridCol w="4694312">
                  <a:extLst>
                    <a:ext uri="{9D8B030D-6E8A-4147-A177-3AD203B41FA5}">
                      <a16:colId xmlns="" xmlns:a16="http://schemas.microsoft.com/office/drawing/2014/main" val="20001"/>
                    </a:ext>
                  </a:extLst>
                </a:gridCol>
              </a:tblGrid>
              <a:tr h="397418">
                <a:tc>
                  <a:txBody>
                    <a:bodyPr vert="horz" wrap="square"/>
                    <a:lstStyle/>
                    <a:p>
                      <a:pPr marL="0" marR="0" lvl="0" indent="0" algn="ctr" defTabSz="457200" rtl="0" eaLnBrk="1" fontAlgn="base" latinLnBrk="0" hangingPunct="1">
                        <a:lnSpc>
                          <a:spcPct val="100000"/>
                        </a:lnSpc>
                        <a:spcBef>
                          <a:spcPct val="0"/>
                        </a:spcBef>
                        <a:spcAft>
                          <a:spcPct val="0"/>
                        </a:spcAft>
                        <a:buClrTx/>
                        <a:buSzTx/>
                        <a:buFontTx/>
                        <a:buNone/>
                      </a:pPr>
                      <a:r>
                        <a:rPr kumimoji="0" lang="en-GB" sz="2400" b="1" i="0" u="none" strike="noStrike" cap="none" normalizeH="0" baseline="0">
                          <a:ln>
                            <a:noFill/>
                          </a:ln>
                          <a:solidFill>
                            <a:schemeClr val="bg1"/>
                          </a:solidFill>
                          <a:effectLst/>
                          <a:latin typeface="Arial"/>
                          <a:ea typeface="Times New Roman"/>
                          <a:cs typeface="Arial"/>
                        </a:rPr>
                        <a:t>Description</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0"/>
                  </a:ext>
                </a:extLst>
              </a:tr>
              <a:tr h="684781">
                <a:tc>
                  <a:txBody>
                    <a:bodyPr vert="horz" wrap="square"/>
                    <a:lstStyle/>
                    <a:p>
                      <a:pPr marL="0" marR="0" lvl="0" indent="0" algn="just" defTabSz="457200" rtl="0" eaLnBrk="1" fontAlgn="base" latinLnBrk="0" hangingPunct="1">
                        <a:lnSpc>
                          <a:spcPct val="100000"/>
                        </a:lnSpc>
                        <a:spcBef>
                          <a:spcPct val="0"/>
                        </a:spcBef>
                        <a:spcAft>
                          <a:spcPct val="0"/>
                        </a:spcAft>
                        <a:buClrTx/>
                        <a:buSzTx/>
                        <a:buFontTx/>
                        <a:buNone/>
                      </a:pPr>
                      <a:r>
                        <a:rPr kumimoji="0" lang="en-GB" sz="2400" b="0" i="0" u="none" strike="noStrike" cap="none" normalizeH="0" baseline="0">
                          <a:ln>
                            <a:noFill/>
                          </a:ln>
                          <a:solidFill>
                            <a:srgbClr val="000000"/>
                          </a:solidFill>
                          <a:effectLst/>
                          <a:latin typeface="Arial"/>
                          <a:ea typeface="Times New Roman"/>
                          <a:cs typeface="Arial"/>
                        </a:rPr>
                        <a:t>A focus group is a gathering of people who are customers or user representatives for a product to gain its feedback. The feedback can be collected about opportunities, needs, and problems to determine requirements or it can be collected to refine and validate the already elicited requirements.</a:t>
                      </a:r>
                    </a:p>
                  </a:txBody>
                  <a:tcPr marL="73025" marR="73025" marT="0" marB="914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 xmlns:a16="http://schemas.microsoft.com/office/drawing/2014/main" val="10001"/>
                  </a:ext>
                </a:extLst>
              </a:tr>
            </a:tbl>
          </a:graphicData>
        </a:graphic>
      </p:graphicFrame>
      <p:pic>
        <p:nvPicPr>
          <p:cNvPr id="3074" name="Picture 2" descr="Market Research Focus Group: What Is It?">
            <a:extLst>
              <a:ext uri="{FF2B5EF4-FFF2-40B4-BE49-F238E27FC236}">
                <a16:creationId xmlns="" xmlns:a16="http://schemas.microsoft.com/office/drawing/2014/main" id="{D74AB9F4-77A7-4207-ADB0-2292B4045D5D}"/>
              </a:ext>
            </a:extLst>
          </p:cNvPr>
          <p:cNvPicPr>
            <a:picLocks noChangeAspect="1" noChangeArrowheads="1"/>
          </p:cNvPicPr>
          <p:nvPr/>
        </p:nvPicPr>
        <p:blipFill>
          <a:blip r:embed="rId2">
            <a:extLst>
              <a:ext uri="{28A0092B-C50C-407E-A947-70E740481C1C}">
                <a14:useLocalDpi xmlns="" xmlns:a14="http://schemas.microsoft.com/office/drawing/2010/main" val="0"/>
              </a:ext>
            </a:extLst>
          </a:blip>
          <a:stretch>
            <a:fillRect/>
          </a:stretch>
        </p:blipFill>
        <p:spPr bwMode="auto">
          <a:xfrm>
            <a:off x="5490359" y="1858780"/>
            <a:ext cx="5710640" cy="428372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522098808"/>
      </p:ext>
    </p:extLst>
  </p:cSld>
  <p:clrMapOvr>
    <a:masterClrMapping/>
  </p:clrMapOvr>
  <p:transition/>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1.3 Software products</a:t>
            </a:r>
          </a:p>
        </p:txBody>
      </p:sp>
      <p:sp>
        <p:nvSpPr>
          <p:cNvPr id="3" name="Content Placeholder 2"/>
          <p:cNvSpPr>
            <a:spLocks noGrp="1"/>
          </p:cNvSpPr>
          <p:nvPr>
            <p:ph idx="1"/>
          </p:nvPr>
        </p:nvSpPr>
        <p:spPr/>
        <p:txBody>
          <a:bodyPr/>
          <a:lstStyle/>
          <a:p>
            <a:r>
              <a:rPr lang="en-US"/>
              <a:t>Generic products</a:t>
            </a:r>
          </a:p>
          <a:p>
            <a:pPr lvl="1"/>
            <a:r>
              <a:rPr lang="en-US"/>
              <a:t>Stand-alone systems that are marketed and sold to any customer who wishes to buy them.</a:t>
            </a:r>
          </a:p>
          <a:p>
            <a:pPr lvl="1"/>
            <a:r>
              <a:rPr lang="en-US"/>
              <a:t>Examples – PC software such as graphics programs, project management tools; CAD software; software for specific markets such as appointments systems for dentists.</a:t>
            </a:r>
          </a:p>
          <a:p>
            <a:r>
              <a:rPr lang="en-US"/>
              <a:t>Customized products</a:t>
            </a:r>
          </a:p>
          <a:p>
            <a:pPr lvl="1"/>
            <a:r>
              <a:rPr lang="en-US"/>
              <a:t>Software that is commissioned by a specific customer to meet their own needs. </a:t>
            </a:r>
          </a:p>
          <a:p>
            <a:pPr lvl="1"/>
            <a:r>
              <a:rPr lang="en-US"/>
              <a:t>Examples – embedded control systems, air traffic control software, traffic monitoring systems.</a:t>
            </a:r>
          </a:p>
        </p:txBody>
      </p:sp>
      <p:sp>
        <p:nvSpPr>
          <p:cNvPr id="4" name="Footer Placeholder 3"/>
          <p:cNvSpPr>
            <a:spLocks noGrp="1"/>
          </p:cNvSpPr>
          <p:nvPr>
            <p:ph type="ftr" sz="quarter" idx="11"/>
          </p:nvPr>
        </p:nvSpPr>
        <p:spPr/>
        <p:txBody>
          <a:bodyPr/>
          <a:lstStyle/>
          <a:p>
            <a:pPr>
              <a:defRPr/>
            </a:pPr>
            <a:r>
              <a:rPr lang="en-US" smtClean="0"/>
              <a:t>Chapter 1  Introduction and Software Processes</a:t>
            </a:r>
            <a:endParaRPr lang="en-US"/>
          </a:p>
        </p:txBody>
      </p:sp>
      <p:sp>
        <p:nvSpPr>
          <p:cNvPr id="5" name="Slide Number Placeholder 4"/>
          <p:cNvSpPr>
            <a:spLocks noGrp="1"/>
          </p:cNvSpPr>
          <p:nvPr>
            <p:ph type="sldNum" sz="quarter" idx="12"/>
          </p:nvPr>
        </p:nvSpPr>
        <p:spPr/>
        <p:txBody>
          <a:bodyPr/>
          <a:lstStyle/>
          <a:p>
            <a:pPr>
              <a:defRPr/>
            </a:pPr>
            <a:fld id="{6A4D3DC4-9E7F-1C47-B729-896D53019E3D}" type="slidenum">
              <a:rPr lang="en-US" smtClean="0"/>
              <a:pPr>
                <a:defRPr/>
              </a:pPr>
              <a:t>5</a:t>
            </a:fld>
            <a:endParaRPr lang="en-US"/>
          </a:p>
        </p:txBody>
      </p:sp>
    </p:spTree>
    <p:extLst>
      <p:ext uri="{BB962C8B-B14F-4D97-AF65-F5344CB8AC3E}">
        <p14:creationId xmlns="" xmlns:p14="http://schemas.microsoft.com/office/powerpoint/2010/main" val="3848473251"/>
      </p:ext>
    </p:extLst>
  </p:cSld>
  <p:clrMapOvr>
    <a:masterClrMapping/>
  </p:clrMapOvr>
  <p:transition/>
  <p:timing/>
</p:sld>
</file>

<file path=ppt/slides/slide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1205" name="Rectangle 5"/>
          <p:cNvSpPr>
            <a:spLocks noGrp="1" noChangeArrowheads="1"/>
          </p:cNvSpPr>
          <p:nvPr>
            <p:ph type="title"/>
          </p:nvPr>
        </p:nvSpPr>
        <p:spPr/>
        <p:txBody>
          <a:bodyPr/>
          <a:lstStyle/>
          <a:p>
            <a:pPr marL="0" marR="0" lvl="0" indent="0" defTabSz="457200" rtl="0" eaLnBrk="1" fontAlgn="base" latinLnBrk="0" hangingPunct="1">
              <a:lnSpc>
                <a:spcPct val="100000"/>
              </a:lnSpc>
              <a:spcBef>
                <a:spcPct val="0"/>
              </a:spcBef>
              <a:spcAft>
                <a:spcPct val="0"/>
              </a:spcAft>
              <a:buClrTx/>
              <a:buSzTx/>
              <a:buFontTx/>
              <a:buNone/>
            </a:pPr>
            <a:r>
              <a:rPr kumimoji="0" lang="en-GB" sz="2400" b="1" i="0" u="none" strike="noStrike" cap="none" normalizeH="0" baseline="0">
                <a:ln>
                  <a:noFill/>
                </a:ln>
                <a:solidFill>
                  <a:srgbClr val="000000"/>
                </a:solidFill>
                <a:effectLst/>
                <a:latin typeface="Arial"/>
                <a:ea typeface="Times New Roman"/>
                <a:cs typeface="Arial"/>
              </a:rPr>
              <a:t>Interface Analysis</a:t>
            </a:r>
          </a:p>
        </p:txBody>
      </p:sp>
      <p:sp>
        <p:nvSpPr>
          <p:cNvPr id="6" name="Slide Number Placeholder 5"/>
          <p:cNvSpPr>
            <a:spLocks noGrp="1"/>
          </p:cNvSpPr>
          <p:nvPr>
            <p:ph type="sldNum" sz="quarter" idx="12"/>
          </p:nvPr>
        </p:nvSpPr>
        <p:spPr/>
        <p:txBody>
          <a:bodyPr/>
          <a:lstStyle/>
          <a:p>
            <a:pPr>
              <a:defRPr/>
            </a:pPr>
            <a:fld id="{825F70CE-84E9-D04C-9B15-10C693AA0F2A}" type="slidenum">
              <a:rPr lang="en-US" smtClean="0"/>
              <a:pPr>
                <a:defRPr/>
              </a:pPr>
              <a:t>50</a:t>
            </a:fld>
            <a:endParaRPr lang="en-US"/>
          </a:p>
        </p:txBody>
      </p:sp>
      <p:sp>
        <p:nvSpPr>
          <p:cNvPr id="7" name="Footer Placeholder 6"/>
          <p:cNvSpPr>
            <a:spLocks noGrp="1"/>
          </p:cNvSpPr>
          <p:nvPr>
            <p:ph type="ftr" sz="quarter" idx="11"/>
          </p:nvPr>
        </p:nvSpPr>
        <p:spPr/>
        <p:txBody>
          <a:bodyPr/>
          <a:lstStyle/>
          <a:p>
            <a:pPr>
              <a:defRPr/>
            </a:pPr>
            <a:r>
              <a:rPr lang="en-US" smtClean="0"/>
              <a:t>Chapter 2 Requirements engineering</a:t>
            </a:r>
            <a:endParaRPr lang="en-US"/>
          </a:p>
        </p:txBody>
      </p:sp>
      <p:graphicFrame>
        <p:nvGraphicFramePr>
          <p:cNvPr id="8" name="Table 7">
            <a:extLst>
              <a:ext uri="{FF2B5EF4-FFF2-40B4-BE49-F238E27FC236}">
                <a16:creationId xmlns="" xmlns:a16="http://schemas.microsoft.com/office/drawing/2014/main" id="{06E9D313-E2CE-B84B-ABCA-D09104570769}"/>
              </a:ext>
            </a:extLst>
          </p:cNvPr>
          <p:cNvGraphicFramePr>
            <a:graphicFrameLocks noGrp="1"/>
          </p:cNvGraphicFramePr>
          <p:nvPr>
            <p:extLst>
              <p:ext uri="{D42A27DB-BD31-4B8C-83A1-F6EECF244321}">
                <p14:modId xmlns="" xmlns:p14="http://schemas.microsoft.com/office/powerpoint/2010/main" val="832296232"/>
              </p:ext>
            </p:extLst>
          </p:nvPr>
        </p:nvGraphicFramePr>
        <p:xfrm>
          <a:off x="609600" y="1915008"/>
          <a:ext cx="4096119" cy="3931920"/>
        </p:xfrm>
        <a:graphic>
          <a:graphicData uri="http://schemas.openxmlformats.org/drawingml/2006/table">
            <a:tbl>
              <a:tblPr/>
              <a:tblGrid>
                <a:gridCol w="4096119">
                  <a:extLst>
                    <a:ext uri="{9D8B030D-6E8A-4147-A177-3AD203B41FA5}">
                      <a16:colId xmlns="" xmlns:a16="http://schemas.microsoft.com/office/drawing/2014/main" val="20001"/>
                    </a:ext>
                  </a:extLst>
                </a:gridCol>
              </a:tblGrid>
              <a:tr h="397418">
                <a:tc>
                  <a:txBody>
                    <a:bodyPr vert="horz" wrap="square"/>
                    <a:lstStyle/>
                    <a:p>
                      <a:pPr marL="0" marR="0" lvl="0" indent="0" algn="ctr" defTabSz="457200" rtl="0" eaLnBrk="1" fontAlgn="base" latinLnBrk="0" hangingPunct="1">
                        <a:lnSpc>
                          <a:spcPct val="100000"/>
                        </a:lnSpc>
                        <a:spcBef>
                          <a:spcPct val="0"/>
                        </a:spcBef>
                        <a:spcAft>
                          <a:spcPct val="0"/>
                        </a:spcAft>
                        <a:buClrTx/>
                        <a:buSzTx/>
                        <a:buFontTx/>
                        <a:buNone/>
                      </a:pPr>
                      <a:r>
                        <a:rPr kumimoji="0" lang="en-GB" sz="2400" b="1" i="0" u="none" strike="noStrike" cap="none" normalizeH="0" baseline="0">
                          <a:ln>
                            <a:noFill/>
                          </a:ln>
                          <a:solidFill>
                            <a:schemeClr val="bg1"/>
                          </a:solidFill>
                          <a:effectLst/>
                          <a:latin typeface="Arial"/>
                          <a:ea typeface="Times New Roman"/>
                          <a:cs typeface="Arial"/>
                        </a:rPr>
                        <a:t>Description</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0"/>
                  </a:ext>
                </a:extLst>
              </a:tr>
              <a:tr h="489129">
                <a:tc>
                  <a:txBody>
                    <a:bodyPr vert="horz" wrap="square"/>
                    <a:lstStyle/>
                    <a:p>
                      <a:pPr marL="0" marR="0" lvl="0" indent="0" algn="just" defTabSz="457200" rtl="0" eaLnBrk="1" fontAlgn="base" latinLnBrk="0" hangingPunct="1">
                        <a:lnSpc>
                          <a:spcPct val="100000"/>
                        </a:lnSpc>
                        <a:spcBef>
                          <a:spcPct val="0"/>
                        </a:spcBef>
                        <a:spcAft>
                          <a:spcPct val="0"/>
                        </a:spcAft>
                        <a:buClrTx/>
                        <a:buSzTx/>
                        <a:buFontTx/>
                        <a:buNone/>
                      </a:pPr>
                      <a:r>
                        <a:rPr kumimoji="0" lang="en-GB" sz="2400" b="0" i="0" u="none" strike="noStrike" cap="none" normalizeH="0" baseline="0">
                          <a:ln>
                            <a:noFill/>
                          </a:ln>
                          <a:solidFill>
                            <a:srgbClr val="000000"/>
                          </a:solidFill>
                          <a:effectLst/>
                          <a:latin typeface="Arial"/>
                          <a:ea typeface="Times New Roman"/>
                          <a:cs typeface="Arial"/>
                        </a:rPr>
                        <a:t>Interface for any software product are either be human or machine. Integration with external devices and systems is another interface. The user-centric design approaches are quite effective to collect and develop usable software.</a:t>
                      </a:r>
                    </a:p>
                  </a:txBody>
                  <a:tcPr marL="73025" marR="73025" marT="0" marB="914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 xmlns:a16="http://schemas.microsoft.com/office/drawing/2014/main" val="10002"/>
                  </a:ext>
                </a:extLst>
              </a:tr>
            </a:tbl>
          </a:graphicData>
        </a:graphic>
      </p:graphicFrame>
      <p:pic>
        <p:nvPicPr>
          <p:cNvPr id="4100" name="Picture 4" descr="Graphical User Interface Images, Stock Photos &amp; Vectors | Shutterstock">
            <a:extLst>
              <a:ext uri="{FF2B5EF4-FFF2-40B4-BE49-F238E27FC236}">
                <a16:creationId xmlns="" xmlns:a16="http://schemas.microsoft.com/office/drawing/2014/main" id="{0D4E079A-0E60-4CB7-AC26-FBFF5698DF47}"/>
              </a:ext>
            </a:extLst>
          </p:cNvPr>
          <p:cNvPicPr>
            <a:picLocks noChangeAspect="1" noChangeArrowheads="1"/>
          </p:cNvPicPr>
          <p:nvPr/>
        </p:nvPicPr>
        <p:blipFill>
          <a:blip r:embed="rId2">
            <a:extLst>
              <a:ext uri="{28A0092B-C50C-407E-A947-70E740481C1C}">
                <a14:useLocalDpi xmlns="" xmlns:a14="http://schemas.microsoft.com/office/drawing/2010/main" val="0"/>
              </a:ext>
            </a:extLst>
          </a:blip>
          <a:stretch>
            <a:fillRect/>
          </a:stretch>
        </p:blipFill>
        <p:spPr bwMode="auto">
          <a:xfrm>
            <a:off x="5087888" y="1915007"/>
            <a:ext cx="3384376" cy="2128689"/>
          </a:xfrm>
          <a:prstGeom prst="rect">
            <a:avLst/>
          </a:prstGeom>
          <a:noFill/>
          <a:extLst>
            <a:ext uri="{909E8E84-426E-40DD-AFC4-6F175D3DCCD1}">
              <a14:hiddenFill xmlns="" xmlns:a14="http://schemas.microsoft.com/office/drawing/2010/main">
                <a:solidFill>
                  <a:srgbClr val="FFFFFF"/>
                </a:solidFill>
              </a14:hiddenFill>
            </a:ext>
          </a:extLst>
        </p:spPr>
      </p:pic>
      <p:pic>
        <p:nvPicPr>
          <p:cNvPr id="4102" name="Picture 6" descr="Intorocution to Computers &amp; ICT: Hardware: Input Devices">
            <a:extLst>
              <a:ext uri="{FF2B5EF4-FFF2-40B4-BE49-F238E27FC236}">
                <a16:creationId xmlns="" xmlns:a16="http://schemas.microsoft.com/office/drawing/2014/main" id="{B3055D64-4A66-424C-BF1E-213982881A0E}"/>
              </a:ext>
            </a:extLst>
          </p:cNvPr>
          <p:cNvPicPr>
            <a:picLocks noChangeAspect="1" noChangeArrowheads="1"/>
          </p:cNvPicPr>
          <p:nvPr/>
        </p:nvPicPr>
        <p:blipFill>
          <a:blip r:embed="rId3">
            <a:extLst>
              <a:ext uri="{28A0092B-C50C-407E-A947-70E740481C1C}">
                <a14:useLocalDpi xmlns="" xmlns:a14="http://schemas.microsoft.com/office/drawing/2010/main" val="0"/>
              </a:ext>
            </a:extLst>
          </a:blip>
          <a:stretch>
            <a:fillRect/>
          </a:stretch>
        </p:blipFill>
        <p:spPr bwMode="auto">
          <a:xfrm>
            <a:off x="8737600" y="2752950"/>
            <a:ext cx="3384375" cy="2581080"/>
          </a:xfrm>
          <a:prstGeom prst="rect">
            <a:avLst/>
          </a:prstGeom>
          <a:noFill/>
          <a:extLst>
            <a:ext uri="{909E8E84-426E-40DD-AFC4-6F175D3DCCD1}">
              <a14:hiddenFill xmlns="" xmlns:a14="http://schemas.microsoft.com/office/drawing/2010/main">
                <a:solidFill>
                  <a:srgbClr val="FFFFFF"/>
                </a:solidFill>
              </a14:hiddenFill>
            </a:ext>
          </a:extLst>
        </p:spPr>
      </p:pic>
      <p:pic>
        <p:nvPicPr>
          <p:cNvPr id="4104" name="Picture 8" descr="Web Application Web Server Web Interface Communication, PNG, 1468x758px,  Web Application, Android, Application Server, Brand, Communication">
            <a:extLst>
              <a:ext uri="{FF2B5EF4-FFF2-40B4-BE49-F238E27FC236}">
                <a16:creationId xmlns="" xmlns:a16="http://schemas.microsoft.com/office/drawing/2014/main" id="{2CE16428-8110-489B-92A6-336BB71083BB}"/>
              </a:ext>
            </a:extLst>
          </p:cNvPr>
          <p:cNvPicPr>
            <a:picLocks noChangeAspect="1" noChangeArrowheads="1"/>
          </p:cNvPicPr>
          <p:nvPr/>
        </p:nvPicPr>
        <p:blipFill>
          <a:blip r:embed="rId4">
            <a:extLst>
              <a:ext uri="{28A0092B-C50C-407E-A947-70E740481C1C}">
                <a14:useLocalDpi xmlns="" xmlns:a14="http://schemas.microsoft.com/office/drawing/2010/main" val="0"/>
              </a:ext>
            </a:extLst>
          </a:blip>
          <a:stretch>
            <a:fillRect/>
          </a:stretch>
        </p:blipFill>
        <p:spPr bwMode="auto">
          <a:xfrm>
            <a:off x="4854534" y="4257608"/>
            <a:ext cx="3664297" cy="188483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373070836"/>
      </p:ext>
    </p:extLst>
  </p:cSld>
  <p:clrMapOvr>
    <a:masterClrMapping/>
  </p:clrMapOvr>
  <p:transition/>
  <p:timing/>
</p:sld>
</file>

<file path=ppt/slides/slide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1205" name="Rectangle 5"/>
          <p:cNvSpPr>
            <a:spLocks noGrp="1" noChangeArrowheads="1"/>
          </p:cNvSpPr>
          <p:nvPr>
            <p:ph type="title"/>
          </p:nvPr>
        </p:nvSpPr>
        <p:spPr/>
        <p:txBody>
          <a:bodyPr/>
          <a:lstStyle/>
          <a:p>
            <a:pPr marL="0" marR="0" lvl="0" indent="0" defTabSz="457200" rtl="0" eaLnBrk="1" fontAlgn="base" latinLnBrk="0" hangingPunct="1">
              <a:lnSpc>
                <a:spcPct val="100000"/>
              </a:lnSpc>
              <a:spcBef>
                <a:spcPct val="0"/>
              </a:spcBef>
              <a:spcAft>
                <a:spcPct val="0"/>
              </a:spcAft>
              <a:buClrTx/>
              <a:buSzTx/>
              <a:buFontTx/>
              <a:buNone/>
            </a:pPr>
            <a:r>
              <a:rPr kumimoji="0" lang="en-GB" sz="2400" b="1" i="0" u="none" strike="noStrike" cap="none" normalizeH="0" baseline="0">
                <a:ln>
                  <a:noFill/>
                </a:ln>
                <a:solidFill>
                  <a:srgbClr val="000000"/>
                </a:solidFill>
                <a:effectLst/>
                <a:latin typeface="Arial"/>
                <a:ea typeface="Times New Roman"/>
                <a:cs typeface="Arial"/>
              </a:rPr>
              <a:t>Interview</a:t>
            </a:r>
          </a:p>
        </p:txBody>
      </p:sp>
      <p:sp>
        <p:nvSpPr>
          <p:cNvPr id="6" name="Slide Number Placeholder 5"/>
          <p:cNvSpPr>
            <a:spLocks noGrp="1"/>
          </p:cNvSpPr>
          <p:nvPr>
            <p:ph type="sldNum" sz="quarter" idx="12"/>
          </p:nvPr>
        </p:nvSpPr>
        <p:spPr/>
        <p:txBody>
          <a:bodyPr/>
          <a:lstStyle/>
          <a:p>
            <a:pPr>
              <a:defRPr/>
            </a:pPr>
            <a:fld id="{825F70CE-84E9-D04C-9B15-10C693AA0F2A}" type="slidenum">
              <a:rPr lang="en-US" smtClean="0"/>
              <a:pPr>
                <a:defRPr/>
              </a:pPr>
              <a:t>51</a:t>
            </a:fld>
            <a:endParaRPr lang="en-US"/>
          </a:p>
        </p:txBody>
      </p:sp>
      <p:sp>
        <p:nvSpPr>
          <p:cNvPr id="7" name="Footer Placeholder 6"/>
          <p:cNvSpPr>
            <a:spLocks noGrp="1"/>
          </p:cNvSpPr>
          <p:nvPr>
            <p:ph type="ftr" sz="quarter" idx="11"/>
          </p:nvPr>
        </p:nvSpPr>
        <p:spPr/>
        <p:txBody>
          <a:bodyPr/>
          <a:lstStyle/>
          <a:p>
            <a:pPr>
              <a:defRPr/>
            </a:pPr>
            <a:r>
              <a:rPr lang="en-US" smtClean="0"/>
              <a:t>Chapter 2 Requirements engineering</a:t>
            </a:r>
            <a:endParaRPr lang="en-US"/>
          </a:p>
        </p:txBody>
      </p:sp>
      <p:graphicFrame>
        <p:nvGraphicFramePr>
          <p:cNvPr id="8" name="Table 7">
            <a:extLst>
              <a:ext uri="{FF2B5EF4-FFF2-40B4-BE49-F238E27FC236}">
                <a16:creationId xmlns="" xmlns:a16="http://schemas.microsoft.com/office/drawing/2014/main" id="{06E9D313-E2CE-B84B-ABCA-D09104570769}"/>
              </a:ext>
            </a:extLst>
          </p:cNvPr>
          <p:cNvGraphicFramePr>
            <a:graphicFrameLocks noGrp="1"/>
          </p:cNvGraphicFramePr>
          <p:nvPr>
            <p:extLst>
              <p:ext uri="{D42A27DB-BD31-4B8C-83A1-F6EECF244321}">
                <p14:modId xmlns="" xmlns:p14="http://schemas.microsoft.com/office/powerpoint/2010/main" val="2175615953"/>
              </p:ext>
            </p:extLst>
          </p:nvPr>
        </p:nvGraphicFramePr>
        <p:xfrm>
          <a:off x="609601" y="1746811"/>
          <a:ext cx="5774432" cy="4609539"/>
        </p:xfrm>
        <a:graphic>
          <a:graphicData uri="http://schemas.openxmlformats.org/drawingml/2006/table">
            <a:tbl>
              <a:tblPr/>
              <a:tblGrid>
                <a:gridCol w="5774432">
                  <a:extLst>
                    <a:ext uri="{9D8B030D-6E8A-4147-A177-3AD203B41FA5}">
                      <a16:colId xmlns="" xmlns:a16="http://schemas.microsoft.com/office/drawing/2014/main" val="20001"/>
                    </a:ext>
                  </a:extLst>
                </a:gridCol>
              </a:tblGrid>
              <a:tr h="588452">
                <a:tc>
                  <a:txBody>
                    <a:bodyPr vert="horz" wrap="square"/>
                    <a:lstStyle/>
                    <a:p>
                      <a:pPr marL="0" marR="0" lvl="0" indent="0" algn="ctr" defTabSz="457200" rtl="0" eaLnBrk="1" fontAlgn="base" latinLnBrk="0" hangingPunct="1">
                        <a:lnSpc>
                          <a:spcPct val="100000"/>
                        </a:lnSpc>
                        <a:spcBef>
                          <a:spcPct val="0"/>
                        </a:spcBef>
                        <a:spcAft>
                          <a:spcPct val="0"/>
                        </a:spcAft>
                        <a:buClrTx/>
                        <a:buSzTx/>
                        <a:buFontTx/>
                        <a:buNone/>
                      </a:pPr>
                      <a:r>
                        <a:rPr kumimoji="0" lang="en-GB" sz="2400" b="1" i="0" u="none" strike="noStrike" cap="none" normalizeH="0" baseline="0">
                          <a:ln>
                            <a:noFill/>
                          </a:ln>
                          <a:solidFill>
                            <a:schemeClr val="bg1"/>
                          </a:solidFill>
                          <a:effectLst/>
                          <a:latin typeface="Arial"/>
                          <a:ea typeface="Times New Roman"/>
                          <a:cs typeface="Arial"/>
                        </a:rPr>
                        <a:t>Description</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0"/>
                  </a:ext>
                </a:extLst>
              </a:tr>
              <a:tr h="4021087">
                <a:tc>
                  <a:txBody>
                    <a:bodyPr vert="horz" wrap="square"/>
                    <a:lstStyle/>
                    <a:p>
                      <a:pPr marL="0" marR="0" lvl="0" indent="0" algn="just" defTabSz="457200" rtl="0" eaLnBrk="1" fontAlgn="base" latinLnBrk="0" hangingPunct="1">
                        <a:lnSpc>
                          <a:spcPct val="100000"/>
                        </a:lnSpc>
                        <a:spcBef>
                          <a:spcPct val="0"/>
                        </a:spcBef>
                        <a:spcAft>
                          <a:spcPct val="0"/>
                        </a:spcAft>
                        <a:buClrTx/>
                        <a:buSzTx/>
                        <a:buFontTx/>
                        <a:buNone/>
                      </a:pPr>
                      <a:r>
                        <a:rPr kumimoji="0" lang="en-GB" sz="2400" b="0" i="0" u="none" strike="noStrike" cap="none" normalizeH="0" baseline="0">
                          <a:ln>
                            <a:noFill/>
                          </a:ln>
                          <a:solidFill>
                            <a:srgbClr val="000000"/>
                          </a:solidFill>
                          <a:effectLst/>
                          <a:latin typeface="Arial"/>
                          <a:ea typeface="Times New Roman"/>
                          <a:cs typeface="Arial"/>
                        </a:rPr>
                        <a:t>Interviews of users and stakeholders are important in creating wonderful software. Without knowing the expectations and goal of the stakeholders and users it is impossible to satisfy them. To understand the perspective of every interviewee it is important to properly collect their inputs. Like a good reporter, listening is a quality that assists an excellent analyst to gain better value through an interview.</a:t>
                      </a:r>
                    </a:p>
                  </a:txBody>
                  <a:tcPr marL="73025" marR="73025" marT="0" marB="914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 xmlns:a16="http://schemas.microsoft.com/office/drawing/2014/main" val="10003"/>
                  </a:ext>
                </a:extLst>
              </a:tr>
            </a:tbl>
          </a:graphicData>
        </a:graphic>
      </p:graphicFrame>
      <p:pic>
        <p:nvPicPr>
          <p:cNvPr id="5122" name="Picture 2" descr="Top 10 Most Common Requirements Elicitation Techniques">
            <a:extLst>
              <a:ext uri="{FF2B5EF4-FFF2-40B4-BE49-F238E27FC236}">
                <a16:creationId xmlns="" xmlns:a16="http://schemas.microsoft.com/office/drawing/2014/main" id="{1C6F69FA-72A3-4DAC-BF9B-C3856B2B7A5D}"/>
              </a:ext>
            </a:extLst>
          </p:cNvPr>
          <p:cNvPicPr>
            <a:picLocks noChangeAspect="1" noChangeArrowheads="1"/>
          </p:cNvPicPr>
          <p:nvPr/>
        </p:nvPicPr>
        <p:blipFill>
          <a:blip r:embed="rId2">
            <a:extLst>
              <a:ext uri="{28A0092B-C50C-407E-A947-70E740481C1C}">
                <a14:useLocalDpi xmlns="" xmlns:a14="http://schemas.microsoft.com/office/drawing/2010/main" val="0"/>
              </a:ext>
            </a:extLst>
          </a:blip>
          <a:stretch>
            <a:fillRect/>
          </a:stretch>
        </p:blipFill>
        <p:spPr bwMode="auto">
          <a:xfrm>
            <a:off x="6818155" y="2492896"/>
            <a:ext cx="4727925" cy="26903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239512301"/>
      </p:ext>
    </p:extLst>
  </p:cSld>
  <p:clrMapOvr>
    <a:masterClrMapping/>
  </p:clrMapOvr>
  <p:transition/>
  <p:timing/>
</p:sld>
</file>

<file path=ppt/slides/slide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1205" name="Rectangle 5"/>
          <p:cNvSpPr>
            <a:spLocks noGrp="1" noChangeArrowheads="1"/>
          </p:cNvSpPr>
          <p:nvPr>
            <p:ph type="title"/>
          </p:nvPr>
        </p:nvSpPr>
        <p:spPr/>
        <p:txBody>
          <a:bodyPr/>
          <a:lstStyle/>
          <a:p>
            <a:pPr marL="0" marR="0" lvl="0" indent="0" defTabSz="457200" rtl="0" eaLnBrk="1" fontAlgn="base" latinLnBrk="0" hangingPunct="1">
              <a:lnSpc>
                <a:spcPct val="100000"/>
              </a:lnSpc>
              <a:spcBef>
                <a:spcPct val="0"/>
              </a:spcBef>
              <a:spcAft>
                <a:spcPct val="0"/>
              </a:spcAft>
              <a:buClrTx/>
              <a:buSzTx/>
              <a:buFontTx/>
              <a:buNone/>
            </a:pPr>
            <a:r>
              <a:rPr kumimoji="0" lang="en-GB" sz="2400" b="1" i="0" u="none" strike="noStrike" cap="none" normalizeH="0" baseline="0">
                <a:ln>
                  <a:noFill/>
                </a:ln>
                <a:solidFill>
                  <a:srgbClr val="000000"/>
                </a:solidFill>
                <a:effectLst/>
                <a:latin typeface="Arial"/>
                <a:ea typeface="Times New Roman"/>
                <a:cs typeface="Arial"/>
              </a:rPr>
              <a:t>Observation</a:t>
            </a:r>
          </a:p>
        </p:txBody>
      </p:sp>
      <p:sp>
        <p:nvSpPr>
          <p:cNvPr id="6" name="Slide Number Placeholder 5"/>
          <p:cNvSpPr>
            <a:spLocks noGrp="1"/>
          </p:cNvSpPr>
          <p:nvPr>
            <p:ph type="sldNum" sz="quarter" idx="12"/>
          </p:nvPr>
        </p:nvSpPr>
        <p:spPr/>
        <p:txBody>
          <a:bodyPr/>
          <a:lstStyle/>
          <a:p>
            <a:pPr>
              <a:defRPr/>
            </a:pPr>
            <a:fld id="{825F70CE-84E9-D04C-9B15-10C693AA0F2A}" type="slidenum">
              <a:rPr lang="en-US" smtClean="0"/>
              <a:pPr>
                <a:defRPr/>
              </a:pPr>
              <a:t>52</a:t>
            </a:fld>
            <a:endParaRPr lang="en-US"/>
          </a:p>
        </p:txBody>
      </p:sp>
      <p:sp>
        <p:nvSpPr>
          <p:cNvPr id="7" name="Footer Placeholder 6"/>
          <p:cNvSpPr>
            <a:spLocks noGrp="1"/>
          </p:cNvSpPr>
          <p:nvPr>
            <p:ph type="ftr" sz="quarter" idx="11"/>
          </p:nvPr>
        </p:nvSpPr>
        <p:spPr/>
        <p:txBody>
          <a:bodyPr/>
          <a:lstStyle/>
          <a:p>
            <a:pPr>
              <a:defRPr/>
            </a:pPr>
            <a:r>
              <a:rPr lang="en-US" smtClean="0"/>
              <a:t>Chapter 2 Requirements engineering</a:t>
            </a:r>
            <a:endParaRPr lang="en-US"/>
          </a:p>
        </p:txBody>
      </p:sp>
      <p:graphicFrame>
        <p:nvGraphicFramePr>
          <p:cNvPr id="8" name="Table 7">
            <a:extLst>
              <a:ext uri="{FF2B5EF4-FFF2-40B4-BE49-F238E27FC236}">
                <a16:creationId xmlns="" xmlns:a16="http://schemas.microsoft.com/office/drawing/2014/main" id="{06E9D313-E2CE-B84B-ABCA-D09104570769}"/>
              </a:ext>
            </a:extLst>
          </p:cNvPr>
          <p:cNvGraphicFramePr>
            <a:graphicFrameLocks noGrp="1"/>
          </p:cNvGraphicFramePr>
          <p:nvPr>
            <p:extLst>
              <p:ext uri="{D42A27DB-BD31-4B8C-83A1-F6EECF244321}">
                <p14:modId xmlns="" xmlns:p14="http://schemas.microsoft.com/office/powerpoint/2010/main" val="2082360206"/>
              </p:ext>
            </p:extLst>
          </p:nvPr>
        </p:nvGraphicFramePr>
        <p:xfrm>
          <a:off x="371872" y="1555274"/>
          <a:ext cx="6012161" cy="4825963"/>
        </p:xfrm>
        <a:graphic>
          <a:graphicData uri="http://schemas.openxmlformats.org/drawingml/2006/table">
            <a:tbl>
              <a:tblPr/>
              <a:tblGrid>
                <a:gridCol w="6012161">
                  <a:extLst>
                    <a:ext uri="{9D8B030D-6E8A-4147-A177-3AD203B41FA5}">
                      <a16:colId xmlns="" xmlns:a16="http://schemas.microsoft.com/office/drawing/2014/main" val="20001"/>
                    </a:ext>
                  </a:extLst>
                </a:gridCol>
              </a:tblGrid>
              <a:tr h="523754">
                <a:tc>
                  <a:txBody>
                    <a:bodyPr vert="horz" wrap="square"/>
                    <a:lstStyle/>
                    <a:p>
                      <a:pPr marL="0" marR="0" lvl="0" indent="0" algn="ctr" defTabSz="457200" rtl="0" eaLnBrk="1" fontAlgn="base" latinLnBrk="0" hangingPunct="1">
                        <a:lnSpc>
                          <a:spcPct val="100000"/>
                        </a:lnSpc>
                        <a:spcBef>
                          <a:spcPct val="0"/>
                        </a:spcBef>
                        <a:spcAft>
                          <a:spcPct val="0"/>
                        </a:spcAft>
                        <a:buClrTx/>
                        <a:buSzTx/>
                        <a:buFontTx/>
                        <a:buNone/>
                      </a:pPr>
                      <a:r>
                        <a:rPr kumimoji="0" lang="en-GB" sz="2400" b="1" i="0" u="none" strike="noStrike" cap="none" normalizeH="0" baseline="0">
                          <a:ln>
                            <a:noFill/>
                          </a:ln>
                          <a:solidFill>
                            <a:schemeClr val="bg1"/>
                          </a:solidFill>
                          <a:effectLst/>
                          <a:latin typeface="Arial"/>
                          <a:ea typeface="Times New Roman"/>
                          <a:cs typeface="Arial"/>
                        </a:rPr>
                        <a:t>Description</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0"/>
                  </a:ext>
                </a:extLst>
              </a:tr>
              <a:tr h="4277323">
                <a:tc>
                  <a:txBody>
                    <a:bodyPr vert="horz" wrap="square"/>
                    <a:lstStyle/>
                    <a:p>
                      <a:pPr marL="0" marR="0" lvl="0" indent="0" algn="just" defTabSz="457200" rtl="0" eaLnBrk="1" fontAlgn="base" latinLnBrk="0" hangingPunct="1">
                        <a:lnSpc>
                          <a:spcPct val="100000"/>
                        </a:lnSpc>
                        <a:spcBef>
                          <a:spcPct val="0"/>
                        </a:spcBef>
                        <a:spcAft>
                          <a:spcPct val="0"/>
                        </a:spcAft>
                        <a:buClrTx/>
                        <a:buSzTx/>
                        <a:buFontTx/>
                        <a:buNone/>
                      </a:pPr>
                      <a:r>
                        <a:rPr kumimoji="0" lang="en-GB" sz="2400" b="0" i="0" u="none" strike="noStrike" cap="none" normalizeH="0" baseline="0">
                          <a:ln>
                            <a:noFill/>
                          </a:ln>
                          <a:solidFill>
                            <a:srgbClr val="000000"/>
                          </a:solidFill>
                          <a:effectLst/>
                          <a:latin typeface="Arial"/>
                          <a:ea typeface="Times New Roman"/>
                          <a:cs typeface="Arial"/>
                        </a:rPr>
                        <a:t>The observation covers the study of users in their workplace. By watching users, a process flow, pain points, awkward steps and opportunities can be determined by an analyst for improvement. Observation can either be passive or active. Passive observation provides better feedback to refine requirements on the same hand active observation works best for obtaining an understanding over an existing business process.</a:t>
                      </a:r>
                    </a:p>
                  </a:txBody>
                  <a:tcPr marL="73025" marR="73025" marT="0" marB="914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 xmlns:a16="http://schemas.microsoft.com/office/drawing/2014/main" val="10001"/>
                  </a:ext>
                </a:extLst>
              </a:tr>
            </a:tbl>
          </a:graphicData>
        </a:graphic>
      </p:graphicFrame>
      <p:pic>
        <p:nvPicPr>
          <p:cNvPr id="6146" name="Picture 2" descr="Business Analyst Training For Beginners | Observation - Gather Requirements  by Observing [EP 3] - YouTube">
            <a:extLst>
              <a:ext uri="{FF2B5EF4-FFF2-40B4-BE49-F238E27FC236}">
                <a16:creationId xmlns="" xmlns:a16="http://schemas.microsoft.com/office/drawing/2014/main" id="{960953E4-15FE-4169-8DC0-1009B616C6F0}"/>
              </a:ext>
            </a:extLst>
          </p:cNvPr>
          <p:cNvPicPr>
            <a:picLocks noChangeAspect="1" noChangeArrowheads="1"/>
          </p:cNvPicPr>
          <p:nvPr/>
        </p:nvPicPr>
        <p:blipFill>
          <a:blip r:embed="rId2">
            <a:extLst>
              <a:ext uri="{28A0092B-C50C-407E-A947-70E740481C1C}">
                <a14:useLocalDpi xmlns="" xmlns:a14="http://schemas.microsoft.com/office/drawing/2010/main" val="0"/>
              </a:ext>
            </a:extLst>
          </a:blip>
          <a:stretch>
            <a:fillRect/>
          </a:stretch>
        </p:blipFill>
        <p:spPr bwMode="auto">
          <a:xfrm>
            <a:off x="6456040" y="1555274"/>
            <a:ext cx="5364088" cy="480107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294751382"/>
      </p:ext>
    </p:extLst>
  </p:cSld>
  <p:clrMapOvr>
    <a:masterClrMapping/>
  </p:clrMapOvr>
  <p:transition/>
  <p:timing/>
</p:sld>
</file>

<file path=ppt/slides/slide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1205" name="Rectangle 5"/>
          <p:cNvSpPr>
            <a:spLocks noGrp="1" noChangeArrowheads="1"/>
          </p:cNvSpPr>
          <p:nvPr>
            <p:ph type="title"/>
          </p:nvPr>
        </p:nvSpPr>
        <p:spPr/>
        <p:txBody>
          <a:bodyPr/>
          <a:lstStyle/>
          <a:p>
            <a:pPr marL="0" marR="0" lvl="0" indent="0" defTabSz="457200" rtl="0" eaLnBrk="1" fontAlgn="base" latinLnBrk="0" hangingPunct="1">
              <a:lnSpc>
                <a:spcPct val="100000"/>
              </a:lnSpc>
              <a:spcBef>
                <a:spcPct val="0"/>
              </a:spcBef>
              <a:spcAft>
                <a:spcPct val="0"/>
              </a:spcAft>
              <a:buClrTx/>
              <a:buSzTx/>
              <a:buFontTx/>
              <a:buNone/>
            </a:pPr>
            <a:r>
              <a:rPr kumimoji="0" lang="en-GB" sz="2400" b="1" i="0" u="none" strike="noStrike" cap="none" normalizeH="0" baseline="0">
                <a:ln>
                  <a:noFill/>
                </a:ln>
                <a:solidFill>
                  <a:srgbClr val="000000"/>
                </a:solidFill>
                <a:effectLst/>
                <a:latin typeface="Arial"/>
                <a:ea typeface="Times New Roman"/>
                <a:cs typeface="Arial"/>
              </a:rPr>
              <a:t>Prototyping</a:t>
            </a:r>
          </a:p>
        </p:txBody>
      </p:sp>
      <p:sp>
        <p:nvSpPr>
          <p:cNvPr id="6" name="Slide Number Placeholder 5"/>
          <p:cNvSpPr>
            <a:spLocks noGrp="1"/>
          </p:cNvSpPr>
          <p:nvPr>
            <p:ph type="sldNum" sz="quarter" idx="12"/>
          </p:nvPr>
        </p:nvSpPr>
        <p:spPr/>
        <p:txBody>
          <a:bodyPr/>
          <a:lstStyle/>
          <a:p>
            <a:pPr>
              <a:defRPr/>
            </a:pPr>
            <a:fld id="{825F70CE-84E9-D04C-9B15-10C693AA0F2A}" type="slidenum">
              <a:rPr lang="en-US" smtClean="0"/>
              <a:pPr>
                <a:defRPr/>
              </a:pPr>
              <a:t>53</a:t>
            </a:fld>
            <a:endParaRPr lang="en-US"/>
          </a:p>
        </p:txBody>
      </p:sp>
      <p:sp>
        <p:nvSpPr>
          <p:cNvPr id="7" name="Footer Placeholder 6"/>
          <p:cNvSpPr>
            <a:spLocks noGrp="1"/>
          </p:cNvSpPr>
          <p:nvPr>
            <p:ph type="ftr" sz="quarter" idx="11"/>
          </p:nvPr>
        </p:nvSpPr>
        <p:spPr/>
        <p:txBody>
          <a:bodyPr/>
          <a:lstStyle/>
          <a:p>
            <a:pPr>
              <a:defRPr/>
            </a:pPr>
            <a:r>
              <a:rPr lang="en-US" smtClean="0"/>
              <a:t>Chapter 2 Requirements engineering</a:t>
            </a:r>
            <a:endParaRPr lang="en-US"/>
          </a:p>
        </p:txBody>
      </p:sp>
      <p:graphicFrame>
        <p:nvGraphicFramePr>
          <p:cNvPr id="8" name="Table 7">
            <a:extLst>
              <a:ext uri="{FF2B5EF4-FFF2-40B4-BE49-F238E27FC236}">
                <a16:creationId xmlns="" xmlns:a16="http://schemas.microsoft.com/office/drawing/2014/main" id="{06E9D313-E2CE-B84B-ABCA-D09104570769}"/>
              </a:ext>
            </a:extLst>
          </p:cNvPr>
          <p:cNvGraphicFramePr>
            <a:graphicFrameLocks noGrp="1"/>
          </p:cNvGraphicFramePr>
          <p:nvPr>
            <p:extLst>
              <p:ext uri="{D42A27DB-BD31-4B8C-83A1-F6EECF244321}">
                <p14:modId xmlns="" xmlns:p14="http://schemas.microsoft.com/office/powerpoint/2010/main" val="3835675973"/>
              </p:ext>
            </p:extLst>
          </p:nvPr>
        </p:nvGraphicFramePr>
        <p:xfrm>
          <a:off x="602906" y="1667687"/>
          <a:ext cx="4824536" cy="4663440"/>
        </p:xfrm>
        <a:graphic>
          <a:graphicData uri="http://schemas.openxmlformats.org/drawingml/2006/table">
            <a:tbl>
              <a:tblPr/>
              <a:tblGrid>
                <a:gridCol w="4824536">
                  <a:extLst>
                    <a:ext uri="{9D8B030D-6E8A-4147-A177-3AD203B41FA5}">
                      <a16:colId xmlns="" xmlns:a16="http://schemas.microsoft.com/office/drawing/2014/main" val="20001"/>
                    </a:ext>
                  </a:extLst>
                </a:gridCol>
              </a:tblGrid>
              <a:tr h="0">
                <a:tc>
                  <a:txBody>
                    <a:bodyPr vert="horz" wrap="square"/>
                    <a:lstStyle/>
                    <a:p>
                      <a:pPr marL="0" marR="0" lvl="0" indent="0" algn="ctr" defTabSz="457200" rtl="0" eaLnBrk="1" fontAlgn="base" latinLnBrk="0" hangingPunct="1">
                        <a:lnSpc>
                          <a:spcPct val="100000"/>
                        </a:lnSpc>
                        <a:spcBef>
                          <a:spcPct val="0"/>
                        </a:spcBef>
                        <a:spcAft>
                          <a:spcPct val="0"/>
                        </a:spcAft>
                        <a:buClrTx/>
                        <a:buSzTx/>
                        <a:buFontTx/>
                        <a:buNone/>
                      </a:pPr>
                      <a:r>
                        <a:rPr kumimoji="0" lang="en-GB" sz="2400" b="1" i="0" u="none" strike="noStrike" cap="none" normalizeH="0" baseline="0">
                          <a:ln>
                            <a:noFill/>
                          </a:ln>
                          <a:solidFill>
                            <a:schemeClr val="bg1"/>
                          </a:solidFill>
                          <a:effectLst/>
                          <a:latin typeface="Arial"/>
                          <a:ea typeface="Times New Roman"/>
                          <a:cs typeface="Arial"/>
                        </a:rPr>
                        <a:t>Description</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0"/>
                  </a:ext>
                </a:extLst>
              </a:tr>
              <a:tr h="489129">
                <a:tc>
                  <a:txBody>
                    <a:bodyPr vert="horz" wrap="square"/>
                    <a:lstStyle/>
                    <a:p>
                      <a:pPr marL="0" marR="0" lvl="0" indent="0" algn="just" defTabSz="457200" rtl="0" eaLnBrk="1" fontAlgn="base" latinLnBrk="0" hangingPunct="1">
                        <a:lnSpc>
                          <a:spcPct val="100000"/>
                        </a:lnSpc>
                        <a:spcBef>
                          <a:spcPct val="0"/>
                        </a:spcBef>
                        <a:spcAft>
                          <a:spcPct val="0"/>
                        </a:spcAft>
                        <a:buClrTx/>
                        <a:buSzTx/>
                        <a:buFontTx/>
                        <a:buNone/>
                      </a:pPr>
                      <a:r>
                        <a:rPr kumimoji="0" lang="en-GB" sz="2400" b="0" i="0" u="none" strike="noStrike" cap="none" normalizeH="0" baseline="0">
                          <a:ln>
                            <a:noFill/>
                          </a:ln>
                          <a:solidFill>
                            <a:srgbClr val="000000"/>
                          </a:solidFill>
                          <a:effectLst/>
                          <a:latin typeface="Arial"/>
                          <a:ea typeface="Times New Roman"/>
                          <a:cs typeface="Arial"/>
                        </a:rPr>
                        <a:t>Prototyping can be very helpful at gathering feedback. Low fidelity prototypes make a good listening tool. Many a times, people are not able to articulate a specific need in the abstract. They can swiftly review whether a design approach would satisfy their need. Prototypes are very effectively done with fast sketches of storyboards and interfaces.</a:t>
                      </a:r>
                    </a:p>
                  </a:txBody>
                  <a:tcPr marL="73025" marR="73025" marT="0" marB="914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 xmlns:a16="http://schemas.microsoft.com/office/drawing/2014/main" val="10002"/>
                  </a:ext>
                </a:extLst>
              </a:tr>
            </a:tbl>
          </a:graphicData>
        </a:graphic>
      </p:graphicFrame>
      <p:pic>
        <p:nvPicPr>
          <p:cNvPr id="7170" name="Picture 2" descr="Solved: New Building Prototype - Autodesk Community - Revit Products">
            <a:extLst>
              <a:ext uri="{FF2B5EF4-FFF2-40B4-BE49-F238E27FC236}">
                <a16:creationId xmlns="" xmlns:a16="http://schemas.microsoft.com/office/drawing/2014/main" id="{1CA83646-7E28-4A5F-95DC-A62F2F8586F9}"/>
              </a:ext>
            </a:extLst>
          </p:cNvPr>
          <p:cNvPicPr>
            <a:picLocks noChangeAspect="1" noChangeArrowheads="1"/>
          </p:cNvPicPr>
          <p:nvPr/>
        </p:nvPicPr>
        <p:blipFill>
          <a:blip r:embed="rId2">
            <a:extLst>
              <a:ext uri="{28A0092B-C50C-407E-A947-70E740481C1C}">
                <a14:useLocalDpi xmlns="" xmlns:a14="http://schemas.microsoft.com/office/drawing/2010/main" val="0"/>
              </a:ext>
            </a:extLst>
          </a:blip>
          <a:stretch>
            <a:fillRect/>
          </a:stretch>
        </p:blipFill>
        <p:spPr bwMode="auto">
          <a:xfrm>
            <a:off x="5835650" y="1747821"/>
            <a:ext cx="2190750" cy="2085975"/>
          </a:xfrm>
          <a:prstGeom prst="rect">
            <a:avLst/>
          </a:prstGeom>
          <a:noFill/>
          <a:extLst>
            <a:ext uri="{909E8E84-426E-40DD-AFC4-6F175D3DCCD1}">
              <a14:hiddenFill xmlns="" xmlns:a14="http://schemas.microsoft.com/office/drawing/2010/main">
                <a:solidFill>
                  <a:srgbClr val="FFFFFF"/>
                </a:solidFill>
              </a14:hiddenFill>
            </a:ext>
          </a:extLst>
        </p:spPr>
      </p:pic>
      <p:pic>
        <p:nvPicPr>
          <p:cNvPr id="7172" name="Picture 4" descr="LAUSD Flexible School Prototype – KCK Architects">
            <a:extLst>
              <a:ext uri="{FF2B5EF4-FFF2-40B4-BE49-F238E27FC236}">
                <a16:creationId xmlns="" xmlns:a16="http://schemas.microsoft.com/office/drawing/2014/main" id="{CBF05FC0-9A82-4552-B383-10CBE34399F8}"/>
              </a:ext>
            </a:extLst>
          </p:cNvPr>
          <p:cNvPicPr>
            <a:picLocks noChangeAspect="1" noChangeArrowheads="1"/>
          </p:cNvPicPr>
          <p:nvPr/>
        </p:nvPicPr>
        <p:blipFill>
          <a:blip r:embed="rId3">
            <a:extLst>
              <a:ext uri="{28A0092B-C50C-407E-A947-70E740481C1C}">
                <a14:useLocalDpi xmlns="" xmlns:a14="http://schemas.microsoft.com/office/drawing/2010/main" val="0"/>
              </a:ext>
            </a:extLst>
          </a:blip>
          <a:stretch>
            <a:fillRect/>
          </a:stretch>
        </p:blipFill>
        <p:spPr bwMode="auto">
          <a:xfrm>
            <a:off x="8233215" y="1747820"/>
            <a:ext cx="3259277" cy="2085976"/>
          </a:xfrm>
          <a:prstGeom prst="rect">
            <a:avLst/>
          </a:prstGeom>
          <a:noFill/>
          <a:extLst>
            <a:ext uri="{909E8E84-426E-40DD-AFC4-6F175D3DCCD1}">
              <a14:hiddenFill xmlns="" xmlns:a14="http://schemas.microsoft.com/office/drawing/2010/main">
                <a:solidFill>
                  <a:srgbClr val="FFFFFF"/>
                </a:solidFill>
              </a14:hiddenFill>
            </a:ext>
          </a:extLst>
        </p:spPr>
      </p:pic>
      <p:pic>
        <p:nvPicPr>
          <p:cNvPr id="7174" name="Picture 6" descr="Brooklyn Park is first to get Taco Bell's new drive-through prototype |  Star Tribune">
            <a:extLst>
              <a:ext uri="{FF2B5EF4-FFF2-40B4-BE49-F238E27FC236}">
                <a16:creationId xmlns="" xmlns:a16="http://schemas.microsoft.com/office/drawing/2014/main" id="{70710BBC-F159-47B8-9A2A-E00B2BEA5B28}"/>
              </a:ext>
            </a:extLst>
          </p:cNvPr>
          <p:cNvPicPr>
            <a:picLocks noChangeAspect="1" noChangeArrowheads="1"/>
          </p:cNvPicPr>
          <p:nvPr/>
        </p:nvPicPr>
        <p:blipFill>
          <a:blip r:embed="rId4">
            <a:extLst>
              <a:ext uri="{28A0092B-C50C-407E-A947-70E740481C1C}">
                <a14:useLocalDpi xmlns="" xmlns:a14="http://schemas.microsoft.com/office/drawing/2010/main" val="0"/>
              </a:ext>
            </a:extLst>
          </a:blip>
          <a:stretch>
            <a:fillRect/>
          </a:stretch>
        </p:blipFill>
        <p:spPr bwMode="auto">
          <a:xfrm>
            <a:off x="5835650" y="4140353"/>
            <a:ext cx="5948982" cy="21907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840537334"/>
      </p:ext>
    </p:extLst>
  </p:cSld>
  <p:clrMapOvr>
    <a:masterClrMapping/>
  </p:clrMapOvr>
  <p:transition/>
  <p:timing/>
</p:sld>
</file>

<file path=ppt/slides/slide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1205" name="Rectangle 5"/>
          <p:cNvSpPr>
            <a:spLocks noGrp="1" noChangeArrowheads="1"/>
          </p:cNvSpPr>
          <p:nvPr>
            <p:ph type="title"/>
          </p:nvPr>
        </p:nvSpPr>
        <p:spPr/>
        <p:txBody>
          <a:bodyPr/>
          <a:lstStyle/>
          <a:p>
            <a:pPr marL="0" marR="0" lvl="0" indent="0" defTabSz="457200" rtl="0" eaLnBrk="1" fontAlgn="base" latinLnBrk="0" hangingPunct="1">
              <a:lnSpc>
                <a:spcPct val="100000"/>
              </a:lnSpc>
              <a:spcBef>
                <a:spcPct val="0"/>
              </a:spcBef>
              <a:spcAft>
                <a:spcPct val="0"/>
              </a:spcAft>
              <a:buClrTx/>
              <a:buSzTx/>
              <a:buFontTx/>
              <a:buNone/>
            </a:pPr>
            <a:r>
              <a:rPr kumimoji="0" lang="en-GB" sz="2400" b="1" i="0" u="none" strike="noStrike" cap="none" normalizeH="0" baseline="0">
                <a:ln>
                  <a:noFill/>
                </a:ln>
                <a:solidFill>
                  <a:srgbClr val="000000"/>
                </a:solidFill>
                <a:effectLst/>
                <a:latin typeface="Arial"/>
                <a:ea typeface="Times New Roman"/>
                <a:cs typeface="Arial"/>
              </a:rPr>
              <a:t>Requirements Workshop</a:t>
            </a:r>
          </a:p>
        </p:txBody>
      </p:sp>
      <p:sp>
        <p:nvSpPr>
          <p:cNvPr id="6" name="Slide Number Placeholder 5"/>
          <p:cNvSpPr>
            <a:spLocks noGrp="1"/>
          </p:cNvSpPr>
          <p:nvPr>
            <p:ph type="sldNum" sz="quarter" idx="12"/>
          </p:nvPr>
        </p:nvSpPr>
        <p:spPr/>
        <p:txBody>
          <a:bodyPr/>
          <a:lstStyle/>
          <a:p>
            <a:pPr>
              <a:defRPr/>
            </a:pPr>
            <a:fld id="{825F70CE-84E9-D04C-9B15-10C693AA0F2A}" type="slidenum">
              <a:rPr lang="en-US" smtClean="0"/>
              <a:pPr>
                <a:defRPr/>
              </a:pPr>
              <a:t>54</a:t>
            </a:fld>
            <a:endParaRPr lang="en-US"/>
          </a:p>
        </p:txBody>
      </p:sp>
      <p:sp>
        <p:nvSpPr>
          <p:cNvPr id="7" name="Footer Placeholder 6"/>
          <p:cNvSpPr>
            <a:spLocks noGrp="1"/>
          </p:cNvSpPr>
          <p:nvPr>
            <p:ph type="ftr" sz="quarter" idx="11"/>
          </p:nvPr>
        </p:nvSpPr>
        <p:spPr/>
        <p:txBody>
          <a:bodyPr/>
          <a:lstStyle/>
          <a:p>
            <a:pPr>
              <a:defRPr/>
            </a:pPr>
            <a:r>
              <a:rPr lang="en-US"/>
              <a:t>Chapter </a:t>
            </a:r>
            <a:r>
              <a:rPr lang="en-US" smtClean="0"/>
              <a:t>2 </a:t>
            </a:r>
            <a:r>
              <a:rPr lang="en-US"/>
              <a:t>Requirements engineering</a:t>
            </a:r>
          </a:p>
        </p:txBody>
      </p:sp>
      <p:graphicFrame>
        <p:nvGraphicFramePr>
          <p:cNvPr id="8" name="Table 7">
            <a:extLst>
              <a:ext uri="{FF2B5EF4-FFF2-40B4-BE49-F238E27FC236}">
                <a16:creationId xmlns="" xmlns:a16="http://schemas.microsoft.com/office/drawing/2014/main" id="{06E9D313-E2CE-B84B-ABCA-D09104570769}"/>
              </a:ext>
            </a:extLst>
          </p:cNvPr>
          <p:cNvGraphicFramePr>
            <a:graphicFrameLocks noGrp="1"/>
          </p:cNvGraphicFramePr>
          <p:nvPr>
            <p:extLst>
              <p:ext uri="{D42A27DB-BD31-4B8C-83A1-F6EECF244321}">
                <p14:modId xmlns="" xmlns:p14="http://schemas.microsoft.com/office/powerpoint/2010/main" val="3285730183"/>
              </p:ext>
            </p:extLst>
          </p:nvPr>
        </p:nvGraphicFramePr>
        <p:xfrm>
          <a:off x="603499" y="1738154"/>
          <a:ext cx="4484389" cy="4297680"/>
        </p:xfrm>
        <a:graphic>
          <a:graphicData uri="http://schemas.openxmlformats.org/drawingml/2006/table">
            <a:tbl>
              <a:tblPr/>
              <a:tblGrid>
                <a:gridCol w="4484389">
                  <a:extLst>
                    <a:ext uri="{9D8B030D-6E8A-4147-A177-3AD203B41FA5}">
                      <a16:colId xmlns="" xmlns:a16="http://schemas.microsoft.com/office/drawing/2014/main" val="20001"/>
                    </a:ext>
                  </a:extLst>
                </a:gridCol>
              </a:tblGrid>
              <a:tr h="397418">
                <a:tc>
                  <a:txBody>
                    <a:bodyPr vert="horz" wrap="square"/>
                    <a:lstStyle/>
                    <a:p>
                      <a:pPr marL="0" marR="0" lvl="0" indent="0" algn="ctr" defTabSz="457200" rtl="0" eaLnBrk="1" fontAlgn="base" latinLnBrk="0" hangingPunct="1">
                        <a:lnSpc>
                          <a:spcPct val="100000"/>
                        </a:lnSpc>
                        <a:spcBef>
                          <a:spcPct val="0"/>
                        </a:spcBef>
                        <a:spcAft>
                          <a:spcPct val="0"/>
                        </a:spcAft>
                        <a:buClrTx/>
                        <a:buSzTx/>
                        <a:buFontTx/>
                        <a:buNone/>
                      </a:pPr>
                      <a:r>
                        <a:rPr kumimoji="0" lang="en-GB" sz="2400" b="1" i="0" u="none" strike="noStrike" cap="none" normalizeH="0" baseline="0">
                          <a:ln>
                            <a:noFill/>
                          </a:ln>
                          <a:solidFill>
                            <a:schemeClr val="bg1"/>
                          </a:solidFill>
                          <a:effectLst/>
                          <a:latin typeface="Arial"/>
                          <a:ea typeface="Times New Roman"/>
                          <a:cs typeface="Arial"/>
                        </a:rPr>
                        <a:t>Description</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0"/>
                  </a:ext>
                </a:extLst>
              </a:tr>
              <a:tr h="684781">
                <a:tc>
                  <a:txBody>
                    <a:bodyPr vert="horz" wrap="square"/>
                    <a:lstStyle/>
                    <a:p>
                      <a:pPr marL="0" marR="0" lvl="0" indent="0" algn="just" defTabSz="457200" rtl="0" eaLnBrk="1" fontAlgn="base" latinLnBrk="0" hangingPunct="1">
                        <a:lnSpc>
                          <a:spcPct val="100000"/>
                        </a:lnSpc>
                        <a:spcBef>
                          <a:spcPct val="0"/>
                        </a:spcBef>
                        <a:spcAft>
                          <a:spcPct val="0"/>
                        </a:spcAft>
                        <a:buClrTx/>
                        <a:buSzTx/>
                        <a:buFontTx/>
                        <a:buNone/>
                      </a:pPr>
                      <a:r>
                        <a:rPr kumimoji="0" lang="en-GB" sz="2400" b="0" i="0" u="none" strike="noStrike" cap="none" normalizeH="0" baseline="0">
                          <a:ln>
                            <a:noFill/>
                          </a:ln>
                          <a:solidFill>
                            <a:srgbClr val="000000"/>
                          </a:solidFill>
                          <a:effectLst/>
                          <a:latin typeface="Arial"/>
                          <a:ea typeface="Times New Roman"/>
                          <a:cs typeface="Arial"/>
                        </a:rPr>
                        <a:t>Popularly known as JAD or joint application design, these workshops can be efficient for gathering requirements. The requirements workshops are more organized and structured than a brainstorming session where the involved parties get together to document requirements.</a:t>
                      </a:r>
                    </a:p>
                  </a:txBody>
                  <a:tcPr marL="73025" marR="73025" marT="0" marB="914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 xmlns:a16="http://schemas.microsoft.com/office/drawing/2014/main" val="10001"/>
                  </a:ext>
                </a:extLst>
              </a:tr>
            </a:tbl>
          </a:graphicData>
        </a:graphic>
      </p:graphicFrame>
      <p:pic>
        <p:nvPicPr>
          <p:cNvPr id="8194" name="Picture 2" descr="Requirements Workshop That Works">
            <a:extLst>
              <a:ext uri="{FF2B5EF4-FFF2-40B4-BE49-F238E27FC236}">
                <a16:creationId xmlns="" xmlns:a16="http://schemas.microsoft.com/office/drawing/2014/main" id="{9DB5C674-C303-4919-AD0F-01FCA9242F3E}"/>
              </a:ext>
            </a:extLst>
          </p:cNvPr>
          <p:cNvPicPr>
            <a:picLocks noChangeAspect="1" noChangeArrowheads="1"/>
          </p:cNvPicPr>
          <p:nvPr/>
        </p:nvPicPr>
        <p:blipFill>
          <a:blip r:embed="rId2">
            <a:extLst>
              <a:ext uri="{28A0092B-C50C-407E-A947-70E740481C1C}">
                <a14:useLocalDpi xmlns="" xmlns:a14="http://schemas.microsoft.com/office/drawing/2010/main" val="0"/>
              </a:ext>
            </a:extLst>
          </a:blip>
          <a:stretch>
            <a:fillRect/>
          </a:stretch>
        </p:blipFill>
        <p:spPr bwMode="auto">
          <a:xfrm>
            <a:off x="5375255" y="1738154"/>
            <a:ext cx="6207145" cy="413911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57414582"/>
      </p:ext>
    </p:extLst>
  </p:cSld>
  <p:clrMapOvr>
    <a:masterClrMapping/>
  </p:clrMapOvr>
  <p:transition/>
  <p:timing/>
</p:sld>
</file>

<file path=ppt/slides/slide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1205" name="Rectangle 5"/>
          <p:cNvSpPr>
            <a:spLocks noGrp="1" noChangeArrowheads="1"/>
          </p:cNvSpPr>
          <p:nvPr>
            <p:ph type="title"/>
          </p:nvPr>
        </p:nvSpPr>
        <p:spPr/>
        <p:txBody>
          <a:bodyPr/>
          <a:lstStyle/>
          <a:p>
            <a:pPr marL="0" marR="0" lvl="0" indent="0" defTabSz="457200" rtl="0" eaLnBrk="1" fontAlgn="base" latinLnBrk="0" hangingPunct="1">
              <a:lnSpc>
                <a:spcPct val="100000"/>
              </a:lnSpc>
              <a:spcBef>
                <a:spcPct val="0"/>
              </a:spcBef>
              <a:spcAft>
                <a:spcPct val="0"/>
              </a:spcAft>
              <a:buClrTx/>
              <a:buSzTx/>
              <a:buFontTx/>
              <a:buNone/>
            </a:pPr>
            <a:r>
              <a:rPr kumimoji="0" lang="en-GB" sz="2400" b="1" i="0" u="none" strike="noStrike" cap="none" normalizeH="0" baseline="0">
                <a:ln>
                  <a:noFill/>
                </a:ln>
                <a:solidFill>
                  <a:srgbClr val="000000"/>
                </a:solidFill>
                <a:effectLst/>
                <a:latin typeface="Arial"/>
                <a:ea typeface="Times New Roman"/>
                <a:cs typeface="Arial"/>
              </a:rPr>
              <a:t>Reverse Engineering</a:t>
            </a:r>
          </a:p>
        </p:txBody>
      </p:sp>
      <p:sp>
        <p:nvSpPr>
          <p:cNvPr id="6" name="Slide Number Placeholder 5"/>
          <p:cNvSpPr>
            <a:spLocks noGrp="1"/>
          </p:cNvSpPr>
          <p:nvPr>
            <p:ph type="sldNum" sz="quarter" idx="12"/>
          </p:nvPr>
        </p:nvSpPr>
        <p:spPr/>
        <p:txBody>
          <a:bodyPr/>
          <a:lstStyle/>
          <a:p>
            <a:pPr>
              <a:defRPr/>
            </a:pPr>
            <a:fld id="{825F70CE-84E9-D04C-9B15-10C693AA0F2A}" type="slidenum">
              <a:rPr lang="en-US" smtClean="0"/>
              <a:pPr>
                <a:defRPr/>
              </a:pPr>
              <a:t>55</a:t>
            </a:fld>
            <a:endParaRPr lang="en-US"/>
          </a:p>
        </p:txBody>
      </p:sp>
      <p:sp>
        <p:nvSpPr>
          <p:cNvPr id="7" name="Footer Placeholder 6"/>
          <p:cNvSpPr>
            <a:spLocks noGrp="1"/>
          </p:cNvSpPr>
          <p:nvPr>
            <p:ph type="ftr" sz="quarter" idx="11"/>
          </p:nvPr>
        </p:nvSpPr>
        <p:spPr/>
        <p:txBody>
          <a:bodyPr/>
          <a:lstStyle/>
          <a:p>
            <a:pPr>
              <a:defRPr/>
            </a:pPr>
            <a:r>
              <a:rPr lang="en-US" smtClean="0"/>
              <a:t>Chapter 2 Requirements engineering</a:t>
            </a:r>
            <a:endParaRPr lang="en-US"/>
          </a:p>
        </p:txBody>
      </p:sp>
      <p:graphicFrame>
        <p:nvGraphicFramePr>
          <p:cNvPr id="8" name="Table 7">
            <a:extLst>
              <a:ext uri="{FF2B5EF4-FFF2-40B4-BE49-F238E27FC236}">
                <a16:creationId xmlns="" xmlns:a16="http://schemas.microsoft.com/office/drawing/2014/main" id="{06E9D313-E2CE-B84B-ABCA-D09104570769}"/>
              </a:ext>
            </a:extLst>
          </p:cNvPr>
          <p:cNvGraphicFramePr>
            <a:graphicFrameLocks noGrp="1"/>
          </p:cNvGraphicFramePr>
          <p:nvPr>
            <p:extLst>
              <p:ext uri="{D42A27DB-BD31-4B8C-83A1-F6EECF244321}">
                <p14:modId xmlns="" xmlns:p14="http://schemas.microsoft.com/office/powerpoint/2010/main" val="1524292252"/>
              </p:ext>
            </p:extLst>
          </p:nvPr>
        </p:nvGraphicFramePr>
        <p:xfrm>
          <a:off x="1085851" y="1921034"/>
          <a:ext cx="4982344" cy="3200400"/>
        </p:xfrm>
        <a:graphic>
          <a:graphicData uri="http://schemas.openxmlformats.org/drawingml/2006/table">
            <a:tbl>
              <a:tblPr/>
              <a:tblGrid>
                <a:gridCol w="4982344">
                  <a:extLst>
                    <a:ext uri="{9D8B030D-6E8A-4147-A177-3AD203B41FA5}">
                      <a16:colId xmlns="" xmlns:a16="http://schemas.microsoft.com/office/drawing/2014/main" val="20001"/>
                    </a:ext>
                  </a:extLst>
                </a:gridCol>
              </a:tblGrid>
              <a:tr h="397418">
                <a:tc>
                  <a:txBody>
                    <a:bodyPr vert="horz" wrap="square"/>
                    <a:lstStyle/>
                    <a:p>
                      <a:pPr marL="0" marR="0" lvl="0" indent="0" algn="ctr" defTabSz="457200" rtl="0" eaLnBrk="1" fontAlgn="base" latinLnBrk="0" hangingPunct="1">
                        <a:lnSpc>
                          <a:spcPct val="100000"/>
                        </a:lnSpc>
                        <a:spcBef>
                          <a:spcPct val="0"/>
                        </a:spcBef>
                        <a:spcAft>
                          <a:spcPct val="0"/>
                        </a:spcAft>
                        <a:buClrTx/>
                        <a:buSzTx/>
                        <a:buFontTx/>
                        <a:buNone/>
                      </a:pPr>
                      <a:r>
                        <a:rPr kumimoji="0" lang="en-GB" sz="2400" b="1" i="0" u="none" strike="noStrike" cap="none" normalizeH="0" baseline="0">
                          <a:ln>
                            <a:noFill/>
                          </a:ln>
                          <a:solidFill>
                            <a:schemeClr val="bg1"/>
                          </a:solidFill>
                          <a:effectLst/>
                          <a:latin typeface="Arial"/>
                          <a:ea typeface="Times New Roman"/>
                          <a:cs typeface="Arial"/>
                        </a:rPr>
                        <a:t>Description</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0"/>
                  </a:ext>
                </a:extLst>
              </a:tr>
              <a:tr h="489129">
                <a:tc>
                  <a:txBody>
                    <a:bodyPr vert="horz" wrap="square"/>
                    <a:lstStyle/>
                    <a:p>
                      <a:pPr marL="0" marR="0" lvl="0" indent="0" algn="just" defTabSz="457200" rtl="0" eaLnBrk="1" fontAlgn="base" latinLnBrk="0" hangingPunct="1">
                        <a:lnSpc>
                          <a:spcPct val="100000"/>
                        </a:lnSpc>
                        <a:spcBef>
                          <a:spcPct val="0"/>
                        </a:spcBef>
                        <a:spcAft>
                          <a:spcPct val="0"/>
                        </a:spcAft>
                        <a:buClrTx/>
                        <a:buSzTx/>
                        <a:buFontTx/>
                        <a:buNone/>
                      </a:pPr>
                      <a:r>
                        <a:rPr kumimoji="0" lang="en-GB" sz="2400" b="0" i="0" u="none" strike="noStrike" cap="none" normalizeH="0" baseline="0">
                          <a:ln>
                            <a:noFill/>
                          </a:ln>
                          <a:solidFill>
                            <a:srgbClr val="000000"/>
                          </a:solidFill>
                          <a:effectLst/>
                          <a:latin typeface="Arial"/>
                          <a:ea typeface="Times New Roman"/>
                          <a:cs typeface="Arial"/>
                        </a:rPr>
                        <a:t>When a legacy project does not have enough documentation, reverse engineering can determine what system does? It do not determine what features went wrong with the system and what a system must do.</a:t>
                      </a:r>
                    </a:p>
                  </a:txBody>
                  <a:tcPr marL="73025" marR="73025" marT="0" marB="914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 xmlns:a16="http://schemas.microsoft.com/office/drawing/2014/main" val="10002"/>
                  </a:ext>
                </a:extLst>
              </a:tr>
            </a:tbl>
          </a:graphicData>
        </a:graphic>
      </p:graphicFrame>
      <p:pic>
        <p:nvPicPr>
          <p:cNvPr id="9218" name="Picture 2" descr="Reverse Engineering Process Assignment Help Homework Help Online Live  Computer Science Tutoring Help">
            <a:extLst>
              <a:ext uri="{FF2B5EF4-FFF2-40B4-BE49-F238E27FC236}">
                <a16:creationId xmlns="" xmlns:a16="http://schemas.microsoft.com/office/drawing/2014/main" id="{147983D8-4866-427C-ABCD-6DDB5B62D410}"/>
              </a:ext>
            </a:extLst>
          </p:cNvPr>
          <p:cNvPicPr>
            <a:picLocks noChangeAspect="1" noChangeArrowheads="1"/>
          </p:cNvPicPr>
          <p:nvPr/>
        </p:nvPicPr>
        <p:blipFill>
          <a:blip r:embed="rId2">
            <a:extLst>
              <a:ext uri="{28A0092B-C50C-407E-A947-70E740481C1C}">
                <a14:useLocalDpi xmlns="" xmlns:a14="http://schemas.microsoft.com/office/drawing/2010/main" val="0"/>
              </a:ext>
            </a:extLst>
          </a:blip>
          <a:stretch>
            <a:fillRect/>
          </a:stretch>
        </p:blipFill>
        <p:spPr bwMode="auto">
          <a:xfrm>
            <a:off x="7190647" y="1759689"/>
            <a:ext cx="3093906" cy="333862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524081411"/>
      </p:ext>
    </p:extLst>
  </p:cSld>
  <p:clrMapOvr>
    <a:masterClrMapping/>
  </p:clrMapOvr>
  <p:transition/>
  <p:timing/>
</p:sld>
</file>

<file path=ppt/slides/slide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1205" name="Rectangle 5"/>
          <p:cNvSpPr>
            <a:spLocks noGrp="1" noChangeArrowheads="1"/>
          </p:cNvSpPr>
          <p:nvPr>
            <p:ph type="title"/>
          </p:nvPr>
        </p:nvSpPr>
        <p:spPr/>
        <p:txBody>
          <a:bodyPr/>
          <a:lstStyle/>
          <a:p>
            <a:pPr marL="0" marR="0" lvl="0" indent="0" defTabSz="457200" rtl="0" eaLnBrk="1" fontAlgn="base" latinLnBrk="0" hangingPunct="1">
              <a:lnSpc>
                <a:spcPct val="100000"/>
              </a:lnSpc>
              <a:spcBef>
                <a:spcPct val="0"/>
              </a:spcBef>
              <a:spcAft>
                <a:spcPct val="0"/>
              </a:spcAft>
              <a:buClrTx/>
              <a:buSzTx/>
              <a:buFontTx/>
              <a:buNone/>
            </a:pPr>
            <a:r>
              <a:rPr kumimoji="0" lang="en-GB" sz="2400" b="1" i="0" u="none" strike="noStrike" cap="none" normalizeH="0" baseline="0">
                <a:ln>
                  <a:noFill/>
                </a:ln>
                <a:solidFill>
                  <a:srgbClr val="000000"/>
                </a:solidFill>
                <a:effectLst/>
                <a:latin typeface="Arial"/>
                <a:ea typeface="Times New Roman"/>
                <a:cs typeface="Arial"/>
              </a:rPr>
              <a:t>Survey</a:t>
            </a:r>
          </a:p>
        </p:txBody>
      </p:sp>
      <p:sp>
        <p:nvSpPr>
          <p:cNvPr id="6" name="Slide Number Placeholder 5"/>
          <p:cNvSpPr>
            <a:spLocks noGrp="1"/>
          </p:cNvSpPr>
          <p:nvPr>
            <p:ph type="sldNum" sz="quarter" idx="12"/>
          </p:nvPr>
        </p:nvSpPr>
        <p:spPr/>
        <p:txBody>
          <a:bodyPr/>
          <a:lstStyle/>
          <a:p>
            <a:pPr>
              <a:defRPr/>
            </a:pPr>
            <a:fld id="{825F70CE-84E9-D04C-9B15-10C693AA0F2A}" type="slidenum">
              <a:rPr lang="en-US" smtClean="0"/>
              <a:pPr>
                <a:defRPr/>
              </a:pPr>
              <a:t>56</a:t>
            </a:fld>
            <a:endParaRPr lang="en-US"/>
          </a:p>
        </p:txBody>
      </p:sp>
      <p:sp>
        <p:nvSpPr>
          <p:cNvPr id="7" name="Footer Placeholder 6"/>
          <p:cNvSpPr>
            <a:spLocks noGrp="1"/>
          </p:cNvSpPr>
          <p:nvPr>
            <p:ph type="ftr" sz="quarter" idx="11"/>
          </p:nvPr>
        </p:nvSpPr>
        <p:spPr/>
        <p:txBody>
          <a:bodyPr/>
          <a:lstStyle/>
          <a:p>
            <a:pPr>
              <a:defRPr/>
            </a:pPr>
            <a:r>
              <a:rPr lang="en-US" smtClean="0"/>
              <a:t>Chapter 2 Requirements engineering</a:t>
            </a:r>
            <a:endParaRPr lang="en-US"/>
          </a:p>
        </p:txBody>
      </p:sp>
      <p:graphicFrame>
        <p:nvGraphicFramePr>
          <p:cNvPr id="8" name="Table 7">
            <a:extLst>
              <a:ext uri="{FF2B5EF4-FFF2-40B4-BE49-F238E27FC236}">
                <a16:creationId xmlns="" xmlns:a16="http://schemas.microsoft.com/office/drawing/2014/main" id="{06E9D313-E2CE-B84B-ABCA-D09104570769}"/>
              </a:ext>
            </a:extLst>
          </p:cNvPr>
          <p:cNvGraphicFramePr>
            <a:graphicFrameLocks noGrp="1"/>
          </p:cNvGraphicFramePr>
          <p:nvPr>
            <p:extLst>
              <p:ext uri="{D42A27DB-BD31-4B8C-83A1-F6EECF244321}">
                <p14:modId xmlns="" xmlns:p14="http://schemas.microsoft.com/office/powerpoint/2010/main" val="4027963565"/>
              </p:ext>
            </p:extLst>
          </p:nvPr>
        </p:nvGraphicFramePr>
        <p:xfrm>
          <a:off x="591452" y="2017361"/>
          <a:ext cx="5504547" cy="3477728"/>
        </p:xfrm>
        <a:graphic>
          <a:graphicData uri="http://schemas.openxmlformats.org/drawingml/2006/table">
            <a:tbl>
              <a:tblPr/>
              <a:tblGrid>
                <a:gridCol w="5504547">
                  <a:extLst>
                    <a:ext uri="{9D8B030D-6E8A-4147-A177-3AD203B41FA5}">
                      <a16:colId xmlns="" xmlns:a16="http://schemas.microsoft.com/office/drawing/2014/main" val="20001"/>
                    </a:ext>
                  </a:extLst>
                </a:gridCol>
              </a:tblGrid>
              <a:tr h="596182">
                <a:tc>
                  <a:txBody>
                    <a:bodyPr vert="horz" wrap="square"/>
                    <a:lstStyle/>
                    <a:p>
                      <a:pPr marL="0" marR="0" lvl="0" indent="0" algn="ctr" defTabSz="457200" rtl="0" eaLnBrk="1" fontAlgn="base" latinLnBrk="0" hangingPunct="1">
                        <a:lnSpc>
                          <a:spcPct val="100000"/>
                        </a:lnSpc>
                        <a:spcBef>
                          <a:spcPct val="0"/>
                        </a:spcBef>
                        <a:spcAft>
                          <a:spcPct val="0"/>
                        </a:spcAft>
                        <a:buClrTx/>
                        <a:buSzTx/>
                        <a:buFontTx/>
                        <a:buNone/>
                      </a:pPr>
                      <a:r>
                        <a:rPr kumimoji="0" lang="en-GB" sz="2400" b="1" i="0" u="none" strike="noStrike" cap="none" normalizeH="0" baseline="0">
                          <a:ln>
                            <a:noFill/>
                          </a:ln>
                          <a:solidFill>
                            <a:schemeClr val="bg1"/>
                          </a:solidFill>
                          <a:effectLst/>
                          <a:latin typeface="Arial"/>
                          <a:ea typeface="Times New Roman"/>
                          <a:cs typeface="Arial"/>
                        </a:rPr>
                        <a:t>Description</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0"/>
                  </a:ext>
                </a:extLst>
              </a:tr>
              <a:tr h="2881546">
                <a:tc>
                  <a:txBody>
                    <a:bodyPr vert="horz" wrap="square"/>
                    <a:lstStyle/>
                    <a:p>
                      <a:pPr marL="0" marR="0" lvl="0" indent="0" algn="just" defTabSz="457200" rtl="0" eaLnBrk="1" fontAlgn="base" latinLnBrk="0" hangingPunct="1">
                        <a:lnSpc>
                          <a:spcPct val="100000"/>
                        </a:lnSpc>
                        <a:spcBef>
                          <a:spcPct val="0"/>
                        </a:spcBef>
                        <a:spcAft>
                          <a:spcPct val="0"/>
                        </a:spcAft>
                        <a:buClrTx/>
                        <a:buSzTx/>
                        <a:buFontTx/>
                        <a:buNone/>
                      </a:pPr>
                      <a:r>
                        <a:rPr kumimoji="0" lang="en-GB" sz="2400" b="0" i="0" u="none" strike="noStrike" cap="none" normalizeH="0" baseline="0">
                          <a:ln>
                            <a:noFill/>
                          </a:ln>
                          <a:solidFill>
                            <a:srgbClr val="000000"/>
                          </a:solidFill>
                          <a:effectLst/>
                          <a:latin typeface="Arial"/>
                          <a:ea typeface="Times New Roman"/>
                          <a:cs typeface="Arial"/>
                        </a:rPr>
                        <a:t>When gathering information from many people: too many to interview with time constraints and less budget: a questionnaire survey can be used. The survey insists the users to choose from the given options agree / disagree or rate something.</a:t>
                      </a:r>
                    </a:p>
                  </a:txBody>
                  <a:tcPr marL="73025" marR="73025" marT="0" marB="9144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 xmlns:a16="http://schemas.microsoft.com/office/drawing/2014/main" val="10003"/>
                  </a:ext>
                </a:extLst>
              </a:tr>
            </a:tbl>
          </a:graphicData>
        </a:graphic>
      </p:graphicFrame>
      <p:pic>
        <p:nvPicPr>
          <p:cNvPr id="10242" name="Picture 2" descr="9 Questions to Help Build Your HR Software Requirements">
            <a:extLst>
              <a:ext uri="{FF2B5EF4-FFF2-40B4-BE49-F238E27FC236}">
                <a16:creationId xmlns="" xmlns:a16="http://schemas.microsoft.com/office/drawing/2014/main" id="{5CCD4D63-D697-4F49-A5E6-F4F689C328A9}"/>
              </a:ext>
            </a:extLst>
          </p:cNvPr>
          <p:cNvPicPr>
            <a:picLocks noChangeAspect="1" noChangeArrowheads="1"/>
          </p:cNvPicPr>
          <p:nvPr/>
        </p:nvPicPr>
        <p:blipFill>
          <a:blip r:embed="rId2">
            <a:extLst>
              <a:ext uri="{28A0092B-C50C-407E-A947-70E740481C1C}">
                <a14:useLocalDpi xmlns="" xmlns:a14="http://schemas.microsoft.com/office/drawing/2010/main" val="0"/>
              </a:ext>
            </a:extLst>
          </a:blip>
          <a:stretch>
            <a:fillRect/>
          </a:stretch>
        </p:blipFill>
        <p:spPr bwMode="auto">
          <a:xfrm>
            <a:off x="6473109" y="2017360"/>
            <a:ext cx="5226096" cy="347772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206046619"/>
      </p:ext>
    </p:extLst>
  </p:cSld>
  <p:clrMapOvr>
    <a:masterClrMapping/>
  </p:clrMapOvr>
  <p:transition/>
  <p:timing/>
</p:sld>
</file>

<file path=ppt/slides/slide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Key points</a:t>
            </a:r>
          </a:p>
        </p:txBody>
      </p:sp>
      <p:sp>
        <p:nvSpPr>
          <p:cNvPr id="3" name="Content Placeholder 2"/>
          <p:cNvSpPr>
            <a:spLocks noGrp="1"/>
          </p:cNvSpPr>
          <p:nvPr>
            <p:ph idx="1"/>
          </p:nvPr>
        </p:nvSpPr>
        <p:spPr/>
        <p:txBody>
          <a:bodyPr/>
          <a:lstStyle/>
          <a:p>
            <a:r>
              <a:rPr lang="en-US"/>
              <a:t>Requirements for a software system set out what the system should do and define constraints on its operation and implementation.</a:t>
            </a:r>
            <a:endParaRPr lang="en-GB"/>
          </a:p>
          <a:p>
            <a:r>
              <a:rPr lang="en-US"/>
              <a:t>Functional requirements are statements of the services that the system must provide or are descriptions of how some computations must be carried out. </a:t>
            </a:r>
            <a:endParaRPr lang="en-GB"/>
          </a:p>
          <a:p>
            <a:r>
              <a:rPr lang="en-US"/>
              <a:t>Non-functional requirements often constrain the system being developed and the development process being used. </a:t>
            </a:r>
          </a:p>
          <a:p>
            <a:r>
              <a:rPr lang="en-US"/>
              <a:t>They often relate to the emergent properties of the system and therefore apply to the system as a whole.</a:t>
            </a:r>
            <a:endParaRPr lang="en-GB"/>
          </a:p>
          <a:p>
            <a:endParaRPr lang="en-US"/>
          </a:p>
        </p:txBody>
      </p:sp>
      <p:sp>
        <p:nvSpPr>
          <p:cNvPr id="4" name="Slide Number Placeholder 3"/>
          <p:cNvSpPr>
            <a:spLocks noGrp="1"/>
          </p:cNvSpPr>
          <p:nvPr>
            <p:ph type="sldNum" sz="quarter" idx="12"/>
          </p:nvPr>
        </p:nvSpPr>
        <p:spPr/>
        <p:txBody>
          <a:bodyPr/>
          <a:lstStyle/>
          <a:p>
            <a:pPr>
              <a:defRPr/>
            </a:pPr>
            <a:fld id="{825F70CE-84E9-D04C-9B15-10C693AA0F2A}" type="slidenum">
              <a:rPr lang="en-US" smtClean="0"/>
              <a:pPr>
                <a:defRPr/>
              </a:pPr>
              <a:t>57</a:t>
            </a:fld>
            <a:endParaRPr lang="en-US"/>
          </a:p>
        </p:txBody>
      </p:sp>
      <p:sp>
        <p:nvSpPr>
          <p:cNvPr id="5" name="Footer Placeholder 4"/>
          <p:cNvSpPr>
            <a:spLocks noGrp="1"/>
          </p:cNvSpPr>
          <p:nvPr>
            <p:ph type="ftr" sz="quarter" idx="11"/>
          </p:nvPr>
        </p:nvSpPr>
        <p:spPr/>
        <p:txBody>
          <a:bodyPr/>
          <a:lstStyle/>
          <a:p>
            <a:pPr>
              <a:defRPr/>
            </a:pPr>
            <a:r>
              <a:rPr lang="en-US" smtClean="0"/>
              <a:t>Chapter 2 Requirements engineering</a:t>
            </a:r>
            <a:endParaRPr lang="en-US"/>
          </a:p>
        </p:txBody>
      </p:sp>
    </p:spTree>
  </p:cSld>
  <p:clrMapOvr>
    <a:masterClrMapping/>
  </p:clrMapOvr>
  <p:transition/>
  <p:timing/>
</p:sld>
</file>

<file path=ppt/slides/slide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Review Questions</a:t>
            </a:r>
            <a:endParaRPr lang="en-US"/>
          </a:p>
        </p:txBody>
      </p:sp>
      <p:sp>
        <p:nvSpPr>
          <p:cNvPr id="3" name="Content Placeholder 2"/>
          <p:cNvSpPr>
            <a:spLocks noGrp="1"/>
          </p:cNvSpPr>
          <p:nvPr>
            <p:ph idx="1"/>
          </p:nvPr>
        </p:nvSpPr>
        <p:spPr/>
        <p:txBody>
          <a:bodyPr/>
          <a:lstStyle/>
          <a:p>
            <a:pPr marL="457200" indent="-457200">
              <a:buFont typeface="+mj-lt"/>
              <a:buAutoNum type="arabicPeriod"/>
            </a:pPr>
            <a:r>
              <a:rPr lang="en-US" smtClean="0"/>
              <a:t>Define: requirements engineering, measure, measurement, metrics, SRS</a:t>
            </a:r>
          </a:p>
          <a:p>
            <a:pPr marL="457200" indent="-457200">
              <a:buFont typeface="+mj-lt"/>
              <a:buAutoNum type="arabicPeriod"/>
            </a:pPr>
            <a:r>
              <a:rPr lang="en-US" smtClean="0"/>
              <a:t>Illustrate crucial process steps of requirement engineering with neat diagram</a:t>
            </a:r>
          </a:p>
          <a:p>
            <a:pPr marL="457200" indent="-457200">
              <a:buFont typeface="+mj-lt"/>
              <a:buAutoNum type="arabicPeriod"/>
            </a:pPr>
            <a:r>
              <a:rPr lang="en-US" smtClean="0"/>
              <a:t>Differentiate Functional and Non-functional Requirements</a:t>
            </a:r>
          </a:p>
          <a:p>
            <a:pPr marL="457200" indent="-457200">
              <a:buFont typeface="+mj-lt"/>
              <a:buAutoNum type="arabicPeriod"/>
            </a:pPr>
            <a:r>
              <a:rPr lang="en-US" smtClean="0"/>
              <a:t>Explain different classifications of Non-functional requirements</a:t>
            </a:r>
          </a:p>
          <a:p>
            <a:pPr marL="457200" indent="-457200">
              <a:buFont typeface="+mj-lt"/>
              <a:buAutoNum type="arabicPeriod"/>
            </a:pPr>
            <a:r>
              <a:rPr lang="en-US" smtClean="0"/>
              <a:t>What are the different categories of metrics?</a:t>
            </a:r>
          </a:p>
          <a:p>
            <a:pPr marL="457200" indent="-457200">
              <a:buFont typeface="+mj-lt"/>
              <a:buAutoNum type="arabicPeriod"/>
            </a:pPr>
            <a:r>
              <a:rPr lang="en-US" smtClean="0"/>
              <a:t>What are the basic issues addressed by SRS writers</a:t>
            </a:r>
          </a:p>
          <a:p>
            <a:pPr marL="457200" indent="-457200">
              <a:buFont typeface="+mj-lt"/>
              <a:buAutoNum type="arabicPeriod"/>
            </a:pPr>
            <a:r>
              <a:rPr lang="en-US" smtClean="0"/>
              <a:t>List down the characteristics of good SRS</a:t>
            </a:r>
          </a:p>
          <a:p>
            <a:pPr marL="457200" indent="-457200">
              <a:buFont typeface="+mj-lt"/>
              <a:buAutoNum type="arabicPeriod"/>
            </a:pPr>
            <a:r>
              <a:rPr lang="en-US" smtClean="0"/>
              <a:t>Explain various requirement gathering techniques.</a:t>
            </a:r>
          </a:p>
          <a:p>
            <a:pPr marL="457200" indent="-457200">
              <a:buFont typeface="+mj-lt"/>
              <a:buAutoNum type="arabicPeriod"/>
            </a:pPr>
            <a:endParaRPr lang="en-US" smtClean="0"/>
          </a:p>
          <a:p>
            <a:pPr marL="457200" indent="-457200">
              <a:buFont typeface="+mj-lt"/>
              <a:buAutoNum type="arabicPeriod"/>
            </a:pPr>
            <a:endParaRPr lang="en-US" smtClean="0"/>
          </a:p>
          <a:p>
            <a:pPr marL="457200" indent="-457200">
              <a:buFont typeface="+mj-lt"/>
              <a:buAutoNum type="arabicPeriod"/>
            </a:pPr>
            <a:endParaRPr lang="en-US" smtClean="0"/>
          </a:p>
          <a:p>
            <a:pPr marL="457200" indent="-457200">
              <a:buFont typeface="+mj-lt"/>
              <a:buAutoNum type="arabicPeriod"/>
            </a:pPr>
            <a:endParaRPr lang="en-US" smtClean="0"/>
          </a:p>
          <a:p>
            <a:pPr marL="457200" indent="-457200">
              <a:buFont typeface="+mj-lt"/>
              <a:buAutoNum type="arabicPeriod"/>
            </a:pPr>
            <a:endParaRPr lang="en-US"/>
          </a:p>
        </p:txBody>
      </p:sp>
      <p:sp>
        <p:nvSpPr>
          <p:cNvPr id="4" name="Footer Placeholder 3"/>
          <p:cNvSpPr>
            <a:spLocks noGrp="1"/>
          </p:cNvSpPr>
          <p:nvPr>
            <p:ph type="ftr" sz="quarter" idx="11"/>
          </p:nvPr>
        </p:nvSpPr>
        <p:spPr/>
        <p:txBody>
          <a:bodyPr/>
          <a:lstStyle/>
          <a:p>
            <a:pPr>
              <a:defRPr/>
            </a:pPr>
            <a:r>
              <a:rPr lang="en-US" smtClean="0"/>
              <a:t>Chapter 2 Requirements engineering</a:t>
            </a:r>
            <a:endParaRPr lang="en-US"/>
          </a:p>
        </p:txBody>
      </p:sp>
      <p:sp>
        <p:nvSpPr>
          <p:cNvPr id="5" name="Slide Number Placeholder 4"/>
          <p:cNvSpPr>
            <a:spLocks noGrp="1"/>
          </p:cNvSpPr>
          <p:nvPr>
            <p:ph type="sldNum" sz="quarter" idx="12"/>
          </p:nvPr>
        </p:nvSpPr>
        <p:spPr/>
        <p:txBody>
          <a:bodyPr/>
          <a:lstStyle/>
          <a:p>
            <a:pPr>
              <a:defRPr/>
            </a:pPr>
            <a:fld id="{825F70CE-84E9-D04C-9B15-10C693AA0F2A}" type="slidenum">
              <a:rPr lang="en-US" smtClean="0"/>
              <a:pPr>
                <a:defRPr/>
              </a:pPr>
              <a:t>58</a:t>
            </a:fld>
            <a:endParaRPr lang="en-US"/>
          </a:p>
        </p:txBody>
      </p:sp>
    </p:spTree>
  </p:cSld>
  <p:clrMapOvr>
    <a:masterClrMapping/>
  </p:clrMapOvr>
  <p:transition/>
  <p:timing/>
</p:sld>
</file>

<file path=ppt/slides/slide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3314" name="Title 3"/>
          <p:cNvSpPr>
            <a:spLocks noGrp="1"/>
          </p:cNvSpPr>
          <p:nvPr>
            <p:ph type="title"/>
          </p:nvPr>
        </p:nvSpPr>
        <p:spPr>
          <a:xfrm>
            <a:off x="2449383" y="2857500"/>
            <a:ext cx="8227995" cy="1143000"/>
          </a:xfrm>
        </p:spPr>
        <p:txBody>
          <a:bodyPr/>
          <a:lstStyle/>
          <a:p>
            <a:pPr algn="ctr"/>
            <a:r>
              <a:rPr lang="en-US"/>
              <a:t>Chapter </a:t>
            </a:r>
            <a:r>
              <a:rPr lang="en-US" smtClean="0"/>
              <a:t>3 </a:t>
            </a:r>
            <a:r>
              <a:rPr lang="en-US"/>
              <a:t>– System </a:t>
            </a:r>
            <a:r>
              <a:rPr lang="en-US" smtClean="0"/>
              <a:t>Modeling and Architectural Design</a:t>
            </a:r>
            <a:endParaRPr lang="en-US"/>
          </a:p>
        </p:txBody>
      </p:sp>
      <p:sp>
        <p:nvSpPr>
          <p:cNvPr id="5" name="Slide Number Placeholder 4"/>
          <p:cNvSpPr>
            <a:spLocks noGrp="1"/>
          </p:cNvSpPr>
          <p:nvPr>
            <p:ph type="sldNum" sz="quarter" idx="12"/>
          </p:nvPr>
        </p:nvSpPr>
        <p:spPr/>
        <p:txBody>
          <a:bodyPr/>
          <a:lstStyle/>
          <a:p>
            <a:pPr>
              <a:defRPr/>
            </a:pPr>
            <a:fld id="{DEC9DA09-039A-A841-BA90-58CFCFBF8E01}" type="slidenum">
              <a:rPr lang="en-US" smtClean="0"/>
              <a:pPr>
                <a:defRPr/>
              </a:pPr>
              <a:t>59</a:t>
            </a:fld>
            <a:endParaRPr lang="en-US"/>
          </a:p>
        </p:txBody>
      </p:sp>
      <p:sp>
        <p:nvSpPr>
          <p:cNvPr id="6" name="Footer Placeholder 5"/>
          <p:cNvSpPr>
            <a:spLocks noGrp="1"/>
          </p:cNvSpPr>
          <p:nvPr>
            <p:ph type="ftr" sz="quarter" idx="11"/>
          </p:nvPr>
        </p:nvSpPr>
        <p:spPr/>
        <p:txBody>
          <a:bodyPr/>
          <a:lstStyle/>
          <a:p>
            <a:pPr>
              <a:defRPr/>
            </a:pPr>
            <a:r>
              <a:rPr lang="en-US" smtClean="0"/>
              <a:t>Chapter 3 System modeling and Architectural Design</a:t>
            </a:r>
            <a:endParaRPr lang="en-US"/>
          </a:p>
        </p:txBody>
      </p:sp>
    </p:spTree>
  </p:cSld>
  <p:clrMapOvr>
    <a:masterClrMapping/>
  </p:clrMapOvr>
  <p:transition/>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5362" name="Title 1"/>
          <p:cNvSpPr>
            <a:spLocks noGrp="1"/>
          </p:cNvSpPr>
          <p:nvPr>
            <p:ph type="title"/>
          </p:nvPr>
        </p:nvSpPr>
        <p:spPr/>
        <p:txBody>
          <a:bodyPr/>
          <a:lstStyle/>
          <a:p>
            <a:pPr eaLnBrk="1" hangingPunct="1"/>
            <a:r>
              <a:rPr lang="en-GB"/>
              <a:t>1.4 Essential attributes of good software</a:t>
            </a:r>
            <a:endParaRPr lang="en-US"/>
          </a:p>
        </p:txBody>
      </p:sp>
      <p:sp>
        <p:nvSpPr>
          <p:cNvPr id="6" name="Footer Placeholder 5"/>
          <p:cNvSpPr>
            <a:spLocks noGrp="1"/>
          </p:cNvSpPr>
          <p:nvPr>
            <p:ph type="ftr" sz="quarter" idx="11"/>
          </p:nvPr>
        </p:nvSpPr>
        <p:spPr/>
        <p:txBody>
          <a:bodyPr/>
          <a:lstStyle/>
          <a:p>
            <a:pPr>
              <a:defRPr/>
            </a:pPr>
            <a:r>
              <a:rPr lang="en-US" smtClean="0"/>
              <a:t>Chapter 1  Introduction and Software Processes</a:t>
            </a:r>
            <a:endParaRPr lang="en-US"/>
          </a:p>
        </p:txBody>
      </p:sp>
      <p:sp>
        <p:nvSpPr>
          <p:cNvPr id="5" name="Slide Number Placeholder 4"/>
          <p:cNvSpPr>
            <a:spLocks noGrp="1"/>
          </p:cNvSpPr>
          <p:nvPr>
            <p:ph type="sldNum" sz="quarter" idx="12"/>
          </p:nvPr>
        </p:nvSpPr>
        <p:spPr/>
        <p:txBody>
          <a:bodyPr/>
          <a:lstStyle/>
          <a:p>
            <a:pPr>
              <a:defRPr/>
            </a:pPr>
            <a:fld id="{6A4D3DC4-9E7F-1C47-B729-896D53019E3D}" type="slidenum">
              <a:rPr lang="en-US" smtClean="0"/>
              <a:pPr>
                <a:defRPr/>
              </a:pPr>
              <a:t>6</a:t>
            </a:fld>
            <a:endParaRPr lang="en-US"/>
          </a:p>
        </p:txBody>
      </p:sp>
      <p:graphicFrame>
        <p:nvGraphicFramePr>
          <p:cNvPr id="4" name="Table 3"/>
          <p:cNvGraphicFramePr>
            <a:graphicFrameLocks noGrp="1"/>
          </p:cNvGraphicFramePr>
          <p:nvPr>
            <p:extLst>
              <p:ext uri="{D42A27DB-BD31-4B8C-83A1-F6EECF244321}">
                <p14:modId xmlns="" xmlns:p14="http://schemas.microsoft.com/office/powerpoint/2010/main" val="1695972655"/>
              </p:ext>
            </p:extLst>
          </p:nvPr>
        </p:nvGraphicFramePr>
        <p:xfrm>
          <a:off x="824248" y="1782764"/>
          <a:ext cx="10534918" cy="4104155"/>
        </p:xfrm>
        <a:graphic>
          <a:graphicData uri="http://schemas.openxmlformats.org/drawingml/2006/table">
            <a:tbl>
              <a:tblPr firstRow="1" bandRow="1">
                <a:tableStyleId>{B301B821-A1FF-4177-AEE7-76D212191A09}</a:tableStyleId>
              </a:tblPr>
              <a:tblGrid>
                <a:gridCol w="3000860">
                  <a:extLst>
                    <a:ext uri="{9D8B030D-6E8A-4147-A177-3AD203B41FA5}">
                      <a16:colId xmlns="" xmlns:a16="http://schemas.microsoft.com/office/drawing/2014/main" val="20000"/>
                    </a:ext>
                  </a:extLst>
                </a:gridCol>
                <a:gridCol w="7534058">
                  <a:extLst>
                    <a:ext uri="{9D8B030D-6E8A-4147-A177-3AD203B41FA5}">
                      <a16:colId xmlns="" xmlns:a16="http://schemas.microsoft.com/office/drawing/2014/main" val="20001"/>
                    </a:ext>
                  </a:extLst>
                </a:gridCol>
              </a:tblGrid>
              <a:tr h="497387">
                <a:tc>
                  <a:txBody>
                    <a:bodyPr vert="horz" wrap="square"/>
                    <a:lstStyle/>
                    <a:p>
                      <a:pPr algn="ctr">
                        <a:spcAft>
                          <a:spcPct val="0"/>
                        </a:spcAft>
                      </a:pPr>
                      <a:r>
                        <a:rPr lang="en-GB" sz="1600">
                          <a:latin typeface="Arial"/>
                          <a:cs typeface="Arial"/>
                        </a:rPr>
                        <a:t>Product characteristic</a:t>
                      </a:r>
                      <a:endParaRPr lang="en-GB" sz="1600" b="1">
                        <a:solidFill>
                          <a:srgbClr val="000000"/>
                        </a:solidFill>
                        <a:latin typeface="Arial"/>
                        <a:ea typeface="Times New Roman"/>
                        <a:cs typeface="Arial"/>
                      </a:endParaRPr>
                    </a:p>
                  </a:txBody>
                  <a:tcPr marL="54610" marR="54610" marT="91440" marB="91440"/>
                </a:tc>
                <a:tc>
                  <a:txBody>
                    <a:bodyPr vert="horz" wrap="square"/>
                    <a:lstStyle/>
                    <a:p>
                      <a:pPr algn="ctr">
                        <a:spcAft>
                          <a:spcPct val="0"/>
                        </a:spcAft>
                      </a:pPr>
                      <a:r>
                        <a:rPr lang="en-GB" sz="1600">
                          <a:latin typeface="Arial"/>
                          <a:cs typeface="Arial"/>
                        </a:rPr>
                        <a:t>Description</a:t>
                      </a:r>
                      <a:endParaRPr lang="en-GB" sz="1600" b="1">
                        <a:solidFill>
                          <a:srgbClr val="000000"/>
                        </a:solidFill>
                        <a:latin typeface="Arial"/>
                        <a:ea typeface="Times New Roman"/>
                        <a:cs typeface="Arial"/>
                      </a:endParaRPr>
                    </a:p>
                  </a:txBody>
                  <a:tcPr marL="54610" marR="54610" marT="91440" marB="91440"/>
                </a:tc>
                <a:extLst>
                  <a:ext uri="{0D108BD9-81ED-4DB2-BD59-A6C34878D82A}">
                    <a16:rowId xmlns="" xmlns:a16="http://schemas.microsoft.com/office/drawing/2014/main" val="10000"/>
                  </a:ext>
                </a:extLst>
              </a:tr>
              <a:tr h="858504">
                <a:tc>
                  <a:txBody>
                    <a:bodyPr vert="horz" wrap="square"/>
                    <a:lstStyle/>
                    <a:p>
                      <a:pPr algn="ctr">
                        <a:spcAft>
                          <a:spcPct val="0"/>
                        </a:spcAft>
                      </a:pPr>
                      <a:r>
                        <a:rPr lang="en-GB" sz="1600" b="1">
                          <a:latin typeface="Arial"/>
                          <a:cs typeface="Arial"/>
                        </a:rPr>
                        <a:t>Maintainability</a:t>
                      </a:r>
                      <a:endParaRPr lang="en-GB" sz="1600" b="1">
                        <a:solidFill>
                          <a:srgbClr val="000000"/>
                        </a:solidFill>
                        <a:latin typeface="Arial"/>
                        <a:ea typeface="Times New Roman"/>
                        <a:cs typeface="Arial"/>
                      </a:endParaRPr>
                    </a:p>
                  </a:txBody>
                  <a:tcPr marL="54610" marR="54610" marT="0" marB="91440" anchor="ctr"/>
                </a:tc>
                <a:tc>
                  <a:txBody>
                    <a:bodyPr vert="horz" wrap="square"/>
                    <a:lstStyle/>
                    <a:p>
                      <a:pPr algn="just">
                        <a:spcAft>
                          <a:spcPct val="0"/>
                        </a:spcAft>
                      </a:pPr>
                      <a:r>
                        <a:rPr lang="en-GB" sz="1600">
                          <a:latin typeface="Arial"/>
                          <a:cs typeface="Arial"/>
                        </a:rPr>
                        <a:t>Software should be written in such a way so that it can evolve to meet the changing needs of customers. This is a critical attribute because software change is an inevitable requirement of a changing business environment.</a:t>
                      </a:r>
                      <a:endParaRPr lang="en-GB" sz="1600">
                        <a:solidFill>
                          <a:srgbClr val="000000"/>
                        </a:solidFill>
                        <a:latin typeface="Arial"/>
                        <a:ea typeface="Times New Roman"/>
                        <a:cs typeface="Arial"/>
                      </a:endParaRPr>
                    </a:p>
                  </a:txBody>
                  <a:tcPr marL="54610" marR="54610" marT="0" marB="91440"/>
                </a:tc>
                <a:extLst>
                  <a:ext uri="{0D108BD9-81ED-4DB2-BD59-A6C34878D82A}">
                    <a16:rowId xmlns="" xmlns:a16="http://schemas.microsoft.com/office/drawing/2014/main" val="10001"/>
                  </a:ext>
                </a:extLst>
              </a:tr>
              <a:tr h="1042469">
                <a:tc>
                  <a:txBody>
                    <a:bodyPr vert="horz" wrap="square"/>
                    <a:lstStyle/>
                    <a:p>
                      <a:pPr algn="ctr">
                        <a:spcAft>
                          <a:spcPct val="0"/>
                        </a:spcAft>
                      </a:pPr>
                      <a:r>
                        <a:rPr lang="en-GB" sz="1600" b="1">
                          <a:latin typeface="Arial"/>
                          <a:cs typeface="Arial"/>
                        </a:rPr>
                        <a:t>Dependability and security</a:t>
                      </a:r>
                      <a:endParaRPr lang="en-GB" sz="1600" b="1">
                        <a:solidFill>
                          <a:srgbClr val="000000"/>
                        </a:solidFill>
                        <a:latin typeface="Arial"/>
                        <a:ea typeface="Times New Roman"/>
                        <a:cs typeface="Arial"/>
                      </a:endParaRPr>
                    </a:p>
                  </a:txBody>
                  <a:tcPr marL="54610" marR="54610" marT="0" marB="91440" anchor="ctr"/>
                </a:tc>
                <a:tc>
                  <a:txBody>
                    <a:bodyPr vert="horz" wrap="square"/>
                    <a:lstStyle/>
                    <a:p>
                      <a:pPr algn="just">
                        <a:spcAft>
                          <a:spcPct val="0"/>
                        </a:spcAft>
                      </a:pPr>
                      <a:r>
                        <a:rPr lang="en-GB" sz="1600">
                          <a:latin typeface="Arial"/>
                          <a:cs typeface="Arial"/>
                        </a:rPr>
                        <a:t>Software dependability includes a range of characteristics including reliability, security and safety. Dependable software should not cause physical or economic damage in the event of system failure. Malicious users should not be  able to access or damage the system.</a:t>
                      </a:r>
                      <a:endParaRPr lang="en-GB" sz="1600">
                        <a:solidFill>
                          <a:srgbClr val="000000"/>
                        </a:solidFill>
                        <a:latin typeface="Arial"/>
                        <a:ea typeface="Times New Roman"/>
                        <a:cs typeface="Arial"/>
                      </a:endParaRPr>
                    </a:p>
                  </a:txBody>
                  <a:tcPr marL="54610" marR="54610" marT="0" marB="91440"/>
                </a:tc>
                <a:extLst>
                  <a:ext uri="{0D108BD9-81ED-4DB2-BD59-A6C34878D82A}">
                    <a16:rowId xmlns="" xmlns:a16="http://schemas.microsoft.com/office/drawing/2014/main" val="10002"/>
                  </a:ext>
                </a:extLst>
              </a:tr>
              <a:tr h="858504">
                <a:tc>
                  <a:txBody>
                    <a:bodyPr vert="horz" wrap="square"/>
                    <a:lstStyle/>
                    <a:p>
                      <a:pPr algn="ctr">
                        <a:spcAft>
                          <a:spcPct val="0"/>
                        </a:spcAft>
                      </a:pPr>
                      <a:r>
                        <a:rPr lang="en-GB" sz="1600" b="1">
                          <a:latin typeface="Arial"/>
                          <a:cs typeface="Arial"/>
                        </a:rPr>
                        <a:t>Efficiency</a:t>
                      </a:r>
                      <a:endParaRPr lang="en-GB" sz="1600" b="1">
                        <a:solidFill>
                          <a:srgbClr val="000000"/>
                        </a:solidFill>
                        <a:latin typeface="Arial"/>
                        <a:ea typeface="Times New Roman"/>
                        <a:cs typeface="Arial"/>
                      </a:endParaRPr>
                    </a:p>
                  </a:txBody>
                  <a:tcPr marL="54610" marR="54610" marT="0" marB="91440" anchor="ctr"/>
                </a:tc>
                <a:tc>
                  <a:txBody>
                    <a:bodyPr vert="horz" wrap="square"/>
                    <a:lstStyle/>
                    <a:p>
                      <a:pPr algn="just">
                        <a:spcAft>
                          <a:spcPct val="0"/>
                        </a:spcAft>
                      </a:pPr>
                      <a:r>
                        <a:rPr lang="en-GB" sz="1600">
                          <a:latin typeface="Arial"/>
                          <a:cs typeface="Arial"/>
                        </a:rPr>
                        <a:t>Software should not make wasteful use of system resources such as memory and processor cycles. Efficiency therefore includes responsiveness, processing time, memory utilisation, etc.</a:t>
                      </a:r>
                      <a:endParaRPr lang="en-GB" sz="1600">
                        <a:solidFill>
                          <a:srgbClr val="000000"/>
                        </a:solidFill>
                        <a:latin typeface="Arial"/>
                        <a:ea typeface="Times New Roman"/>
                        <a:cs typeface="Arial"/>
                      </a:endParaRPr>
                    </a:p>
                  </a:txBody>
                  <a:tcPr marL="54610" marR="54610" marT="0" marB="91440"/>
                </a:tc>
                <a:extLst>
                  <a:ext uri="{0D108BD9-81ED-4DB2-BD59-A6C34878D82A}">
                    <a16:rowId xmlns="" xmlns:a16="http://schemas.microsoft.com/office/drawing/2014/main" val="10003"/>
                  </a:ext>
                </a:extLst>
              </a:tr>
              <a:tr h="674539">
                <a:tc>
                  <a:txBody>
                    <a:bodyPr vert="horz" wrap="square"/>
                    <a:lstStyle/>
                    <a:p>
                      <a:pPr algn="ctr">
                        <a:spcAft>
                          <a:spcPct val="0"/>
                        </a:spcAft>
                      </a:pPr>
                      <a:r>
                        <a:rPr lang="en-GB" sz="1600" b="1">
                          <a:latin typeface="Arial"/>
                          <a:cs typeface="Arial"/>
                        </a:rPr>
                        <a:t>Acceptability</a:t>
                      </a:r>
                      <a:endParaRPr lang="en-GB" sz="1600" b="1">
                        <a:solidFill>
                          <a:srgbClr val="000000"/>
                        </a:solidFill>
                        <a:latin typeface="Arial"/>
                        <a:ea typeface="Times New Roman"/>
                        <a:cs typeface="Arial"/>
                      </a:endParaRPr>
                    </a:p>
                  </a:txBody>
                  <a:tcPr marL="54610" marR="54610" marT="0" marB="91440" anchor="ctr"/>
                </a:tc>
                <a:tc>
                  <a:txBody>
                    <a:bodyPr vert="horz" wrap="square"/>
                    <a:lstStyle/>
                    <a:p>
                      <a:pPr algn="just">
                        <a:spcAft>
                          <a:spcPct val="0"/>
                        </a:spcAft>
                      </a:pPr>
                      <a:r>
                        <a:rPr lang="en-GB" sz="1600">
                          <a:latin typeface="Arial"/>
                          <a:cs typeface="Arial"/>
                        </a:rPr>
                        <a:t>Software must be acceptable to the type of users for which it is designed. This means that it must be understandable, usable and compatible with other systems that they use. </a:t>
                      </a:r>
                      <a:endParaRPr lang="en-GB" sz="1600">
                        <a:solidFill>
                          <a:srgbClr val="000000"/>
                        </a:solidFill>
                        <a:latin typeface="Arial"/>
                        <a:ea typeface="Times New Roman"/>
                        <a:cs typeface="Arial"/>
                      </a:endParaRPr>
                    </a:p>
                  </a:txBody>
                  <a:tcPr marL="54610" marR="54610" marT="0" marB="91440"/>
                </a:tc>
                <a:extLst>
                  <a:ext uri="{0D108BD9-81ED-4DB2-BD59-A6C34878D82A}">
                    <a16:rowId xmlns="" xmlns:a16="http://schemas.microsoft.com/office/drawing/2014/main" val="10004"/>
                  </a:ext>
                </a:extLst>
              </a:tr>
            </a:tbl>
          </a:graphicData>
        </a:graphic>
      </p:graphicFrame>
    </p:spTree>
  </p:cSld>
  <p:clrMapOvr>
    <a:masterClrMapping/>
  </p:clrMapOvr>
  <p:transition/>
  <p:timing/>
</p:sld>
</file>

<file path=ppt/slides/slide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Topics covered</a:t>
            </a:r>
          </a:p>
        </p:txBody>
      </p:sp>
      <p:sp>
        <p:nvSpPr>
          <p:cNvPr id="3" name="Content Placeholder 2"/>
          <p:cNvSpPr>
            <a:spLocks noGrp="1"/>
          </p:cNvSpPr>
          <p:nvPr>
            <p:ph idx="1"/>
          </p:nvPr>
        </p:nvSpPr>
        <p:spPr/>
        <p:txBody>
          <a:bodyPr/>
          <a:lstStyle/>
          <a:p>
            <a:r>
              <a:rPr lang="en-US" smtClean="0"/>
              <a:t>System Modeling</a:t>
            </a:r>
          </a:p>
          <a:p>
            <a:r>
              <a:rPr lang="en-US" smtClean="0"/>
              <a:t>UML Diagram Types</a:t>
            </a:r>
            <a:endParaRPr lang="en-US"/>
          </a:p>
          <a:p>
            <a:r>
              <a:rPr lang="en-US" smtClean="0"/>
              <a:t>Graphical Models</a:t>
            </a:r>
            <a:endParaRPr lang="en-GB"/>
          </a:p>
          <a:p>
            <a:r>
              <a:rPr lang="en-US" smtClean="0"/>
              <a:t>Software Architecture</a:t>
            </a:r>
          </a:p>
          <a:p>
            <a:r>
              <a:rPr lang="en-US" smtClean="0"/>
              <a:t>Architectural Design </a:t>
            </a:r>
          </a:p>
          <a:p>
            <a:r>
              <a:rPr lang="en-US" smtClean="0"/>
              <a:t>Architectural Views</a:t>
            </a:r>
            <a:endParaRPr lang="en-GB" smtClean="0"/>
          </a:p>
          <a:p>
            <a:r>
              <a:rPr lang="en-US" smtClean="0"/>
              <a:t>Application Architectures</a:t>
            </a:r>
          </a:p>
          <a:p>
            <a:r>
              <a:rPr lang="en-GB" smtClean="0"/>
              <a:t>Transaction Processing Systems</a:t>
            </a:r>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60</a:t>
            </a:fld>
            <a:endParaRPr lang="en-US"/>
          </a:p>
        </p:txBody>
      </p:sp>
      <p:sp>
        <p:nvSpPr>
          <p:cNvPr id="5" name="Footer Placeholder 4"/>
          <p:cNvSpPr>
            <a:spLocks noGrp="1"/>
          </p:cNvSpPr>
          <p:nvPr>
            <p:ph type="ftr" sz="quarter" idx="11"/>
          </p:nvPr>
        </p:nvSpPr>
        <p:spPr/>
        <p:txBody>
          <a:bodyPr/>
          <a:lstStyle/>
          <a:p>
            <a:pPr>
              <a:defRPr/>
            </a:pPr>
            <a:r>
              <a:rPr lang="en-US" smtClean="0"/>
              <a:t>Chapter 3 System modeling and Architectural Design</a:t>
            </a:r>
            <a:endParaRPr lang="en-US"/>
          </a:p>
        </p:txBody>
      </p:sp>
    </p:spTree>
  </p:cSld>
  <p:clrMapOvr>
    <a:masterClrMapping/>
  </p:clrMapOvr>
  <p:transition/>
  <p:timing/>
</p:sld>
</file>

<file path=ppt/slides/slide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3.1 System </a:t>
            </a:r>
            <a:r>
              <a:rPr lang="en-US"/>
              <a:t>Modeling</a:t>
            </a:r>
          </a:p>
        </p:txBody>
      </p:sp>
      <p:sp>
        <p:nvSpPr>
          <p:cNvPr id="3" name="Content Placeholder 2"/>
          <p:cNvSpPr>
            <a:spLocks noGrp="1"/>
          </p:cNvSpPr>
          <p:nvPr>
            <p:ph idx="1"/>
          </p:nvPr>
        </p:nvSpPr>
        <p:spPr/>
        <p:txBody>
          <a:bodyPr/>
          <a:lstStyle/>
          <a:p>
            <a:r>
              <a:rPr lang="en-US"/>
              <a:t>System modeling is the process of developing abstract models of a system, with each model presenting a different view or perspective of that system. </a:t>
            </a:r>
          </a:p>
          <a:p>
            <a:r>
              <a:rPr lang="en-US"/>
              <a:t>System modeling has now come to mean representing a system using some kind of graphical notation, which is now almost always based on notations in the Unified Modeling Language (UML). </a:t>
            </a:r>
          </a:p>
          <a:p>
            <a:r>
              <a:rPr lang="en-GB"/>
              <a:t>System modelling helps the analyst to understand the functionality of the system and models are used to communicate with customers.</a:t>
            </a:r>
          </a:p>
          <a:p>
            <a:endParaRPr lang="en-US"/>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61</a:t>
            </a:fld>
            <a:endParaRPr lang="en-US"/>
          </a:p>
        </p:txBody>
      </p:sp>
      <p:sp>
        <p:nvSpPr>
          <p:cNvPr id="5" name="Footer Placeholder 4"/>
          <p:cNvSpPr>
            <a:spLocks noGrp="1"/>
          </p:cNvSpPr>
          <p:nvPr>
            <p:ph type="ftr" sz="quarter" idx="11"/>
          </p:nvPr>
        </p:nvSpPr>
        <p:spPr/>
        <p:txBody>
          <a:bodyPr/>
          <a:lstStyle/>
          <a:p>
            <a:pPr>
              <a:defRPr/>
            </a:pPr>
            <a:r>
              <a:rPr lang="en-US" smtClean="0"/>
              <a:t>Chapter 3 System modeling and Architectural Design</a:t>
            </a:r>
            <a:endParaRPr lang="en-US"/>
          </a:p>
        </p:txBody>
      </p:sp>
    </p:spTree>
  </p:cSld>
  <p:clrMapOvr>
    <a:masterClrMapping/>
  </p:clrMapOvr>
  <p:transition/>
  <p:timing/>
</p:sld>
</file>

<file path=ppt/slides/slide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3.2 UML </a:t>
            </a:r>
            <a:r>
              <a:rPr lang="en-US"/>
              <a:t>Diagram Types</a:t>
            </a:r>
          </a:p>
        </p:txBody>
      </p:sp>
      <p:sp>
        <p:nvSpPr>
          <p:cNvPr id="3" name="Content Placeholder 2"/>
          <p:cNvSpPr>
            <a:spLocks noGrp="1"/>
          </p:cNvSpPr>
          <p:nvPr>
            <p:ph idx="1"/>
          </p:nvPr>
        </p:nvSpPr>
        <p:spPr/>
        <p:txBody>
          <a:bodyPr/>
          <a:lstStyle/>
          <a:p>
            <a:r>
              <a:rPr lang="en-US"/>
              <a:t>Activity diagrams, which show the activities involved in a process or in data processing .</a:t>
            </a:r>
            <a:endParaRPr lang="en-GB"/>
          </a:p>
          <a:p>
            <a:r>
              <a:rPr lang="en-US"/>
              <a:t>Use case diagrams, which show the interactions between a system and its environment. </a:t>
            </a:r>
            <a:endParaRPr lang="en-GB"/>
          </a:p>
          <a:p>
            <a:r>
              <a:rPr lang="en-US"/>
              <a:t>Sequence diagrams, which show interactions between actors and the system and between system components.</a:t>
            </a:r>
            <a:endParaRPr lang="en-GB"/>
          </a:p>
          <a:p>
            <a:r>
              <a:rPr lang="en-US"/>
              <a:t>Class diagrams, which show the object classes in the system and the associations between these classes.</a:t>
            </a:r>
            <a:endParaRPr lang="en-GB"/>
          </a:p>
          <a:p>
            <a:r>
              <a:rPr lang="en-US"/>
              <a:t>State diagrams, which show how the system reacts to internal and external events. </a:t>
            </a:r>
            <a:endParaRPr lang="en-GB"/>
          </a:p>
          <a:p>
            <a:endParaRPr lang="en-US"/>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62</a:t>
            </a:fld>
            <a:endParaRPr lang="en-US"/>
          </a:p>
        </p:txBody>
      </p:sp>
      <p:sp>
        <p:nvSpPr>
          <p:cNvPr id="5" name="Footer Placeholder 4"/>
          <p:cNvSpPr>
            <a:spLocks noGrp="1"/>
          </p:cNvSpPr>
          <p:nvPr>
            <p:ph type="ftr" sz="quarter" idx="11"/>
          </p:nvPr>
        </p:nvSpPr>
        <p:spPr/>
        <p:txBody>
          <a:bodyPr/>
          <a:lstStyle/>
          <a:p>
            <a:pPr>
              <a:defRPr/>
            </a:pPr>
            <a:r>
              <a:rPr lang="en-US" smtClean="0"/>
              <a:t>Chapter 3 System modeling and Architectural Design</a:t>
            </a:r>
            <a:endParaRPr lang="en-US"/>
          </a:p>
        </p:txBody>
      </p:sp>
    </p:spTree>
  </p:cSld>
  <p:clrMapOvr>
    <a:masterClrMapping/>
  </p:clrMapOvr>
  <p:transition/>
  <p:timing/>
</p:sld>
</file>

<file path=ppt/slides/slide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3.3 Graphical </a:t>
            </a:r>
            <a:r>
              <a:rPr lang="en-US"/>
              <a:t>Models</a:t>
            </a:r>
          </a:p>
        </p:txBody>
      </p:sp>
      <p:sp>
        <p:nvSpPr>
          <p:cNvPr id="3" name="Content Placeholder 2"/>
          <p:cNvSpPr>
            <a:spLocks noGrp="1"/>
          </p:cNvSpPr>
          <p:nvPr>
            <p:ph idx="1"/>
          </p:nvPr>
        </p:nvSpPr>
        <p:spPr/>
        <p:txBody>
          <a:bodyPr/>
          <a:lstStyle/>
          <a:p>
            <a:pPr marL="457200" indent="-457200">
              <a:buFont typeface="+mj-lt"/>
              <a:buAutoNum type="arabicPeriod"/>
            </a:pPr>
            <a:r>
              <a:rPr lang="en-US"/>
              <a:t>Context Model: in this model, context diagram and activity diagram is used.</a:t>
            </a:r>
          </a:p>
          <a:p>
            <a:pPr marL="457200" indent="-457200">
              <a:buFont typeface="+mj-lt"/>
              <a:buAutoNum type="arabicPeriod"/>
            </a:pPr>
            <a:r>
              <a:rPr lang="en-US"/>
              <a:t>Interaction Model: in this model, use-case diagram and sequence diagram is used.</a:t>
            </a:r>
          </a:p>
          <a:p>
            <a:pPr marL="457200" indent="-457200">
              <a:buFont typeface="+mj-lt"/>
              <a:buAutoNum type="arabicPeriod"/>
            </a:pPr>
            <a:r>
              <a:rPr lang="en-US"/>
              <a:t>Structural Model: in this model, class diagram and object diagram is used.</a:t>
            </a:r>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63</a:t>
            </a:fld>
            <a:endParaRPr lang="en-US"/>
          </a:p>
        </p:txBody>
      </p:sp>
      <p:sp>
        <p:nvSpPr>
          <p:cNvPr id="5" name="Footer Placeholder 4"/>
          <p:cNvSpPr>
            <a:spLocks noGrp="1"/>
          </p:cNvSpPr>
          <p:nvPr>
            <p:ph type="ftr" sz="quarter" idx="11"/>
          </p:nvPr>
        </p:nvSpPr>
        <p:spPr/>
        <p:txBody>
          <a:bodyPr/>
          <a:lstStyle/>
          <a:p>
            <a:pPr>
              <a:defRPr/>
            </a:pPr>
            <a:r>
              <a:rPr lang="en-US" smtClean="0"/>
              <a:t>Chapter 3 System modeling and Architectural Design</a:t>
            </a:r>
            <a:endParaRPr lang="en-US"/>
          </a:p>
        </p:txBody>
      </p:sp>
    </p:spTree>
  </p:cSld>
  <p:clrMapOvr>
    <a:masterClrMapping/>
  </p:clrMapOvr>
  <p:transition/>
  <p:timing/>
</p:sld>
</file>

<file path=ppt/slides/slide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5842" name="Rectangle 2"/>
          <p:cNvSpPr>
            <a:spLocks noGrp="1" noChangeArrowheads="1"/>
          </p:cNvSpPr>
          <p:nvPr>
            <p:ph type="title"/>
          </p:nvPr>
        </p:nvSpPr>
        <p:spPr/>
        <p:txBody>
          <a:bodyPr/>
          <a:lstStyle/>
          <a:p>
            <a:r>
              <a:rPr lang="en-GB" smtClean="0"/>
              <a:t>3.3.1 Context </a:t>
            </a:r>
            <a:r>
              <a:rPr lang="en-GB"/>
              <a:t>Models</a:t>
            </a:r>
          </a:p>
        </p:txBody>
      </p:sp>
      <p:sp>
        <p:nvSpPr>
          <p:cNvPr id="35843" name="Rectangle 3"/>
          <p:cNvSpPr>
            <a:spLocks noGrp="1" noChangeArrowheads="1"/>
          </p:cNvSpPr>
          <p:nvPr>
            <p:ph type="body" idx="4294967295"/>
          </p:nvPr>
        </p:nvSpPr>
        <p:spPr>
          <a:xfrm>
            <a:off x="609600" y="1600201"/>
            <a:ext cx="10972800" cy="4525963"/>
          </a:xfrm>
        </p:spPr>
        <p:txBody>
          <a:bodyPr/>
          <a:lstStyle/>
          <a:p>
            <a:r>
              <a:rPr lang="en-GB"/>
              <a:t>Context models are used to illustrate the operational context of a system - they show what lies outside the system boundaries.</a:t>
            </a:r>
          </a:p>
          <a:p>
            <a:r>
              <a:rPr lang="en-GB"/>
              <a:t>Social and organisational concerns may affect the decision on where to position system boundaries.</a:t>
            </a:r>
          </a:p>
          <a:p>
            <a:r>
              <a:rPr lang="en-GB"/>
              <a:t>Architectural models show the system and its relationship with other systems.</a:t>
            </a:r>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64</a:t>
            </a:fld>
            <a:endParaRPr lang="en-US"/>
          </a:p>
        </p:txBody>
      </p:sp>
      <p:sp>
        <p:nvSpPr>
          <p:cNvPr id="5" name="Footer Placeholder 4"/>
          <p:cNvSpPr>
            <a:spLocks noGrp="1"/>
          </p:cNvSpPr>
          <p:nvPr>
            <p:ph type="ftr" sz="quarter" idx="11"/>
          </p:nvPr>
        </p:nvSpPr>
        <p:spPr/>
        <p:txBody>
          <a:bodyPr/>
          <a:lstStyle/>
          <a:p>
            <a:pPr>
              <a:defRPr/>
            </a:pPr>
            <a:r>
              <a:rPr lang="en-US" smtClean="0"/>
              <a:t>Chapter 3 System modeling and Architectural Design</a:t>
            </a:r>
            <a:endParaRPr lang="en-US"/>
          </a:p>
        </p:txBody>
      </p:sp>
    </p:spTree>
  </p:cSld>
  <p:clrMapOvr>
    <a:masterClrMapping/>
  </p:clrMapOvr>
  <p:transition/>
  <p:timing/>
</p:sld>
</file>

<file path=ppt/slides/slide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Context Diagram </a:t>
            </a:r>
            <a:r>
              <a:rPr lang="en-US">
                <a:solidFill>
                  <a:srgbClr val="FF0000"/>
                </a:solidFill>
              </a:rPr>
              <a:t>{Not UML Diagram}</a:t>
            </a:r>
            <a:r>
              <a:rPr lang="en-US"/>
              <a:t> for Android Blood-Bank and its Boundaries</a:t>
            </a:r>
          </a:p>
        </p:txBody>
      </p:sp>
      <p:pic>
        <p:nvPicPr>
          <p:cNvPr id="6" name="Content Placeholder 5">
            <a:extLst>
              <a:ext uri="{FF2B5EF4-FFF2-40B4-BE49-F238E27FC236}">
                <a16:creationId xmlns:a16="http://schemas.microsoft.com/office/drawing/2014/main" xmlns="" id="{0AF1BEE7-7450-934E-8E50-58847325E416}"/>
              </a:ext>
            </a:extLst>
          </p:cNvPr>
          <p:cNvPicPr>
            <a:picLocks noGrp="1" noChangeAspect="1"/>
          </p:cNvPicPr>
          <p:nvPr>
            <p:ph idx="1"/>
          </p:nvPr>
        </p:nvPicPr>
        <p:blipFill>
          <a:blip r:embed="rId2"/>
          <a:stretch>
            <a:fillRect/>
          </a:stretch>
        </p:blipFill>
        <p:spPr>
          <a:xfrm>
            <a:off x="2966434" y="1522971"/>
            <a:ext cx="6307998" cy="4716960"/>
          </a:xfrm>
          <a:prstGeom prst="rect">
            <a:avLst/>
          </a:prstGeom>
        </p:spPr>
      </p:pic>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65</a:t>
            </a:fld>
            <a:endParaRPr lang="en-US"/>
          </a:p>
        </p:txBody>
      </p:sp>
      <p:sp>
        <p:nvSpPr>
          <p:cNvPr id="5" name="Footer Placeholder 4"/>
          <p:cNvSpPr>
            <a:spLocks noGrp="1"/>
          </p:cNvSpPr>
          <p:nvPr>
            <p:ph type="ftr" sz="quarter" idx="11"/>
          </p:nvPr>
        </p:nvSpPr>
        <p:spPr>
          <a:xfrm>
            <a:off x="4165600" y="6446504"/>
            <a:ext cx="3860800" cy="365125"/>
          </a:xfrm>
        </p:spPr>
        <p:txBody>
          <a:bodyPr/>
          <a:lstStyle/>
          <a:p>
            <a:pPr>
              <a:defRPr/>
            </a:pPr>
            <a:r>
              <a:rPr lang="en-US" smtClean="0"/>
              <a:t>Chapter 3 System modeling and Architectural Design</a:t>
            </a:r>
            <a:endParaRPr lang="en-US"/>
          </a:p>
        </p:txBody>
      </p:sp>
      <p:sp>
        <p:nvSpPr>
          <p:cNvPr id="7" name="Rectangle 6">
            <a:extLst>
              <a:ext uri="{FF2B5EF4-FFF2-40B4-BE49-F238E27FC236}">
                <a16:creationId xmlns:a16="http://schemas.microsoft.com/office/drawing/2014/main" xmlns="" id="{069C45E4-950A-7448-9264-A282AB6DC143}"/>
              </a:ext>
            </a:extLst>
          </p:cNvPr>
          <p:cNvSpPr/>
          <p:nvPr/>
        </p:nvSpPr>
        <p:spPr>
          <a:xfrm>
            <a:off x="2623819" y="6202462"/>
            <a:ext cx="6993228" cy="307777"/>
          </a:xfrm>
          <a:prstGeom prst="rect">
            <a:avLst/>
          </a:prstGeom>
        </p:spPr>
        <p:txBody>
          <a:bodyPr wrap="square">
            <a:spAutoFit/>
          </a:bodyPr>
          <a:lstStyle>
            <a:defPPr>
              <a:defRPr lang="en-US"/>
            </a:defPPr>
            <a:lvl1pPr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5pPr>
            <a:lvl6pPr marL="2286000" algn="l" defTabSz="457200" rtl="0" eaLnBrk="1" latinLnBrk="0" hangingPunct="1">
              <a:defRPr kern="1200">
                <a:solidFill>
                  <a:schemeClr val="tx1"/>
                </a:solidFill>
                <a:latin typeface="Arial"/>
                <a:ea typeface="ＭＳ Ｐゴシック" charset="-128"/>
                <a:cs typeface="ＭＳ Ｐゴシック" charset="-128"/>
              </a:defRPr>
            </a:lvl6pPr>
            <a:lvl7pPr marL="2743200" algn="l" defTabSz="457200" rtl="0" eaLnBrk="1" latinLnBrk="0" hangingPunct="1">
              <a:defRPr kern="1200">
                <a:solidFill>
                  <a:schemeClr val="tx1"/>
                </a:solidFill>
                <a:latin typeface="Arial"/>
                <a:ea typeface="ＭＳ Ｐゴシック" charset="-128"/>
                <a:cs typeface="ＭＳ Ｐゴシック" charset="-128"/>
              </a:defRPr>
            </a:lvl7pPr>
            <a:lvl8pPr marL="3200400" algn="l" defTabSz="457200" rtl="0" eaLnBrk="1" latinLnBrk="0" hangingPunct="1">
              <a:defRPr kern="1200">
                <a:solidFill>
                  <a:schemeClr val="tx1"/>
                </a:solidFill>
                <a:latin typeface="Arial"/>
                <a:ea typeface="ＭＳ Ｐゴシック" charset="-128"/>
                <a:cs typeface="ＭＳ Ｐゴシック" charset="-128"/>
              </a:defRPr>
            </a:lvl8pPr>
            <a:lvl9pPr marL="3657600" algn="l" defTabSz="457200" rtl="0" eaLnBrk="1" latinLnBrk="0" hangingPunct="1">
              <a:defRPr kern="1200">
                <a:solidFill>
                  <a:schemeClr val="tx1"/>
                </a:solidFill>
                <a:latin typeface="Arial"/>
                <a:ea typeface="ＭＳ Ｐゴシック" charset="-128"/>
                <a:cs typeface="ＭＳ Ｐゴシック" charset="-128"/>
              </a:defRPr>
            </a:lvl9pPr>
          </a:lstStyle>
          <a:p>
            <a:pPr algn="ctr"/>
            <a:r>
              <a:rPr lang="en-US" sz="1400">
                <a:latin typeface="Times New Roman" panose="02020603050405020304" pitchFamily="18" charset="0"/>
              </a:rPr>
              <a:t>Figure </a:t>
            </a:r>
            <a:r>
              <a:rPr lang="en-US" sz="1400" smtClean="0">
                <a:latin typeface="Times New Roman" panose="02020603050405020304" pitchFamily="18" charset="0"/>
              </a:rPr>
              <a:t>3.1</a:t>
            </a:r>
            <a:r>
              <a:rPr lang="en-US" sz="1400">
                <a:latin typeface="Times New Roman" panose="02020603050405020304" pitchFamily="18" charset="0"/>
              </a:rPr>
              <a:t>: Context Diagram for Android Blood-Bank and its Boundaries </a:t>
            </a:r>
            <a:endParaRPr lang="en-US" sz="1400">
              <a:effectLst/>
              <a:latin typeface="Times New Roman" panose="02020603050405020304" pitchFamily="18" charset="0"/>
            </a:endParaRPr>
          </a:p>
        </p:txBody>
      </p:sp>
    </p:spTree>
  </p:cSld>
  <p:clrMapOvr>
    <a:masterClrMapping/>
  </p:clrMapOvr>
  <p:transition/>
  <p:timing/>
</p:sld>
</file>

<file path=ppt/slides/slide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Context Models</a:t>
            </a:r>
          </a:p>
        </p:txBody>
      </p:sp>
      <p:sp>
        <p:nvSpPr>
          <p:cNvPr id="4" name="Content Placeholder 3"/>
          <p:cNvSpPr>
            <a:spLocks noGrp="1"/>
          </p:cNvSpPr>
          <p:nvPr>
            <p:ph idx="1"/>
          </p:nvPr>
        </p:nvSpPr>
        <p:spPr/>
        <p:txBody>
          <a:bodyPr/>
          <a:lstStyle/>
          <a:p>
            <a:r>
              <a:rPr lang="en-US"/>
              <a:t>Activity diagrams are intended to show the activities that make up a system process and the flow of control from one activity to another.</a:t>
            </a:r>
          </a:p>
          <a:p>
            <a:r>
              <a:rPr lang="en-US"/>
              <a:t>The start of a process is indicated by a filled circle; the end by a filled circle inside another circle.</a:t>
            </a:r>
          </a:p>
          <a:p>
            <a:r>
              <a:rPr lang="en-US"/>
              <a:t>Rectangles with round corners represent activities, that is, the specific sub-processes that must be carried out.</a:t>
            </a:r>
          </a:p>
          <a:p>
            <a:r>
              <a:rPr lang="en-US"/>
              <a:t>You may include objects in activity charts.</a:t>
            </a:r>
          </a:p>
          <a:p>
            <a:r>
              <a:rPr lang="en-US"/>
              <a:t>UML activity diagrams are used to define major business process models.</a:t>
            </a:r>
          </a:p>
        </p:txBody>
      </p:sp>
      <p:sp>
        <p:nvSpPr>
          <p:cNvPr id="5" name="Slide Number Placeholder 4"/>
          <p:cNvSpPr>
            <a:spLocks noGrp="1"/>
          </p:cNvSpPr>
          <p:nvPr>
            <p:ph type="sldNum" sz="quarter" idx="12"/>
          </p:nvPr>
        </p:nvSpPr>
        <p:spPr/>
        <p:txBody>
          <a:bodyPr/>
          <a:lstStyle/>
          <a:p>
            <a:pPr>
              <a:defRPr/>
            </a:pPr>
            <a:fld id="{DEC9DA09-039A-A841-BA90-58CFCFBF8E01}" type="slidenum">
              <a:rPr lang="en-US" smtClean="0"/>
              <a:pPr>
                <a:defRPr/>
              </a:pPr>
              <a:t>66</a:t>
            </a:fld>
            <a:endParaRPr lang="en-US"/>
          </a:p>
        </p:txBody>
      </p:sp>
      <p:sp>
        <p:nvSpPr>
          <p:cNvPr id="6" name="Footer Placeholder 5"/>
          <p:cNvSpPr>
            <a:spLocks noGrp="1"/>
          </p:cNvSpPr>
          <p:nvPr>
            <p:ph type="ftr" sz="quarter" idx="11"/>
          </p:nvPr>
        </p:nvSpPr>
        <p:spPr/>
        <p:txBody>
          <a:bodyPr/>
          <a:lstStyle/>
          <a:p>
            <a:pPr>
              <a:defRPr/>
            </a:pPr>
            <a:r>
              <a:rPr lang="en-US" smtClean="0"/>
              <a:t>Chapter 3 System modeling and Architectural Design</a:t>
            </a:r>
            <a:endParaRPr lang="en-US"/>
          </a:p>
        </p:txBody>
      </p:sp>
    </p:spTree>
  </p:cSld>
  <p:clrMapOvr>
    <a:masterClrMapping/>
  </p:clrMapOvr>
  <p:transition/>
  <p:timing/>
</p:sld>
</file>

<file path=ppt/slides/slide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4338" name="Title 1"/>
          <p:cNvSpPr>
            <a:spLocks noGrp="1"/>
          </p:cNvSpPr>
          <p:nvPr>
            <p:ph type="title"/>
          </p:nvPr>
        </p:nvSpPr>
        <p:spPr/>
        <p:txBody>
          <a:bodyPr/>
          <a:lstStyle/>
          <a:p>
            <a:r>
              <a:rPr lang="en-US"/>
              <a:t>UML Activity Diagram for Inventory System</a:t>
            </a:r>
          </a:p>
        </p:txBody>
      </p:sp>
      <p:sp>
        <p:nvSpPr>
          <p:cNvPr id="5" name="Slide Number Placeholder 4"/>
          <p:cNvSpPr>
            <a:spLocks noGrp="1"/>
          </p:cNvSpPr>
          <p:nvPr>
            <p:ph type="sldNum" sz="quarter" idx="12"/>
          </p:nvPr>
        </p:nvSpPr>
        <p:spPr/>
        <p:txBody>
          <a:bodyPr/>
          <a:lstStyle/>
          <a:p>
            <a:pPr>
              <a:defRPr/>
            </a:pPr>
            <a:fld id="{964AD586-7C25-0244-A129-E014CC0A164A}" type="slidenum">
              <a:rPr lang="en-US" smtClean="0"/>
              <a:pPr>
                <a:defRPr/>
              </a:pPr>
              <a:t>67</a:t>
            </a:fld>
            <a:endParaRPr lang="en-US"/>
          </a:p>
        </p:txBody>
      </p:sp>
      <p:sp>
        <p:nvSpPr>
          <p:cNvPr id="6" name="Footer Placeholder 5"/>
          <p:cNvSpPr>
            <a:spLocks noGrp="1"/>
          </p:cNvSpPr>
          <p:nvPr>
            <p:ph type="ftr" sz="quarter" idx="11"/>
          </p:nvPr>
        </p:nvSpPr>
        <p:spPr/>
        <p:txBody>
          <a:bodyPr/>
          <a:lstStyle/>
          <a:p>
            <a:pPr>
              <a:defRPr/>
            </a:pPr>
            <a:r>
              <a:rPr lang="en-US" smtClean="0"/>
              <a:t>Chapter 3 System modeling and Architectural Design</a:t>
            </a:r>
            <a:endParaRPr lang="en-US"/>
          </a:p>
        </p:txBody>
      </p:sp>
      <p:pic>
        <p:nvPicPr>
          <p:cNvPr id="2" name="Picture 1">
            <a:extLst>
              <a:ext uri="{FF2B5EF4-FFF2-40B4-BE49-F238E27FC236}">
                <a16:creationId xmlns:a16="http://schemas.microsoft.com/office/drawing/2014/main" xmlns="" id="{4EDA9D5B-F838-0E42-BAA9-4719D2128B0B}"/>
              </a:ext>
            </a:extLst>
          </p:cNvPr>
          <p:cNvPicPr>
            <a:picLocks noChangeAspect="1"/>
          </p:cNvPicPr>
          <p:nvPr/>
        </p:nvPicPr>
        <p:blipFill>
          <a:blip r:embed="rId2"/>
          <a:stretch>
            <a:fillRect/>
          </a:stretch>
        </p:blipFill>
        <p:spPr>
          <a:xfrm>
            <a:off x="3977917" y="1573647"/>
            <a:ext cx="4184650" cy="4450342"/>
          </a:xfrm>
          <a:prstGeom prst="rect">
            <a:avLst/>
          </a:prstGeom>
        </p:spPr>
      </p:pic>
      <p:sp>
        <p:nvSpPr>
          <p:cNvPr id="3" name="Rectangle 2">
            <a:extLst>
              <a:ext uri="{FF2B5EF4-FFF2-40B4-BE49-F238E27FC236}">
                <a16:creationId xmlns:a16="http://schemas.microsoft.com/office/drawing/2014/main" xmlns="" id="{DE9D5ABC-2A16-D348-87C4-AC99075762A7}"/>
              </a:ext>
            </a:extLst>
          </p:cNvPr>
          <p:cNvSpPr/>
          <p:nvPr/>
        </p:nvSpPr>
        <p:spPr>
          <a:xfrm>
            <a:off x="3372594" y="6023989"/>
            <a:ext cx="5446812" cy="369332"/>
          </a:xfrm>
          <a:prstGeom prst="rect">
            <a:avLst/>
          </a:prstGeom>
        </p:spPr>
        <p:txBody>
          <a:bodyPr wrap="none">
            <a:spAutoFit/>
          </a:bodyPr>
          <a:lstStyle>
            <a:defPPr>
              <a:defRPr lang="en-US"/>
            </a:defPPr>
            <a:lvl1pPr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5pPr>
            <a:lvl6pPr marL="2286000" algn="l" defTabSz="457200" rtl="0" eaLnBrk="1" latinLnBrk="0" hangingPunct="1">
              <a:defRPr kern="1200">
                <a:solidFill>
                  <a:schemeClr val="tx1"/>
                </a:solidFill>
                <a:latin typeface="Arial"/>
                <a:ea typeface="ＭＳ Ｐゴシック" charset="-128"/>
                <a:cs typeface="ＭＳ Ｐゴシック" charset="-128"/>
              </a:defRPr>
            </a:lvl6pPr>
            <a:lvl7pPr marL="2743200" algn="l" defTabSz="457200" rtl="0" eaLnBrk="1" latinLnBrk="0" hangingPunct="1">
              <a:defRPr kern="1200">
                <a:solidFill>
                  <a:schemeClr val="tx1"/>
                </a:solidFill>
                <a:latin typeface="Arial"/>
                <a:ea typeface="ＭＳ Ｐゴシック" charset="-128"/>
                <a:cs typeface="ＭＳ Ｐゴシック" charset="-128"/>
              </a:defRPr>
            </a:lvl7pPr>
            <a:lvl8pPr marL="3200400" algn="l" defTabSz="457200" rtl="0" eaLnBrk="1" latinLnBrk="0" hangingPunct="1">
              <a:defRPr kern="1200">
                <a:solidFill>
                  <a:schemeClr val="tx1"/>
                </a:solidFill>
                <a:latin typeface="Arial"/>
                <a:ea typeface="ＭＳ Ｐゴシック" charset="-128"/>
                <a:cs typeface="ＭＳ Ｐゴシック" charset="-128"/>
              </a:defRPr>
            </a:lvl8pPr>
            <a:lvl9pPr marL="3657600" algn="l" defTabSz="457200" rtl="0" eaLnBrk="1" latinLnBrk="0" hangingPunct="1">
              <a:defRPr kern="1200">
                <a:solidFill>
                  <a:schemeClr val="tx1"/>
                </a:solidFill>
                <a:latin typeface="Arial"/>
                <a:ea typeface="ＭＳ Ｐゴシック" charset="-128"/>
                <a:cs typeface="ＭＳ Ｐゴシック" charset="-128"/>
              </a:defRPr>
            </a:lvl9pPr>
          </a:lstStyle>
          <a:p>
            <a:pPr algn="ctr"/>
            <a:r>
              <a:rPr lang="en-US">
                <a:latin typeface="Times New Roman" panose="02020603050405020304" pitchFamily="18" charset="0"/>
              </a:rPr>
              <a:t>Figure </a:t>
            </a:r>
            <a:r>
              <a:rPr lang="en-US" smtClean="0">
                <a:latin typeface="Times New Roman" panose="02020603050405020304" pitchFamily="18" charset="0"/>
              </a:rPr>
              <a:t>3.2</a:t>
            </a:r>
            <a:r>
              <a:rPr lang="en-US">
                <a:latin typeface="Times New Roman" panose="02020603050405020304" pitchFamily="18" charset="0"/>
              </a:rPr>
              <a:t>: UML Activity Diagram for Inventory System</a:t>
            </a:r>
            <a:endParaRPr lang="en-US">
              <a:effectLst/>
              <a:latin typeface="Times New Roman" panose="02020603050405020304" pitchFamily="18" charset="0"/>
            </a:endParaRPr>
          </a:p>
        </p:txBody>
      </p:sp>
    </p:spTree>
  </p:cSld>
  <p:clrMapOvr>
    <a:masterClrMapping/>
  </p:clrMapOvr>
  <p:transition/>
  <p:timing/>
</p:sld>
</file>

<file path=ppt/slides/slide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3.3.2 Interaction </a:t>
            </a:r>
            <a:r>
              <a:rPr lang="en-US"/>
              <a:t>Models</a:t>
            </a:r>
          </a:p>
        </p:txBody>
      </p:sp>
      <p:sp>
        <p:nvSpPr>
          <p:cNvPr id="3" name="Content Placeholder 2"/>
          <p:cNvSpPr>
            <a:spLocks noGrp="1"/>
          </p:cNvSpPr>
          <p:nvPr>
            <p:ph idx="1"/>
          </p:nvPr>
        </p:nvSpPr>
        <p:spPr/>
        <p:txBody>
          <a:bodyPr/>
          <a:lstStyle/>
          <a:p>
            <a:r>
              <a:rPr lang="en-US"/>
              <a:t>Modeling user interaction is important as it helps to identify user requirements. </a:t>
            </a:r>
          </a:p>
          <a:p>
            <a:r>
              <a:rPr lang="en-US"/>
              <a:t>Modeling system-to-system interaction highlights the communication problems that may arise. </a:t>
            </a:r>
          </a:p>
          <a:p>
            <a:r>
              <a:rPr lang="en-US"/>
              <a:t>Modeling component interaction helps us understand if a proposed system structure is likely to deliver the required system performance and dependability.</a:t>
            </a:r>
            <a:r>
              <a:rPr lang="en-GB"/>
              <a:t> </a:t>
            </a:r>
          </a:p>
          <a:p>
            <a:r>
              <a:rPr lang="en-GB"/>
              <a:t>Use case diagrams and sequence diagrams may be used for interaction modeling.</a:t>
            </a:r>
          </a:p>
          <a:p>
            <a:endParaRPr lang="en-US"/>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68</a:t>
            </a:fld>
            <a:endParaRPr lang="en-US"/>
          </a:p>
        </p:txBody>
      </p:sp>
      <p:sp>
        <p:nvSpPr>
          <p:cNvPr id="5" name="Footer Placeholder 4"/>
          <p:cNvSpPr>
            <a:spLocks noGrp="1"/>
          </p:cNvSpPr>
          <p:nvPr>
            <p:ph type="ftr" sz="quarter" idx="11"/>
          </p:nvPr>
        </p:nvSpPr>
        <p:spPr/>
        <p:txBody>
          <a:bodyPr/>
          <a:lstStyle/>
          <a:p>
            <a:pPr>
              <a:defRPr/>
            </a:pPr>
            <a:r>
              <a:rPr lang="en-US" smtClean="0"/>
              <a:t>Chapter 3 System modeling and Architectural Design</a:t>
            </a:r>
            <a:endParaRPr lang="en-US"/>
          </a:p>
        </p:txBody>
      </p:sp>
    </p:spTree>
  </p:cSld>
  <p:clrMapOvr>
    <a:masterClrMapping/>
  </p:clrMapOvr>
  <p:transition/>
  <p:timing/>
</p:sld>
</file>

<file path=ppt/slides/slide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Use Case Modeling</a:t>
            </a:r>
          </a:p>
        </p:txBody>
      </p:sp>
      <p:sp>
        <p:nvSpPr>
          <p:cNvPr id="3" name="Content Placeholder 2"/>
          <p:cNvSpPr>
            <a:spLocks noGrp="1"/>
          </p:cNvSpPr>
          <p:nvPr>
            <p:ph idx="1"/>
          </p:nvPr>
        </p:nvSpPr>
        <p:spPr/>
        <p:txBody>
          <a:bodyPr/>
          <a:lstStyle/>
          <a:p>
            <a:r>
              <a:rPr lang="en-US"/>
              <a:t>Use cases were developed originally to support requirements elicitation and now incorporated into the UML.</a:t>
            </a:r>
          </a:p>
          <a:p>
            <a:r>
              <a:rPr lang="en-US"/>
              <a:t>Each use case represents a discrete task that involves external interaction with a system.</a:t>
            </a:r>
          </a:p>
          <a:p>
            <a:r>
              <a:rPr lang="en-US"/>
              <a:t>Actors in a use case may be people or other systems.</a:t>
            </a:r>
          </a:p>
          <a:p>
            <a:r>
              <a:rPr lang="en-US"/>
              <a:t>Use case diagrams give a fairly simple overview of an interaction so you have to provide more detail to understand what is involved. This detail can either be a simple textual description, a structured description in a table, or a sequence diagram.</a:t>
            </a:r>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69</a:t>
            </a:fld>
            <a:endParaRPr lang="en-US"/>
          </a:p>
        </p:txBody>
      </p:sp>
      <p:sp>
        <p:nvSpPr>
          <p:cNvPr id="5" name="Footer Placeholder 4"/>
          <p:cNvSpPr>
            <a:spLocks noGrp="1"/>
          </p:cNvSpPr>
          <p:nvPr>
            <p:ph type="ftr" sz="quarter" idx="11"/>
          </p:nvPr>
        </p:nvSpPr>
        <p:spPr/>
        <p:txBody>
          <a:bodyPr/>
          <a:lstStyle/>
          <a:p>
            <a:pPr>
              <a:defRPr/>
            </a:pPr>
            <a:r>
              <a:rPr lang="en-US" smtClean="0"/>
              <a:t>Chapter 3 System modeling and Architectural Design</a:t>
            </a:r>
            <a:endParaRPr lang="en-US"/>
          </a:p>
        </p:txBody>
      </p:sp>
    </p:spTree>
  </p:cSld>
  <p:clrMapOvr>
    <a:masterClrMapping/>
  </p:clrMapOvr>
  <p:transition/>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1.5 </a:t>
            </a:r>
            <a:r>
              <a:rPr lang="en-US"/>
              <a:t>Challenges for Software Engineering Practices</a:t>
            </a:r>
          </a:p>
        </p:txBody>
      </p:sp>
      <p:sp>
        <p:nvSpPr>
          <p:cNvPr id="3" name="Content Placeholder 2"/>
          <p:cNvSpPr>
            <a:spLocks noGrp="1"/>
          </p:cNvSpPr>
          <p:nvPr>
            <p:ph idx="1"/>
          </p:nvPr>
        </p:nvSpPr>
        <p:spPr/>
        <p:txBody>
          <a:bodyPr/>
          <a:lstStyle/>
          <a:p>
            <a:r>
              <a:rPr lang="en-GB"/>
              <a:t>Heterogeneity </a:t>
            </a:r>
          </a:p>
          <a:p>
            <a:pPr lvl="1"/>
            <a:r>
              <a:rPr lang="en-GB"/>
              <a:t>Increasingly, systems are required to operate as distributed systems across networks that include different types of computer and mobile devices. </a:t>
            </a:r>
          </a:p>
          <a:p>
            <a:r>
              <a:rPr lang="en-GB"/>
              <a:t>Business and social change </a:t>
            </a:r>
          </a:p>
          <a:p>
            <a:pPr lvl="1"/>
            <a:r>
              <a:rPr lang="en-GB"/>
              <a:t>Business and society are changing incredibly quickly as emerging economies develop and new technologies become available. They need to be able to change their existing software and to rapidly develop new software. </a:t>
            </a:r>
          </a:p>
          <a:p>
            <a:r>
              <a:rPr lang="en-GB"/>
              <a:t>Security and trust </a:t>
            </a:r>
          </a:p>
          <a:p>
            <a:pPr lvl="1"/>
            <a:r>
              <a:rPr lang="en-GB"/>
              <a:t>As software is intertwined with all aspects of our lives, it is essential that we can trust that software. </a:t>
            </a:r>
            <a:endParaRPr lang="en-US"/>
          </a:p>
        </p:txBody>
      </p:sp>
      <p:sp>
        <p:nvSpPr>
          <p:cNvPr id="4" name="Footer Placeholder 3"/>
          <p:cNvSpPr>
            <a:spLocks noGrp="1"/>
          </p:cNvSpPr>
          <p:nvPr>
            <p:ph type="ftr" sz="quarter" idx="11"/>
          </p:nvPr>
        </p:nvSpPr>
        <p:spPr/>
        <p:txBody>
          <a:bodyPr/>
          <a:lstStyle/>
          <a:p>
            <a:pPr>
              <a:defRPr/>
            </a:pPr>
            <a:r>
              <a:rPr lang="en-US" smtClean="0"/>
              <a:t>Chapter 1  Introduction and Software Processes</a:t>
            </a:r>
            <a:endParaRPr lang="en-US"/>
          </a:p>
        </p:txBody>
      </p:sp>
      <p:sp>
        <p:nvSpPr>
          <p:cNvPr id="5" name="Slide Number Placeholder 4"/>
          <p:cNvSpPr>
            <a:spLocks noGrp="1"/>
          </p:cNvSpPr>
          <p:nvPr>
            <p:ph type="sldNum" sz="quarter" idx="12"/>
          </p:nvPr>
        </p:nvSpPr>
        <p:spPr/>
        <p:txBody>
          <a:bodyPr/>
          <a:lstStyle/>
          <a:p>
            <a:pPr>
              <a:defRPr/>
            </a:pPr>
            <a:fld id="{6A4D3DC4-9E7F-1C47-B729-896D53019E3D}" type="slidenum">
              <a:rPr lang="en-US" smtClean="0"/>
              <a:pPr>
                <a:defRPr/>
              </a:pPr>
              <a:t>7</a:t>
            </a:fld>
            <a:endParaRPr lang="en-US"/>
          </a:p>
        </p:txBody>
      </p:sp>
    </p:spTree>
  </p:cSld>
  <p:clrMapOvr>
    <a:masterClrMapping/>
  </p:clrMapOvr>
  <p:transition/>
  <p:timing/>
</p:sld>
</file>

<file path=ppt/slides/slide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6386" name="Title 1"/>
          <p:cNvSpPr>
            <a:spLocks noGrp="1"/>
          </p:cNvSpPr>
          <p:nvPr>
            <p:ph type="title"/>
          </p:nvPr>
        </p:nvSpPr>
        <p:spPr/>
        <p:txBody>
          <a:bodyPr/>
          <a:lstStyle/>
          <a:p>
            <a:r>
              <a:rPr lang="en-US"/>
              <a:t>Use-Case Diagram for ATM</a:t>
            </a:r>
          </a:p>
        </p:txBody>
      </p:sp>
      <p:pic>
        <p:nvPicPr>
          <p:cNvPr id="2" name="Content Placeholder 1">
            <a:extLst>
              <a:ext uri="{FF2B5EF4-FFF2-40B4-BE49-F238E27FC236}">
                <a16:creationId xmlns:a16="http://schemas.microsoft.com/office/drawing/2014/main" xmlns="" id="{A21F5B0D-495D-9C49-808E-B01B4632091A}"/>
              </a:ext>
            </a:extLst>
          </p:cNvPr>
          <p:cNvPicPr>
            <a:picLocks noGrp="1" noChangeAspect="1"/>
          </p:cNvPicPr>
          <p:nvPr>
            <p:ph idx="1"/>
          </p:nvPr>
        </p:nvPicPr>
        <p:blipFill>
          <a:blip r:embed="rId2"/>
          <a:stretch>
            <a:fillRect/>
          </a:stretch>
        </p:blipFill>
        <p:spPr>
          <a:xfrm>
            <a:off x="3429644" y="1602816"/>
            <a:ext cx="5332712" cy="4568356"/>
          </a:xfrm>
          <a:prstGeom prst="rect">
            <a:avLst/>
          </a:prstGeom>
        </p:spPr>
      </p:pic>
      <p:sp>
        <p:nvSpPr>
          <p:cNvPr id="6" name="Slide Number Placeholder 5"/>
          <p:cNvSpPr>
            <a:spLocks noGrp="1"/>
          </p:cNvSpPr>
          <p:nvPr>
            <p:ph type="sldNum" sz="quarter" idx="12"/>
          </p:nvPr>
        </p:nvSpPr>
        <p:spPr/>
        <p:txBody>
          <a:bodyPr/>
          <a:lstStyle/>
          <a:p>
            <a:pPr>
              <a:defRPr/>
            </a:pPr>
            <a:fld id="{DEC9DA09-039A-A841-BA90-58CFCFBF8E01}" type="slidenum">
              <a:rPr lang="en-US" smtClean="0"/>
              <a:pPr>
                <a:defRPr/>
              </a:pPr>
              <a:t>70</a:t>
            </a:fld>
            <a:endParaRPr lang="en-US"/>
          </a:p>
        </p:txBody>
      </p:sp>
      <p:sp>
        <p:nvSpPr>
          <p:cNvPr id="7" name="Footer Placeholder 6"/>
          <p:cNvSpPr>
            <a:spLocks noGrp="1"/>
          </p:cNvSpPr>
          <p:nvPr>
            <p:ph type="ftr" sz="quarter" idx="11"/>
          </p:nvPr>
        </p:nvSpPr>
        <p:spPr/>
        <p:txBody>
          <a:bodyPr/>
          <a:lstStyle/>
          <a:p>
            <a:pPr>
              <a:defRPr/>
            </a:pPr>
            <a:r>
              <a:rPr lang="en-US" smtClean="0"/>
              <a:t>Chapter 3 System modeling and Architectural Design</a:t>
            </a:r>
            <a:endParaRPr lang="en-US"/>
          </a:p>
        </p:txBody>
      </p:sp>
      <p:sp>
        <p:nvSpPr>
          <p:cNvPr id="3" name="Rectangle 2">
            <a:extLst>
              <a:ext uri="{FF2B5EF4-FFF2-40B4-BE49-F238E27FC236}">
                <a16:creationId xmlns:a16="http://schemas.microsoft.com/office/drawing/2014/main" xmlns="" id="{4ECB3B1B-841B-A04D-B4A2-BC18DF59B6FD}"/>
              </a:ext>
            </a:extLst>
          </p:cNvPr>
          <p:cNvSpPr/>
          <p:nvPr/>
        </p:nvSpPr>
        <p:spPr>
          <a:xfrm>
            <a:off x="4571832" y="6109873"/>
            <a:ext cx="3048335" cy="307777"/>
          </a:xfrm>
          <a:prstGeom prst="rect">
            <a:avLst/>
          </a:prstGeom>
        </p:spPr>
        <p:txBody>
          <a:bodyPr wrap="none">
            <a:spAutoFit/>
          </a:bodyPr>
          <a:lstStyle>
            <a:defPPr>
              <a:defRPr lang="en-US"/>
            </a:defPPr>
            <a:lvl1pPr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5pPr>
            <a:lvl6pPr marL="2286000" algn="l" defTabSz="457200" rtl="0" eaLnBrk="1" latinLnBrk="0" hangingPunct="1">
              <a:defRPr kern="1200">
                <a:solidFill>
                  <a:schemeClr val="tx1"/>
                </a:solidFill>
                <a:latin typeface="Arial"/>
                <a:ea typeface="ＭＳ Ｐゴシック" charset="-128"/>
                <a:cs typeface="ＭＳ Ｐゴシック" charset="-128"/>
              </a:defRPr>
            </a:lvl6pPr>
            <a:lvl7pPr marL="2743200" algn="l" defTabSz="457200" rtl="0" eaLnBrk="1" latinLnBrk="0" hangingPunct="1">
              <a:defRPr kern="1200">
                <a:solidFill>
                  <a:schemeClr val="tx1"/>
                </a:solidFill>
                <a:latin typeface="Arial"/>
                <a:ea typeface="ＭＳ Ｐゴシック" charset="-128"/>
                <a:cs typeface="ＭＳ Ｐゴシック" charset="-128"/>
              </a:defRPr>
            </a:lvl7pPr>
            <a:lvl8pPr marL="3200400" algn="l" defTabSz="457200" rtl="0" eaLnBrk="1" latinLnBrk="0" hangingPunct="1">
              <a:defRPr kern="1200">
                <a:solidFill>
                  <a:schemeClr val="tx1"/>
                </a:solidFill>
                <a:latin typeface="Arial"/>
                <a:ea typeface="ＭＳ Ｐゴシック" charset="-128"/>
                <a:cs typeface="ＭＳ Ｐゴシック" charset="-128"/>
              </a:defRPr>
            </a:lvl8pPr>
            <a:lvl9pPr marL="3657600" algn="l" defTabSz="457200" rtl="0" eaLnBrk="1" latinLnBrk="0" hangingPunct="1">
              <a:defRPr kern="1200">
                <a:solidFill>
                  <a:schemeClr val="tx1"/>
                </a:solidFill>
                <a:latin typeface="Arial"/>
                <a:ea typeface="ＭＳ Ｐゴシック" charset="-128"/>
                <a:cs typeface="ＭＳ Ｐゴシック" charset="-128"/>
              </a:defRPr>
            </a:lvl9pPr>
          </a:lstStyle>
          <a:p>
            <a:pPr algn="ctr"/>
            <a:r>
              <a:rPr lang="en-US" sz="1400">
                <a:latin typeface="Times New Roman" panose="02020603050405020304" pitchFamily="18" charset="0"/>
              </a:rPr>
              <a:t>Figure </a:t>
            </a:r>
            <a:r>
              <a:rPr lang="en-US" sz="1400" smtClean="0">
                <a:latin typeface="Times New Roman" panose="02020603050405020304" pitchFamily="18" charset="0"/>
              </a:rPr>
              <a:t>3.3</a:t>
            </a:r>
            <a:r>
              <a:rPr lang="en-US" sz="1400">
                <a:latin typeface="Times New Roman" panose="02020603050405020304" pitchFamily="18" charset="0"/>
              </a:rPr>
              <a:t>: Use-Case Diagram for ATM</a:t>
            </a:r>
            <a:endParaRPr lang="en-US" sz="1400">
              <a:effectLst/>
              <a:latin typeface="Times New Roman" panose="02020603050405020304" pitchFamily="18" charset="0"/>
            </a:endParaRPr>
          </a:p>
        </p:txBody>
      </p:sp>
    </p:spTree>
  </p:cSld>
  <p:clrMapOvr>
    <a:masterClrMapping/>
  </p:clrMapOvr>
  <p:transition/>
  <p:timing/>
</p:sld>
</file>

<file path=ppt/slides/slide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Sequence Diagrams</a:t>
            </a:r>
          </a:p>
        </p:txBody>
      </p:sp>
      <p:sp>
        <p:nvSpPr>
          <p:cNvPr id="3" name="Content Placeholder 2"/>
          <p:cNvSpPr>
            <a:spLocks noGrp="1"/>
          </p:cNvSpPr>
          <p:nvPr>
            <p:ph idx="1"/>
          </p:nvPr>
        </p:nvSpPr>
        <p:spPr/>
        <p:txBody>
          <a:bodyPr/>
          <a:lstStyle/>
          <a:p>
            <a:r>
              <a:rPr lang="en-US"/>
              <a:t>Sequence diagrams are part of the UML and are used to model the interactions between the actors and the objects within a system.</a:t>
            </a:r>
          </a:p>
          <a:p>
            <a:r>
              <a:rPr lang="en-US"/>
              <a:t>A sequence diagram shows the sequence of interactions that take place during a particular use case or use case instance.</a:t>
            </a:r>
          </a:p>
          <a:p>
            <a:r>
              <a:rPr lang="en-US"/>
              <a:t>The objects and actors involved are listed along the top of the diagram, with a dotted line drawn vertically from these. </a:t>
            </a:r>
          </a:p>
          <a:p>
            <a:r>
              <a:rPr lang="en-US"/>
              <a:t>Interactions between objects are indicated by annotated arrows.  </a:t>
            </a:r>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71</a:t>
            </a:fld>
            <a:endParaRPr lang="en-US"/>
          </a:p>
        </p:txBody>
      </p:sp>
      <p:sp>
        <p:nvSpPr>
          <p:cNvPr id="5" name="Footer Placeholder 4"/>
          <p:cNvSpPr>
            <a:spLocks noGrp="1"/>
          </p:cNvSpPr>
          <p:nvPr>
            <p:ph type="ftr" sz="quarter" idx="11"/>
          </p:nvPr>
        </p:nvSpPr>
        <p:spPr/>
        <p:txBody>
          <a:bodyPr/>
          <a:lstStyle/>
          <a:p>
            <a:pPr>
              <a:defRPr/>
            </a:pPr>
            <a:r>
              <a:rPr lang="en-US" smtClean="0"/>
              <a:t>Chapter 3 System modeling and Architectural Design</a:t>
            </a:r>
            <a:endParaRPr lang="en-US"/>
          </a:p>
        </p:txBody>
      </p:sp>
    </p:spTree>
  </p:cSld>
  <p:clrMapOvr>
    <a:masterClrMapping/>
  </p:clrMapOvr>
  <p:transition/>
  <p:timing/>
</p:sld>
</file>

<file path=ppt/slides/slide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9458" name="Title 1"/>
          <p:cNvSpPr>
            <a:spLocks noGrp="1"/>
          </p:cNvSpPr>
          <p:nvPr>
            <p:ph type="title"/>
          </p:nvPr>
        </p:nvSpPr>
        <p:spPr/>
        <p:txBody>
          <a:bodyPr/>
          <a:lstStyle/>
          <a:p>
            <a:r>
              <a:rPr lang="en-US"/>
              <a:t>Sequence Diagram for ATM</a:t>
            </a:r>
          </a:p>
        </p:txBody>
      </p:sp>
      <p:sp>
        <p:nvSpPr>
          <p:cNvPr id="5" name="Slide Number Placeholder 4"/>
          <p:cNvSpPr>
            <a:spLocks noGrp="1"/>
          </p:cNvSpPr>
          <p:nvPr>
            <p:ph type="sldNum" sz="quarter" idx="12"/>
          </p:nvPr>
        </p:nvSpPr>
        <p:spPr/>
        <p:txBody>
          <a:bodyPr/>
          <a:lstStyle/>
          <a:p>
            <a:pPr>
              <a:defRPr/>
            </a:pPr>
            <a:fld id="{964AD586-7C25-0244-A129-E014CC0A164A}" type="slidenum">
              <a:rPr lang="en-US" smtClean="0"/>
              <a:pPr>
                <a:defRPr/>
              </a:pPr>
              <a:t>72</a:t>
            </a:fld>
            <a:endParaRPr lang="en-US"/>
          </a:p>
        </p:txBody>
      </p:sp>
      <p:sp>
        <p:nvSpPr>
          <p:cNvPr id="6" name="Footer Placeholder 5"/>
          <p:cNvSpPr>
            <a:spLocks noGrp="1"/>
          </p:cNvSpPr>
          <p:nvPr>
            <p:ph type="ftr" sz="quarter" idx="11"/>
          </p:nvPr>
        </p:nvSpPr>
        <p:spPr/>
        <p:txBody>
          <a:bodyPr/>
          <a:lstStyle/>
          <a:p>
            <a:pPr>
              <a:defRPr/>
            </a:pPr>
            <a:r>
              <a:rPr lang="en-US" smtClean="0"/>
              <a:t>Chapter 3 System modeling and Architectural Design</a:t>
            </a:r>
            <a:endParaRPr lang="en-US"/>
          </a:p>
        </p:txBody>
      </p:sp>
      <p:pic>
        <p:nvPicPr>
          <p:cNvPr id="2" name="Picture 1">
            <a:extLst>
              <a:ext uri="{FF2B5EF4-FFF2-40B4-BE49-F238E27FC236}">
                <a16:creationId xmlns:a16="http://schemas.microsoft.com/office/drawing/2014/main" xmlns="" id="{F64A22AF-2D9D-9949-B119-D9FBCFE91D96}"/>
              </a:ext>
            </a:extLst>
          </p:cNvPr>
          <p:cNvPicPr>
            <a:picLocks noChangeAspect="1"/>
          </p:cNvPicPr>
          <p:nvPr/>
        </p:nvPicPr>
        <p:blipFill>
          <a:blip r:embed="rId2"/>
          <a:stretch>
            <a:fillRect/>
          </a:stretch>
        </p:blipFill>
        <p:spPr>
          <a:xfrm>
            <a:off x="3985206" y="1522927"/>
            <a:ext cx="4221587" cy="4503026"/>
          </a:xfrm>
          <a:prstGeom prst="rect">
            <a:avLst/>
          </a:prstGeom>
        </p:spPr>
      </p:pic>
      <p:sp>
        <p:nvSpPr>
          <p:cNvPr id="3" name="Rectangle 2">
            <a:extLst>
              <a:ext uri="{FF2B5EF4-FFF2-40B4-BE49-F238E27FC236}">
                <a16:creationId xmlns:a16="http://schemas.microsoft.com/office/drawing/2014/main" xmlns="" id="{F4454266-EBBB-B54E-8707-AE8C93115D78}"/>
              </a:ext>
            </a:extLst>
          </p:cNvPr>
          <p:cNvSpPr/>
          <p:nvPr/>
        </p:nvSpPr>
        <p:spPr>
          <a:xfrm>
            <a:off x="4550191" y="6131242"/>
            <a:ext cx="3091616" cy="307777"/>
          </a:xfrm>
          <a:prstGeom prst="rect">
            <a:avLst/>
          </a:prstGeom>
        </p:spPr>
        <p:txBody>
          <a:bodyPr wrap="none">
            <a:spAutoFit/>
          </a:bodyPr>
          <a:lstStyle>
            <a:defPPr>
              <a:defRPr lang="en-US"/>
            </a:defPPr>
            <a:lvl1pPr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5pPr>
            <a:lvl6pPr marL="2286000" algn="l" defTabSz="457200" rtl="0" eaLnBrk="1" latinLnBrk="0" hangingPunct="1">
              <a:defRPr kern="1200">
                <a:solidFill>
                  <a:schemeClr val="tx1"/>
                </a:solidFill>
                <a:latin typeface="Arial"/>
                <a:ea typeface="ＭＳ Ｐゴシック" charset="-128"/>
                <a:cs typeface="ＭＳ Ｐゴシック" charset="-128"/>
              </a:defRPr>
            </a:lvl6pPr>
            <a:lvl7pPr marL="2743200" algn="l" defTabSz="457200" rtl="0" eaLnBrk="1" latinLnBrk="0" hangingPunct="1">
              <a:defRPr kern="1200">
                <a:solidFill>
                  <a:schemeClr val="tx1"/>
                </a:solidFill>
                <a:latin typeface="Arial"/>
                <a:ea typeface="ＭＳ Ｐゴシック" charset="-128"/>
                <a:cs typeface="ＭＳ Ｐゴシック" charset="-128"/>
              </a:defRPr>
            </a:lvl7pPr>
            <a:lvl8pPr marL="3200400" algn="l" defTabSz="457200" rtl="0" eaLnBrk="1" latinLnBrk="0" hangingPunct="1">
              <a:defRPr kern="1200">
                <a:solidFill>
                  <a:schemeClr val="tx1"/>
                </a:solidFill>
                <a:latin typeface="Arial"/>
                <a:ea typeface="ＭＳ Ｐゴシック" charset="-128"/>
                <a:cs typeface="ＭＳ Ｐゴシック" charset="-128"/>
              </a:defRPr>
            </a:lvl8pPr>
            <a:lvl9pPr marL="3657600" algn="l" defTabSz="457200" rtl="0" eaLnBrk="1" latinLnBrk="0" hangingPunct="1">
              <a:defRPr kern="1200">
                <a:solidFill>
                  <a:schemeClr val="tx1"/>
                </a:solidFill>
                <a:latin typeface="Arial"/>
                <a:ea typeface="ＭＳ Ｐゴシック" charset="-128"/>
                <a:cs typeface="ＭＳ Ｐゴシック" charset="-128"/>
              </a:defRPr>
            </a:lvl9pPr>
          </a:lstStyle>
          <a:p>
            <a:pPr algn="ctr"/>
            <a:r>
              <a:rPr lang="en-US" sz="1400">
                <a:latin typeface="Times New Roman" panose="02020603050405020304" pitchFamily="18" charset="0"/>
              </a:rPr>
              <a:t>Figure </a:t>
            </a:r>
            <a:r>
              <a:rPr lang="en-US" sz="1400" smtClean="0">
                <a:latin typeface="Times New Roman" panose="02020603050405020304" pitchFamily="18" charset="0"/>
              </a:rPr>
              <a:t>3.4: </a:t>
            </a:r>
            <a:r>
              <a:rPr lang="en-US" sz="1400">
                <a:latin typeface="Times New Roman" panose="02020603050405020304" pitchFamily="18" charset="0"/>
              </a:rPr>
              <a:t>Sequence Diagram for ATM </a:t>
            </a:r>
            <a:endParaRPr lang="en-US" sz="1400">
              <a:effectLst/>
              <a:latin typeface="Times New Roman" panose="02020603050405020304" pitchFamily="18" charset="0"/>
            </a:endParaRPr>
          </a:p>
        </p:txBody>
      </p:sp>
    </p:spTree>
  </p:cSld>
  <p:clrMapOvr>
    <a:masterClrMapping/>
  </p:clrMapOvr>
  <p:transition/>
  <p:timing/>
</p:sld>
</file>

<file path=ppt/slides/slide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3.3.3 Structural </a:t>
            </a:r>
            <a:r>
              <a:rPr lang="en-US"/>
              <a:t>Models</a:t>
            </a:r>
          </a:p>
        </p:txBody>
      </p:sp>
      <p:sp>
        <p:nvSpPr>
          <p:cNvPr id="3" name="Content Placeholder 2"/>
          <p:cNvSpPr>
            <a:spLocks noGrp="1"/>
          </p:cNvSpPr>
          <p:nvPr>
            <p:ph idx="1"/>
          </p:nvPr>
        </p:nvSpPr>
        <p:spPr/>
        <p:txBody>
          <a:bodyPr/>
          <a:lstStyle/>
          <a:p>
            <a:r>
              <a:rPr lang="en-US"/>
              <a:t>Structural models of software display the organization of a system in terms of the components that make up that system and their relationships. </a:t>
            </a:r>
          </a:p>
          <a:p>
            <a:r>
              <a:rPr lang="en-US"/>
              <a:t>Structural models may be static models, which show the structure of the system design, or dynamic models, which show the organization of the system when it is executing. </a:t>
            </a:r>
          </a:p>
          <a:p>
            <a:r>
              <a:rPr lang="en-US"/>
              <a:t>You create structural models of a system when you are discussing and designing the system architecture. </a:t>
            </a:r>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73</a:t>
            </a:fld>
            <a:endParaRPr lang="en-US"/>
          </a:p>
        </p:txBody>
      </p:sp>
      <p:sp>
        <p:nvSpPr>
          <p:cNvPr id="5" name="Footer Placeholder 4"/>
          <p:cNvSpPr>
            <a:spLocks noGrp="1"/>
          </p:cNvSpPr>
          <p:nvPr>
            <p:ph type="ftr" sz="quarter" idx="11"/>
          </p:nvPr>
        </p:nvSpPr>
        <p:spPr/>
        <p:txBody>
          <a:bodyPr/>
          <a:lstStyle/>
          <a:p>
            <a:pPr>
              <a:defRPr/>
            </a:pPr>
            <a:r>
              <a:rPr lang="en-US" smtClean="0"/>
              <a:t>Chapter 3 System modeling and Architectural Design</a:t>
            </a:r>
            <a:endParaRPr lang="en-US"/>
          </a:p>
        </p:txBody>
      </p:sp>
    </p:spTree>
  </p:cSld>
  <p:clrMapOvr>
    <a:masterClrMapping/>
  </p:clrMapOvr>
  <p:transition/>
  <p:timing/>
</p:sld>
</file>

<file path=ppt/slides/slide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Class Diagrams</a:t>
            </a:r>
          </a:p>
        </p:txBody>
      </p:sp>
      <p:sp>
        <p:nvSpPr>
          <p:cNvPr id="3" name="Content Placeholder 2"/>
          <p:cNvSpPr>
            <a:spLocks noGrp="1"/>
          </p:cNvSpPr>
          <p:nvPr>
            <p:ph idx="1"/>
          </p:nvPr>
        </p:nvSpPr>
        <p:spPr/>
        <p:txBody>
          <a:bodyPr/>
          <a:lstStyle/>
          <a:p>
            <a:r>
              <a:rPr lang="en-US"/>
              <a:t>Class diagrams are used when developing an object-oriented system model to show the classes in a system and the associations between these classes. </a:t>
            </a:r>
          </a:p>
          <a:p>
            <a:r>
              <a:rPr lang="en-US"/>
              <a:t>Class diagram is an illustration of the relationships and source code dependencies among classes in the Unified Modeling Language (UML).</a:t>
            </a:r>
          </a:p>
          <a:p>
            <a:r>
              <a:rPr lang="en-US" b="1"/>
              <a:t>Class Diagram Notations: </a:t>
            </a:r>
            <a:r>
              <a:rPr lang="en-US"/>
              <a:t>UML class is represented by the diagram shown below that is divided into three sections. </a:t>
            </a:r>
          </a:p>
          <a:p>
            <a:pPr lvl="1">
              <a:lnSpc>
                <a:spcPct val="90000"/>
              </a:lnSpc>
            </a:pPr>
            <a:r>
              <a:rPr lang="en-US"/>
              <a:t>First section is used to name the class. </a:t>
            </a:r>
          </a:p>
          <a:p>
            <a:pPr lvl="1">
              <a:lnSpc>
                <a:spcPct val="90000"/>
              </a:lnSpc>
            </a:pPr>
            <a:r>
              <a:rPr lang="en-US"/>
              <a:t>Second section is used to show the</a:t>
            </a:r>
          </a:p>
          <a:p>
            <a:pPr marL="457200" lvl="1" indent="0">
              <a:lnSpc>
                <a:spcPct val="90000"/>
              </a:lnSpc>
              <a:buNone/>
            </a:pPr>
            <a:r>
              <a:rPr lang="en-US"/>
              <a:t>     attributes / member variable of the class. </a:t>
            </a:r>
          </a:p>
          <a:p>
            <a:pPr lvl="1">
              <a:lnSpc>
                <a:spcPct val="90000"/>
              </a:lnSpc>
            </a:pPr>
            <a:r>
              <a:rPr lang="en-US"/>
              <a:t>Third section is used to describe the</a:t>
            </a:r>
          </a:p>
          <a:p>
            <a:pPr marL="457200" lvl="1" indent="0">
              <a:lnSpc>
                <a:spcPct val="90000"/>
              </a:lnSpc>
              <a:buNone/>
            </a:pPr>
            <a:r>
              <a:rPr lang="en-US"/>
              <a:t>     operations performed by the class.</a:t>
            </a:r>
          </a:p>
        </p:txBody>
      </p:sp>
      <p:sp>
        <p:nvSpPr>
          <p:cNvPr id="4" name="Slide Number Placeholder 3"/>
          <p:cNvSpPr>
            <a:spLocks noGrp="1"/>
          </p:cNvSpPr>
          <p:nvPr>
            <p:ph type="sldNum" sz="quarter" idx="12"/>
          </p:nvPr>
        </p:nvSpPr>
        <p:spPr/>
        <p:txBody>
          <a:bodyPr/>
          <a:lstStyle/>
          <a:p>
            <a:pPr>
              <a:defRPr/>
            </a:pPr>
            <a:fld id="{DEC9DA09-039A-A841-BA90-58CFCFBF8E01}" type="slidenum">
              <a:rPr lang="en-US" smtClean="0"/>
              <a:pPr>
                <a:defRPr/>
              </a:pPr>
              <a:t>74</a:t>
            </a:fld>
            <a:endParaRPr lang="en-US"/>
          </a:p>
        </p:txBody>
      </p:sp>
      <p:sp>
        <p:nvSpPr>
          <p:cNvPr id="5" name="Footer Placeholder 4"/>
          <p:cNvSpPr>
            <a:spLocks noGrp="1"/>
          </p:cNvSpPr>
          <p:nvPr>
            <p:ph type="ftr" sz="quarter" idx="11"/>
          </p:nvPr>
        </p:nvSpPr>
        <p:spPr/>
        <p:txBody>
          <a:bodyPr/>
          <a:lstStyle/>
          <a:p>
            <a:pPr>
              <a:defRPr/>
            </a:pPr>
            <a:r>
              <a:rPr lang="en-US" smtClean="0"/>
              <a:t>Chapter 3 System modeling and Architectural Design</a:t>
            </a:r>
            <a:endParaRPr lang="en-US"/>
          </a:p>
        </p:txBody>
      </p:sp>
      <p:pic>
        <p:nvPicPr>
          <p:cNvPr id="6" name="Picture 5">
            <a:extLst>
              <a:ext uri="{FF2B5EF4-FFF2-40B4-BE49-F238E27FC236}">
                <a16:creationId xmlns:a16="http://schemas.microsoft.com/office/drawing/2014/main" xmlns="" id="{DFC03353-2A48-FD4C-93D0-9B5FABE79932}"/>
              </a:ext>
            </a:extLst>
          </p:cNvPr>
          <p:cNvPicPr>
            <a:picLocks noChangeAspect="1"/>
          </p:cNvPicPr>
          <p:nvPr/>
        </p:nvPicPr>
        <p:blipFill>
          <a:blip r:embed="rId2"/>
          <a:stretch>
            <a:fillRect/>
          </a:stretch>
        </p:blipFill>
        <p:spPr>
          <a:xfrm>
            <a:off x="6096000" y="4515655"/>
            <a:ext cx="3199595" cy="1279838"/>
          </a:xfrm>
          <a:prstGeom prst="rect">
            <a:avLst/>
          </a:prstGeom>
        </p:spPr>
      </p:pic>
      <p:pic>
        <p:nvPicPr>
          <p:cNvPr id="8" name="Picture 7">
            <a:extLst>
              <a:ext uri="{FF2B5EF4-FFF2-40B4-BE49-F238E27FC236}">
                <a16:creationId xmlns:a16="http://schemas.microsoft.com/office/drawing/2014/main" xmlns="" id="{8EF52ACF-CC4D-E94D-816C-9709694B1492}"/>
              </a:ext>
            </a:extLst>
          </p:cNvPr>
          <p:cNvPicPr>
            <a:picLocks noChangeAspect="1"/>
          </p:cNvPicPr>
          <p:nvPr/>
        </p:nvPicPr>
        <p:blipFill>
          <a:blip r:embed="rId3"/>
          <a:stretch>
            <a:fillRect/>
          </a:stretch>
        </p:blipFill>
        <p:spPr>
          <a:xfrm>
            <a:off x="9295595" y="4379679"/>
            <a:ext cx="2733004" cy="1551790"/>
          </a:xfrm>
          <a:prstGeom prst="rect">
            <a:avLst/>
          </a:prstGeom>
        </p:spPr>
      </p:pic>
    </p:spTree>
  </p:cSld>
  <p:clrMapOvr>
    <a:masterClrMapping/>
  </p:clrMapOvr>
  <p:transition/>
  <p:timing/>
</p:sld>
</file>

<file path=ppt/slides/slide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2530" name="Title 1"/>
          <p:cNvSpPr>
            <a:spLocks noGrp="1"/>
          </p:cNvSpPr>
          <p:nvPr>
            <p:ph type="title"/>
          </p:nvPr>
        </p:nvSpPr>
        <p:spPr/>
        <p:txBody>
          <a:bodyPr/>
          <a:lstStyle/>
          <a:p>
            <a:r>
              <a:rPr lang="en-US"/>
              <a:t>Types of Relationship Between the Classes</a:t>
            </a:r>
          </a:p>
        </p:txBody>
      </p:sp>
      <p:sp>
        <p:nvSpPr>
          <p:cNvPr id="5" name="Slide Number Placeholder 4"/>
          <p:cNvSpPr>
            <a:spLocks noGrp="1"/>
          </p:cNvSpPr>
          <p:nvPr>
            <p:ph type="sldNum" sz="quarter" idx="12"/>
          </p:nvPr>
        </p:nvSpPr>
        <p:spPr/>
        <p:txBody>
          <a:bodyPr/>
          <a:lstStyle/>
          <a:p>
            <a:pPr>
              <a:defRPr/>
            </a:pPr>
            <a:fld id="{964AD586-7C25-0244-A129-E014CC0A164A}" type="slidenum">
              <a:rPr lang="en-US" smtClean="0"/>
              <a:pPr>
                <a:defRPr/>
              </a:pPr>
              <a:t>75</a:t>
            </a:fld>
            <a:endParaRPr lang="en-US"/>
          </a:p>
        </p:txBody>
      </p:sp>
      <p:sp>
        <p:nvSpPr>
          <p:cNvPr id="6" name="Footer Placeholder 5"/>
          <p:cNvSpPr>
            <a:spLocks noGrp="1"/>
          </p:cNvSpPr>
          <p:nvPr>
            <p:ph type="ftr" sz="quarter" idx="11"/>
          </p:nvPr>
        </p:nvSpPr>
        <p:spPr/>
        <p:txBody>
          <a:bodyPr/>
          <a:lstStyle/>
          <a:p>
            <a:pPr>
              <a:defRPr/>
            </a:pPr>
            <a:r>
              <a:rPr lang="en-US" smtClean="0"/>
              <a:t>Chapter 3 System modeling and Architectural Design</a:t>
            </a:r>
            <a:endParaRPr lang="en-US"/>
          </a:p>
        </p:txBody>
      </p:sp>
      <p:grpSp>
        <p:nvGrpSpPr>
          <p:cNvPr id="10" name="Group 9">
            <a:extLst>
              <a:ext uri="{FF2B5EF4-FFF2-40B4-BE49-F238E27FC236}">
                <a16:creationId xmlns:a16="http://schemas.microsoft.com/office/drawing/2014/main" xmlns="" id="{9818821F-9438-394C-86AD-4894BD2C5001}"/>
              </a:ext>
            </a:extLst>
          </p:cNvPr>
          <p:cNvGrpSpPr/>
          <p:nvPr/>
        </p:nvGrpSpPr>
        <p:grpSpPr>
          <a:xfrm>
            <a:off x="728450" y="1670051"/>
            <a:ext cx="10735099" cy="4686300"/>
            <a:chOff x="469900" y="1836849"/>
            <a:chExt cx="10735099" cy="4686300"/>
          </a:xfrm>
        </p:grpSpPr>
        <p:pic>
          <p:nvPicPr>
            <p:cNvPr id="7" name="Picture 6">
              <a:extLst>
                <a:ext uri="{FF2B5EF4-FFF2-40B4-BE49-F238E27FC236}">
                  <a16:creationId xmlns:a16="http://schemas.microsoft.com/office/drawing/2014/main" xmlns="" id="{3E80989D-E456-904E-BA9F-E3C8F4AF19B7}"/>
                </a:ext>
              </a:extLst>
            </p:cNvPr>
            <p:cNvPicPr>
              <a:picLocks noChangeAspect="1"/>
            </p:cNvPicPr>
            <p:nvPr/>
          </p:nvPicPr>
          <p:blipFill>
            <a:blip r:embed="rId2"/>
            <a:stretch>
              <a:fillRect/>
            </a:stretch>
          </p:blipFill>
          <p:spPr>
            <a:xfrm>
              <a:off x="4042199" y="1836849"/>
              <a:ext cx="7162800" cy="4686300"/>
            </a:xfrm>
            <a:prstGeom prst="rect">
              <a:avLst/>
            </a:prstGeom>
          </p:spPr>
        </p:pic>
        <p:pic>
          <p:nvPicPr>
            <p:cNvPr id="9" name="Picture 8">
              <a:extLst>
                <a:ext uri="{FF2B5EF4-FFF2-40B4-BE49-F238E27FC236}">
                  <a16:creationId xmlns:a16="http://schemas.microsoft.com/office/drawing/2014/main" xmlns="" id="{4331F04B-B152-B141-9BD8-A09EE2FF2296}"/>
                </a:ext>
              </a:extLst>
            </p:cNvPr>
            <p:cNvPicPr>
              <a:picLocks noChangeAspect="1"/>
            </p:cNvPicPr>
            <p:nvPr/>
          </p:nvPicPr>
          <p:blipFill>
            <a:blip r:embed="rId3"/>
            <a:stretch>
              <a:fillRect/>
            </a:stretch>
          </p:blipFill>
          <p:spPr>
            <a:xfrm>
              <a:off x="469900" y="1836849"/>
              <a:ext cx="3340100" cy="4686300"/>
            </a:xfrm>
            <a:prstGeom prst="rect">
              <a:avLst/>
            </a:prstGeom>
          </p:spPr>
        </p:pic>
      </p:grpSp>
    </p:spTree>
  </p:cSld>
  <p:clrMapOvr>
    <a:masterClrMapping/>
  </p:clrMapOvr>
  <p:transition/>
  <p:timing/>
</p:sld>
</file>

<file path=ppt/slides/slide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2530" name="Title 1"/>
          <p:cNvSpPr>
            <a:spLocks noGrp="1"/>
          </p:cNvSpPr>
          <p:nvPr>
            <p:ph type="title"/>
          </p:nvPr>
        </p:nvSpPr>
        <p:spPr/>
        <p:txBody>
          <a:bodyPr/>
          <a:lstStyle/>
          <a:p>
            <a:r>
              <a:rPr lang="en-US"/>
              <a:t>Types of Relationship Between the Classes</a:t>
            </a:r>
          </a:p>
        </p:txBody>
      </p:sp>
      <p:sp>
        <p:nvSpPr>
          <p:cNvPr id="2" name="Content Placeholder 1">
            <a:extLst>
              <a:ext uri="{FF2B5EF4-FFF2-40B4-BE49-F238E27FC236}">
                <a16:creationId xmlns:a16="http://schemas.microsoft.com/office/drawing/2014/main" xmlns="" id="{98620EA3-1376-3244-8F6F-897FDE7E0D9C}"/>
              </a:ext>
            </a:extLst>
          </p:cNvPr>
          <p:cNvSpPr>
            <a:spLocks noGrp="1"/>
          </p:cNvSpPr>
          <p:nvPr>
            <p:ph idx="1"/>
          </p:nvPr>
        </p:nvSpPr>
        <p:spPr>
          <a:xfrm>
            <a:off x="609600" y="1419895"/>
            <a:ext cx="10972800" cy="4525963"/>
          </a:xfrm>
        </p:spPr>
        <p:txBody>
          <a:bodyPr/>
          <a:lstStyle/>
          <a:p>
            <a:r>
              <a:rPr lang="en-US" sz="2000" b="1"/>
              <a:t>Difference between Aggregation and Composition: (Has-a Relationship)</a:t>
            </a:r>
          </a:p>
          <a:p>
            <a:pPr>
              <a:buFont typeface="Wingdings" pitchFamily="2" charset="2"/>
              <a:buChar char="Ø"/>
            </a:pPr>
            <a:r>
              <a:rPr lang="en-US" sz="2000"/>
              <a:t>In </a:t>
            </a:r>
            <a:r>
              <a:rPr lang="en-US" sz="2000" b="1"/>
              <a:t>aggregation</a:t>
            </a:r>
            <a:r>
              <a:rPr lang="en-US" sz="2000"/>
              <a:t> contained class exist even if main class is deleted. Eg: </a:t>
            </a:r>
            <a:r>
              <a:rPr lang="en-US" sz="2000" b="1"/>
              <a:t>Car has Engine</a:t>
            </a:r>
            <a:r>
              <a:rPr lang="en-US" sz="2000"/>
              <a:t>, If car is broken still engine exist and can be used in another car.</a:t>
            </a:r>
          </a:p>
          <a:p>
            <a:pPr>
              <a:buFont typeface="Wingdings" pitchFamily="2" charset="2"/>
              <a:buChar char="Ø"/>
            </a:pPr>
            <a:r>
              <a:rPr lang="en-US" sz="2000"/>
              <a:t>In </a:t>
            </a:r>
            <a:r>
              <a:rPr lang="en-US" sz="2000" b="1"/>
              <a:t>composition</a:t>
            </a:r>
            <a:r>
              <a:rPr lang="en-US" sz="2000"/>
              <a:t> contained class live or die on the basis of main class. Eg: </a:t>
            </a:r>
            <a:r>
              <a:rPr lang="en-US" sz="2000" b="1"/>
              <a:t>Folder has file</a:t>
            </a:r>
            <a:r>
              <a:rPr lang="en-US" sz="2000"/>
              <a:t>, If you delete a folder all files will be deleted as well.</a:t>
            </a:r>
          </a:p>
          <a:p>
            <a:r>
              <a:rPr lang="en-US" sz="2000" b="1"/>
              <a:t>Generalization: (Is-a Relationship)</a:t>
            </a:r>
          </a:p>
          <a:p>
            <a:pPr lvl="1">
              <a:lnSpc>
                <a:spcPct val="90000"/>
              </a:lnSpc>
            </a:pPr>
            <a:r>
              <a:rPr lang="en-US"/>
              <a:t>Generalization is used in class diagrams to deal with most powerful concept of object orientation that is </a:t>
            </a:r>
            <a:r>
              <a:rPr lang="en-US" b="1"/>
              <a:t>Inheritance</a:t>
            </a:r>
            <a:r>
              <a:rPr lang="en-US"/>
              <a:t>. Generalization is drawn between two classes to show Parent-Child relation.</a:t>
            </a:r>
          </a:p>
          <a:p>
            <a:pPr lvl="1">
              <a:lnSpc>
                <a:spcPct val="90000"/>
              </a:lnSpc>
            </a:pPr>
            <a:r>
              <a:rPr lang="en-US"/>
              <a:t>In modeling systems, it is often useful to examine the classes in a system to see if there is scope for generalization. If changes are proposed, then you do not have to look at all classes in the system to see if they are affected by the change.</a:t>
            </a:r>
          </a:p>
          <a:p>
            <a:pPr lvl="1">
              <a:lnSpc>
                <a:spcPct val="90000"/>
              </a:lnSpc>
            </a:pPr>
            <a:r>
              <a:rPr lang="en-US"/>
              <a:t>The lower-level classes are subclasses that inherit the attributes and operations from their superclass. These lower-level classes then add more specific attributes and operations.</a:t>
            </a:r>
          </a:p>
        </p:txBody>
      </p:sp>
      <p:sp>
        <p:nvSpPr>
          <p:cNvPr id="6" name="Footer Placeholder 5"/>
          <p:cNvSpPr>
            <a:spLocks noGrp="1"/>
          </p:cNvSpPr>
          <p:nvPr>
            <p:ph type="ftr" sz="quarter" idx="11"/>
          </p:nvPr>
        </p:nvSpPr>
        <p:spPr/>
        <p:txBody>
          <a:bodyPr/>
          <a:lstStyle/>
          <a:p>
            <a:pPr>
              <a:defRPr/>
            </a:pPr>
            <a:r>
              <a:rPr lang="en-US" smtClean="0"/>
              <a:t>Chapter 3 System modeling and Architectural Design</a:t>
            </a:r>
            <a:endParaRPr lang="en-US"/>
          </a:p>
        </p:txBody>
      </p:sp>
      <p:sp>
        <p:nvSpPr>
          <p:cNvPr id="5" name="Slide Number Placeholder 4"/>
          <p:cNvSpPr>
            <a:spLocks noGrp="1"/>
          </p:cNvSpPr>
          <p:nvPr>
            <p:ph type="sldNum" sz="quarter" idx="12"/>
          </p:nvPr>
        </p:nvSpPr>
        <p:spPr/>
        <p:txBody>
          <a:bodyPr/>
          <a:lstStyle/>
          <a:p>
            <a:pPr>
              <a:defRPr/>
            </a:pPr>
            <a:fld id="{964AD586-7C25-0244-A129-E014CC0A164A}" type="slidenum">
              <a:rPr lang="en-US" smtClean="0"/>
              <a:pPr>
                <a:defRPr/>
              </a:pPr>
              <a:t>76</a:t>
            </a:fld>
            <a:endParaRPr lang="en-US"/>
          </a:p>
        </p:txBody>
      </p:sp>
    </p:spTree>
    <p:extLst>
      <p:ext uri="{BB962C8B-B14F-4D97-AF65-F5344CB8AC3E}">
        <p14:creationId xmlns:p14="http://schemas.microsoft.com/office/powerpoint/2010/main" xmlns="" val="1582877003"/>
      </p:ext>
    </p:extLst>
  </p:cSld>
  <p:clrMapOvr>
    <a:masterClrMapping/>
  </p:clrMapOvr>
  <p:transition/>
  <p:timing/>
</p:sld>
</file>

<file path=ppt/slides/slide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2530" name="Title 1"/>
          <p:cNvSpPr>
            <a:spLocks noGrp="1"/>
          </p:cNvSpPr>
          <p:nvPr>
            <p:ph type="title"/>
          </p:nvPr>
        </p:nvSpPr>
        <p:spPr/>
        <p:txBody>
          <a:bodyPr/>
          <a:lstStyle/>
          <a:p>
            <a:r>
              <a:rPr lang="en-US"/>
              <a:t>Class Diagram Showing Different Type of Relationships</a:t>
            </a:r>
          </a:p>
        </p:txBody>
      </p:sp>
      <p:pic>
        <p:nvPicPr>
          <p:cNvPr id="3" name="Content Placeholder 2">
            <a:extLst>
              <a:ext uri="{FF2B5EF4-FFF2-40B4-BE49-F238E27FC236}">
                <a16:creationId xmlns:a16="http://schemas.microsoft.com/office/drawing/2014/main" xmlns="" id="{CDD7B298-7C42-4B49-A635-37E3C8D33C03}"/>
              </a:ext>
            </a:extLst>
          </p:cNvPr>
          <p:cNvPicPr>
            <a:picLocks noGrp="1" noChangeAspect="1"/>
          </p:cNvPicPr>
          <p:nvPr>
            <p:ph idx="1"/>
          </p:nvPr>
        </p:nvPicPr>
        <p:blipFill>
          <a:blip r:embed="rId2"/>
          <a:stretch>
            <a:fillRect/>
          </a:stretch>
        </p:blipFill>
        <p:spPr>
          <a:xfrm>
            <a:off x="1835393" y="1543039"/>
            <a:ext cx="8521214" cy="4559121"/>
          </a:xfrm>
          <a:prstGeom prst="rect">
            <a:avLst/>
          </a:prstGeom>
        </p:spPr>
      </p:pic>
      <p:sp>
        <p:nvSpPr>
          <p:cNvPr id="6" name="Footer Placeholder 5"/>
          <p:cNvSpPr>
            <a:spLocks noGrp="1"/>
          </p:cNvSpPr>
          <p:nvPr>
            <p:ph type="ftr" sz="quarter" idx="11"/>
          </p:nvPr>
        </p:nvSpPr>
        <p:spPr/>
        <p:txBody>
          <a:bodyPr/>
          <a:lstStyle/>
          <a:p>
            <a:pPr>
              <a:defRPr/>
            </a:pPr>
            <a:r>
              <a:rPr lang="en-US" smtClean="0"/>
              <a:t>Chapter 3 System modeling and Architectural Design</a:t>
            </a:r>
            <a:endParaRPr lang="en-US"/>
          </a:p>
        </p:txBody>
      </p:sp>
      <p:sp>
        <p:nvSpPr>
          <p:cNvPr id="5" name="Slide Number Placeholder 4"/>
          <p:cNvSpPr>
            <a:spLocks noGrp="1"/>
          </p:cNvSpPr>
          <p:nvPr>
            <p:ph type="sldNum" sz="quarter" idx="12"/>
          </p:nvPr>
        </p:nvSpPr>
        <p:spPr/>
        <p:txBody>
          <a:bodyPr/>
          <a:lstStyle/>
          <a:p>
            <a:pPr>
              <a:defRPr/>
            </a:pPr>
            <a:fld id="{964AD586-7C25-0244-A129-E014CC0A164A}" type="slidenum">
              <a:rPr lang="en-US" smtClean="0"/>
              <a:pPr>
                <a:defRPr/>
              </a:pPr>
              <a:t>77</a:t>
            </a:fld>
            <a:endParaRPr lang="en-US"/>
          </a:p>
        </p:txBody>
      </p:sp>
      <p:sp>
        <p:nvSpPr>
          <p:cNvPr id="4" name="Rectangle 3">
            <a:extLst>
              <a:ext uri="{FF2B5EF4-FFF2-40B4-BE49-F238E27FC236}">
                <a16:creationId xmlns:a16="http://schemas.microsoft.com/office/drawing/2014/main" xmlns="" id="{D6BBB598-B99A-F746-9064-625BF4F44A33}"/>
              </a:ext>
            </a:extLst>
          </p:cNvPr>
          <p:cNvSpPr/>
          <p:nvPr/>
        </p:nvSpPr>
        <p:spPr>
          <a:xfrm>
            <a:off x="3048000" y="6102160"/>
            <a:ext cx="6096000" cy="307777"/>
          </a:xfrm>
          <a:prstGeom prst="rect">
            <a:avLst/>
          </a:prstGeom>
        </p:spPr>
        <p:txBody>
          <a:bodyPr>
            <a:spAutoFit/>
          </a:bodyPr>
          <a:lstStyle>
            <a:defPPr>
              <a:defRPr lang="en-US"/>
            </a:defPPr>
            <a:lvl1pPr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5pPr>
            <a:lvl6pPr marL="2286000" algn="l" defTabSz="457200" rtl="0" eaLnBrk="1" latinLnBrk="0" hangingPunct="1">
              <a:defRPr kern="1200">
                <a:solidFill>
                  <a:schemeClr val="tx1"/>
                </a:solidFill>
                <a:latin typeface="Arial"/>
                <a:ea typeface="ＭＳ Ｐゴシック" charset="-128"/>
                <a:cs typeface="ＭＳ Ｐゴシック" charset="-128"/>
              </a:defRPr>
            </a:lvl6pPr>
            <a:lvl7pPr marL="2743200" algn="l" defTabSz="457200" rtl="0" eaLnBrk="1" latinLnBrk="0" hangingPunct="1">
              <a:defRPr kern="1200">
                <a:solidFill>
                  <a:schemeClr val="tx1"/>
                </a:solidFill>
                <a:latin typeface="Arial"/>
                <a:ea typeface="ＭＳ Ｐゴシック" charset="-128"/>
                <a:cs typeface="ＭＳ Ｐゴシック" charset="-128"/>
              </a:defRPr>
            </a:lvl7pPr>
            <a:lvl8pPr marL="3200400" algn="l" defTabSz="457200" rtl="0" eaLnBrk="1" latinLnBrk="0" hangingPunct="1">
              <a:defRPr kern="1200">
                <a:solidFill>
                  <a:schemeClr val="tx1"/>
                </a:solidFill>
                <a:latin typeface="Arial"/>
                <a:ea typeface="ＭＳ Ｐゴシック" charset="-128"/>
                <a:cs typeface="ＭＳ Ｐゴシック" charset="-128"/>
              </a:defRPr>
            </a:lvl8pPr>
            <a:lvl9pPr marL="3657600" algn="l" defTabSz="457200" rtl="0" eaLnBrk="1" latinLnBrk="0" hangingPunct="1">
              <a:defRPr kern="1200">
                <a:solidFill>
                  <a:schemeClr val="tx1"/>
                </a:solidFill>
                <a:latin typeface="Arial"/>
                <a:ea typeface="ＭＳ Ｐゴシック" charset="-128"/>
                <a:cs typeface="ＭＳ Ｐゴシック" charset="-128"/>
              </a:defRPr>
            </a:lvl9pPr>
          </a:lstStyle>
          <a:p>
            <a:pPr algn="ctr"/>
            <a:r>
              <a:rPr lang="en-US" sz="1400" smtClean="0">
                <a:latin typeface="Times New Roman" panose="02020603050405020304" pitchFamily="18" charset="0"/>
              </a:rPr>
              <a:t>Figure3.5: </a:t>
            </a:r>
            <a:r>
              <a:rPr lang="en-US" sz="1400">
                <a:latin typeface="Times New Roman" panose="02020603050405020304" pitchFamily="18" charset="0"/>
              </a:rPr>
              <a:t>Class Diagram Showing Different Type of Relationships</a:t>
            </a:r>
            <a:endParaRPr lang="en-US" sz="1400">
              <a:effectLst/>
              <a:latin typeface="Times New Roman" panose="02020603050405020304" pitchFamily="18" charset="0"/>
            </a:endParaRPr>
          </a:p>
        </p:txBody>
      </p:sp>
    </p:spTree>
    <p:extLst>
      <p:ext uri="{BB962C8B-B14F-4D97-AF65-F5344CB8AC3E}">
        <p14:creationId xmlns:p14="http://schemas.microsoft.com/office/powerpoint/2010/main" xmlns="" val="1209852703"/>
      </p:ext>
    </p:extLst>
  </p:cSld>
  <p:clrMapOvr>
    <a:masterClrMapping/>
  </p:clrMapOvr>
  <p:transition/>
  <p:timing/>
</p:sld>
</file>

<file path=ppt/slides/slide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170" name="Rectangle 2"/>
          <p:cNvSpPr>
            <a:spLocks noGrp="1" noChangeArrowheads="1"/>
          </p:cNvSpPr>
          <p:nvPr>
            <p:ph type="title"/>
          </p:nvPr>
        </p:nvSpPr>
        <p:spPr>
          <a:noFill/>
        </p:spPr>
        <p:txBody>
          <a:bodyPr vert="horz" wrap="square" lIns="90487" tIns="44450" rIns="90487" bIns="44450" numCol="1" anchor="ctr" anchorCtr="0" compatLnSpc="1">
            <a:prstTxWarp prst="textNoShape">
              <a:avLst/>
            </a:prstTxWarp>
          </a:bodyPr>
          <a:lstStyle/>
          <a:p>
            <a:r>
              <a:rPr lang="en-GB" smtClean="0"/>
              <a:t>3.4 Architectural </a:t>
            </a:r>
            <a:r>
              <a:rPr lang="en-GB"/>
              <a:t>Design</a:t>
            </a:r>
          </a:p>
        </p:txBody>
      </p:sp>
      <p:sp>
        <p:nvSpPr>
          <p:cNvPr id="7171" name="Rectangle 3"/>
          <p:cNvSpPr>
            <a:spLocks noGrp="1" noChangeArrowheads="1"/>
          </p:cNvSpPr>
          <p:nvPr>
            <p:ph idx="1"/>
          </p:nvPr>
        </p:nvSpPr>
        <p:spPr>
          <a:noFill/>
        </p:spPr>
        <p:txBody>
          <a:bodyPr lIns="90487" tIns="44450" rIns="90487" bIns="44450"/>
          <a:lstStyle/>
          <a:p>
            <a:r>
              <a:rPr lang="en-US" smtClean="0"/>
              <a:t>Architectural design is concerned with understanding how a software system should be organized and designing the overall structure of that system</a:t>
            </a:r>
          </a:p>
          <a:p>
            <a:r>
              <a:rPr lang="en-US" smtClean="0"/>
              <a:t> Architectural design is the first stage in the software design process.</a:t>
            </a:r>
            <a:endParaRPr lang="en-GB"/>
          </a:p>
          <a:p>
            <a:r>
              <a:rPr lang="en-US" smtClean="0"/>
              <a:t>It is the critical link between design and requirements engineering, as it identifies the main structural components in a system and the relationships between them. </a:t>
            </a:r>
            <a:endParaRPr lang="en-GB"/>
          </a:p>
          <a:p>
            <a:r>
              <a:rPr lang="en-US" smtClean="0"/>
              <a:t>.The output of the architectural design process is an architectural model that describes how the system is organized as a set of  communicating components.</a:t>
            </a:r>
            <a:endParaRPr lang="en-GB"/>
          </a:p>
        </p:txBody>
      </p:sp>
      <p:sp>
        <p:nvSpPr>
          <p:cNvPr id="4" name="Slide Number Placeholder 3"/>
          <p:cNvSpPr>
            <a:spLocks noGrp="1"/>
          </p:cNvSpPr>
          <p:nvPr>
            <p:ph type="sldNum" sz="quarter" idx="12"/>
          </p:nvPr>
        </p:nvSpPr>
        <p:spPr/>
        <p:txBody>
          <a:bodyPr/>
          <a:lstStyle/>
          <a:p>
            <a:fld id="{EC33B370-F672-B743-B3AF-248A63C17270}" type="slidenum">
              <a:rPr lang="en-US" smtClean="0"/>
              <a:t>78</a:t>
            </a:fld>
            <a:endParaRPr lang="en-US"/>
          </a:p>
        </p:txBody>
      </p:sp>
      <p:sp>
        <p:nvSpPr>
          <p:cNvPr id="5" name="Footer Placeholder 4"/>
          <p:cNvSpPr>
            <a:spLocks noGrp="1"/>
          </p:cNvSpPr>
          <p:nvPr>
            <p:ph type="ftr" sz="quarter" idx="11"/>
          </p:nvPr>
        </p:nvSpPr>
        <p:spPr/>
        <p:txBody>
          <a:bodyPr/>
          <a:lstStyle/>
          <a:p>
            <a:r>
              <a:rPr lang="en-US"/>
              <a:t>Chapter 5 Architectural design</a:t>
            </a:r>
          </a:p>
        </p:txBody>
      </p:sp>
    </p:spTree>
  </p:cSld>
  <p:clrMapOvr>
    <a:masterClrMapping/>
  </p:clrMapOvr>
  <p:transition/>
  <p:timing/>
</p:sld>
</file>

<file path=ppt/slides/slide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3.4.1 Use </a:t>
            </a:r>
            <a:r>
              <a:rPr lang="en-US"/>
              <a:t>of Architectural Models</a:t>
            </a:r>
          </a:p>
        </p:txBody>
      </p:sp>
      <p:sp>
        <p:nvSpPr>
          <p:cNvPr id="3" name="Content Placeholder 2"/>
          <p:cNvSpPr>
            <a:spLocks noGrp="1"/>
          </p:cNvSpPr>
          <p:nvPr>
            <p:ph idx="1"/>
          </p:nvPr>
        </p:nvSpPr>
        <p:spPr/>
        <p:txBody>
          <a:bodyPr/>
          <a:lstStyle/>
          <a:p>
            <a:r>
              <a:rPr lang="en-US"/>
              <a:t>As a way of facilitating discussion about the system design </a:t>
            </a:r>
          </a:p>
          <a:p>
            <a:pPr lvl="1"/>
            <a:r>
              <a:rPr lang="en-US"/>
              <a:t>A high-level architectural view of a system is useful for communication with system stakeholders and project planning because it is not cluttered with detail. Stakeholders can relate to it and understand an abstract view of the system. They can then discuss the system as a whole without being confused by detail. </a:t>
            </a:r>
            <a:endParaRPr lang="en-GB"/>
          </a:p>
          <a:p>
            <a:r>
              <a:rPr lang="en-US"/>
              <a:t>As a way of documenting an architecture that has been designed </a:t>
            </a:r>
          </a:p>
          <a:p>
            <a:pPr lvl="1"/>
            <a:r>
              <a:rPr lang="en-US"/>
              <a:t>The aim here is to produce a complete system model that shows the different components in a system, their interfaces and their connections. </a:t>
            </a:r>
          </a:p>
        </p:txBody>
      </p:sp>
      <p:sp>
        <p:nvSpPr>
          <p:cNvPr id="5" name="Footer Placeholder 4"/>
          <p:cNvSpPr>
            <a:spLocks noGrp="1"/>
          </p:cNvSpPr>
          <p:nvPr>
            <p:ph type="ftr" sz="quarter" idx="11"/>
          </p:nvPr>
        </p:nvSpPr>
        <p:spPr/>
        <p:txBody>
          <a:bodyPr/>
          <a:lstStyle/>
          <a:p>
            <a:r>
              <a:rPr lang="en-US"/>
              <a:t>Chapter 5 Architectural design</a:t>
            </a:r>
          </a:p>
        </p:txBody>
      </p:sp>
      <p:sp>
        <p:nvSpPr>
          <p:cNvPr id="4" name="Slide Number Placeholder 3"/>
          <p:cNvSpPr>
            <a:spLocks noGrp="1"/>
          </p:cNvSpPr>
          <p:nvPr>
            <p:ph type="sldNum" sz="quarter" idx="12"/>
          </p:nvPr>
        </p:nvSpPr>
        <p:spPr/>
        <p:txBody>
          <a:bodyPr/>
          <a:lstStyle/>
          <a:p>
            <a:fld id="{EC33B370-F672-B743-B3AF-248A63C17270}" type="slidenum">
              <a:rPr lang="en-US" smtClean="0"/>
              <a:t>79</a:t>
            </a:fld>
            <a:endParaRPr lang="en-US"/>
          </a:p>
        </p:txBody>
      </p:sp>
    </p:spTree>
  </p:cSld>
  <p:clrMapOvr>
    <a:masterClrMapping/>
  </p:clrMapOvr>
  <p:transition/>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1.6 </a:t>
            </a:r>
            <a:r>
              <a:rPr lang="en-US"/>
              <a:t>Software Engineering Diversity</a:t>
            </a:r>
          </a:p>
        </p:txBody>
      </p:sp>
      <p:sp>
        <p:nvSpPr>
          <p:cNvPr id="3" name="Content Placeholder 2"/>
          <p:cNvSpPr>
            <a:spLocks noGrp="1"/>
          </p:cNvSpPr>
          <p:nvPr>
            <p:ph idx="1"/>
          </p:nvPr>
        </p:nvSpPr>
        <p:spPr/>
        <p:txBody>
          <a:bodyPr/>
          <a:lstStyle/>
          <a:p>
            <a:r>
              <a:rPr lang="en-US" sz="2200"/>
              <a:t>There are many different types of software system and there is no universal set of software techniques that is applicable to all of these</a:t>
            </a:r>
            <a:r>
              <a:rPr lang="en-US" sz="2200" smtClean="0"/>
              <a:t>. Rather, a diverse set of software engineering methods and tools has evolved.</a:t>
            </a:r>
            <a:endParaRPr lang="en-US" sz="2200"/>
          </a:p>
          <a:p>
            <a:r>
              <a:rPr lang="en-US" sz="2200"/>
              <a:t>The software engineering methods and tools used depend on the type of application being developed, the requirements of the customer and the background of the development team</a:t>
            </a:r>
            <a:r>
              <a:rPr lang="en-US" sz="2200" smtClean="0"/>
              <a:t>. There are many different types of application, including:</a:t>
            </a:r>
          </a:p>
          <a:p>
            <a:pPr lvl="2">
              <a:spcBef>
                <a:spcPts val="600"/>
              </a:spcBef>
              <a:spcAft>
                <a:spcPts val="600"/>
              </a:spcAft>
              <a:buNone/>
            </a:pPr>
            <a:r>
              <a:rPr lang="en-US" b="1" smtClean="0"/>
              <a:t>1. Stand-alone applications						5. Entertainment systems</a:t>
            </a:r>
          </a:p>
          <a:p>
            <a:pPr lvl="2">
              <a:spcBef>
                <a:spcPts val="600"/>
              </a:spcBef>
              <a:spcAft>
                <a:spcPts val="600"/>
              </a:spcAft>
              <a:buNone/>
            </a:pPr>
            <a:r>
              <a:rPr lang="en-US" b="1" smtClean="0"/>
              <a:t>2. Interactive transaction-based applications		6.  Systems for modeling and simulation</a:t>
            </a:r>
          </a:p>
          <a:p>
            <a:pPr lvl="2">
              <a:spcBef>
                <a:spcPts val="600"/>
              </a:spcBef>
              <a:spcAft>
                <a:spcPts val="600"/>
              </a:spcAft>
              <a:buNone/>
            </a:pPr>
            <a:r>
              <a:rPr lang="en-US" b="1" smtClean="0"/>
              <a:t>3. Embedded control systems					7. Data collection systems</a:t>
            </a:r>
          </a:p>
          <a:p>
            <a:pPr lvl="2">
              <a:spcBef>
                <a:spcPts val="600"/>
              </a:spcBef>
              <a:spcAft>
                <a:spcPts val="600"/>
              </a:spcAft>
              <a:buNone/>
            </a:pPr>
            <a:r>
              <a:rPr lang="en-US" b="1" smtClean="0"/>
              <a:t>4. Batch processing systems 					8. Systems of systems</a:t>
            </a:r>
          </a:p>
          <a:p>
            <a:pPr lvl="2">
              <a:spcBef>
                <a:spcPts val="600"/>
              </a:spcBef>
              <a:spcAft>
                <a:spcPts val="600"/>
              </a:spcAft>
              <a:buNone/>
            </a:pPr>
            <a:endParaRPr lang="en-US" sz="1400" smtClean="0"/>
          </a:p>
          <a:p>
            <a:pPr lvl="2">
              <a:spcBef>
                <a:spcPts val="600"/>
              </a:spcBef>
              <a:spcAft>
                <a:spcPts val="600"/>
              </a:spcAft>
              <a:buNone/>
            </a:pPr>
            <a:endParaRPr lang="en-US" sz="1400" b="1" smtClean="0"/>
          </a:p>
        </p:txBody>
      </p:sp>
      <p:sp>
        <p:nvSpPr>
          <p:cNvPr id="4" name="Footer Placeholder 3"/>
          <p:cNvSpPr>
            <a:spLocks noGrp="1"/>
          </p:cNvSpPr>
          <p:nvPr>
            <p:ph type="ftr" sz="quarter" idx="11"/>
          </p:nvPr>
        </p:nvSpPr>
        <p:spPr/>
        <p:txBody>
          <a:bodyPr/>
          <a:lstStyle/>
          <a:p>
            <a:pPr>
              <a:defRPr/>
            </a:pPr>
            <a:r>
              <a:rPr lang="en-US" smtClean="0"/>
              <a:t>Chapter 1  Introduction and Software Processes</a:t>
            </a:r>
            <a:endParaRPr lang="en-US"/>
          </a:p>
        </p:txBody>
      </p:sp>
      <p:sp>
        <p:nvSpPr>
          <p:cNvPr id="5" name="Slide Number Placeholder 4"/>
          <p:cNvSpPr>
            <a:spLocks noGrp="1"/>
          </p:cNvSpPr>
          <p:nvPr>
            <p:ph type="sldNum" sz="quarter" idx="12"/>
          </p:nvPr>
        </p:nvSpPr>
        <p:spPr/>
        <p:txBody>
          <a:bodyPr/>
          <a:lstStyle/>
          <a:p>
            <a:pPr>
              <a:defRPr/>
            </a:pPr>
            <a:fld id="{6A4D3DC4-9E7F-1C47-B729-896D53019E3D}" type="slidenum">
              <a:rPr lang="en-US" smtClean="0"/>
              <a:pPr>
                <a:defRPr/>
              </a:pPr>
              <a:t>8</a:t>
            </a:fld>
            <a:endParaRPr lang="en-US"/>
          </a:p>
        </p:txBody>
      </p:sp>
    </p:spTree>
  </p:cSld>
  <p:clrMapOvr>
    <a:masterClrMapping/>
  </p:clrMapOvr>
  <p:transition/>
  <p:timing/>
</p:sld>
</file>

<file path=ppt/slides/slide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3.5 Architectural </a:t>
            </a:r>
            <a:r>
              <a:rPr lang="en-US"/>
              <a:t>Views</a:t>
            </a:r>
          </a:p>
        </p:txBody>
      </p:sp>
      <p:sp>
        <p:nvSpPr>
          <p:cNvPr id="3" name="Content Placeholder 2"/>
          <p:cNvSpPr>
            <a:spLocks noGrp="1"/>
          </p:cNvSpPr>
          <p:nvPr>
            <p:ph idx="1"/>
          </p:nvPr>
        </p:nvSpPr>
        <p:spPr/>
        <p:txBody>
          <a:bodyPr/>
          <a:lstStyle/>
          <a:p>
            <a:r>
              <a:rPr lang="en-US" smtClean="0"/>
              <a:t>Each </a:t>
            </a:r>
            <a:r>
              <a:rPr lang="en-US"/>
              <a:t>architectural model only shows one view or perspective of the system. </a:t>
            </a:r>
          </a:p>
          <a:p>
            <a:pPr lvl="1"/>
            <a:r>
              <a:rPr lang="en-US"/>
              <a:t>It might show how a system is decomposed into modules, how the run-time processes interact or the different ways in which system components are distributed across a network. For both design and documentation, you usually need to present multiple views of the software architecture.</a:t>
            </a:r>
            <a:r>
              <a:rPr lang="en-GB"/>
              <a:t> </a:t>
            </a:r>
          </a:p>
          <a:p>
            <a:r>
              <a:rPr lang="en-US" err="1" smtClean="0"/>
              <a:t>Krutchen in his well-known 4  +1 view model of software architecture,  suggests that there should be four fundamental architectural views, which can be linked through common use cases or scenarios (shown in Fig: 3.6 – Next slide)</a:t>
            </a:r>
            <a:endParaRPr lang="en-US"/>
          </a:p>
        </p:txBody>
      </p:sp>
      <p:sp>
        <p:nvSpPr>
          <p:cNvPr id="4" name="Slide Number Placeholder 3"/>
          <p:cNvSpPr>
            <a:spLocks noGrp="1"/>
          </p:cNvSpPr>
          <p:nvPr>
            <p:ph type="sldNum" sz="quarter" idx="12"/>
          </p:nvPr>
        </p:nvSpPr>
        <p:spPr/>
        <p:txBody>
          <a:bodyPr/>
          <a:lstStyle/>
          <a:p>
            <a:fld id="{EC33B370-F672-B743-B3AF-248A63C17270}" type="slidenum">
              <a:rPr lang="en-US" smtClean="0"/>
              <a:t>80</a:t>
            </a:fld>
            <a:endParaRPr lang="en-US"/>
          </a:p>
        </p:txBody>
      </p:sp>
      <p:sp>
        <p:nvSpPr>
          <p:cNvPr id="5" name="Footer Placeholder 4"/>
          <p:cNvSpPr>
            <a:spLocks noGrp="1"/>
          </p:cNvSpPr>
          <p:nvPr>
            <p:ph type="ftr" sz="quarter" idx="11"/>
          </p:nvPr>
        </p:nvSpPr>
        <p:spPr/>
        <p:txBody>
          <a:bodyPr/>
          <a:lstStyle/>
          <a:p>
            <a:r>
              <a:rPr lang="en-US"/>
              <a:t>Chapter 5 Architectural design</a:t>
            </a:r>
          </a:p>
        </p:txBody>
      </p:sp>
    </p:spTree>
  </p:cSld>
  <p:clrMapOvr>
    <a:masterClrMapping/>
  </p:clrMapOvr>
  <p:transition/>
  <p:timing/>
</p:sld>
</file>

<file path=ppt/slides/slide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4 + 1 View Model of Software Architecture</a:t>
            </a:r>
          </a:p>
        </p:txBody>
      </p:sp>
      <p:pic>
        <p:nvPicPr>
          <p:cNvPr id="6" name="Content Placeholder 5">
            <a:extLst>
              <a:ext uri="{FF2B5EF4-FFF2-40B4-BE49-F238E27FC236}">
                <a16:creationId xmlns:a16="http://schemas.microsoft.com/office/drawing/2014/main" xmlns="" id="{A5E7EF9E-6A47-304A-936E-D86EBBD7949E}"/>
              </a:ext>
            </a:extLst>
          </p:cNvPr>
          <p:cNvPicPr>
            <a:picLocks noGrp="1" noChangeAspect="1"/>
          </p:cNvPicPr>
          <p:nvPr>
            <p:ph idx="1"/>
          </p:nvPr>
        </p:nvPicPr>
        <p:blipFill>
          <a:blip r:embed="rId2"/>
          <a:stretch>
            <a:fillRect/>
          </a:stretch>
        </p:blipFill>
        <p:spPr>
          <a:xfrm>
            <a:off x="3302696" y="1505633"/>
            <a:ext cx="5361140" cy="4524803"/>
          </a:xfrm>
          <a:prstGeom prst="rect">
            <a:avLst/>
          </a:prstGeom>
        </p:spPr>
      </p:pic>
      <p:sp>
        <p:nvSpPr>
          <p:cNvPr id="4" name="Slide Number Placeholder 3"/>
          <p:cNvSpPr>
            <a:spLocks noGrp="1"/>
          </p:cNvSpPr>
          <p:nvPr>
            <p:ph type="sldNum" sz="quarter" idx="12"/>
          </p:nvPr>
        </p:nvSpPr>
        <p:spPr/>
        <p:txBody>
          <a:bodyPr/>
          <a:lstStyle/>
          <a:p>
            <a:fld id="{EC33B370-F672-B743-B3AF-248A63C17270}" type="slidenum">
              <a:rPr lang="en-US" smtClean="0"/>
              <a:t>81</a:t>
            </a:fld>
            <a:endParaRPr lang="en-US"/>
          </a:p>
        </p:txBody>
      </p:sp>
      <p:sp>
        <p:nvSpPr>
          <p:cNvPr id="5" name="Footer Placeholder 4"/>
          <p:cNvSpPr>
            <a:spLocks noGrp="1"/>
          </p:cNvSpPr>
          <p:nvPr>
            <p:ph type="ftr" sz="quarter" idx="11"/>
          </p:nvPr>
        </p:nvSpPr>
        <p:spPr/>
        <p:txBody>
          <a:bodyPr/>
          <a:lstStyle/>
          <a:p>
            <a:r>
              <a:rPr lang="en-US"/>
              <a:t>Chapter 5 Architectural design</a:t>
            </a:r>
          </a:p>
        </p:txBody>
      </p:sp>
      <p:sp>
        <p:nvSpPr>
          <p:cNvPr id="7" name="Rectangle 6">
            <a:extLst>
              <a:ext uri="{FF2B5EF4-FFF2-40B4-BE49-F238E27FC236}">
                <a16:creationId xmlns:a16="http://schemas.microsoft.com/office/drawing/2014/main" xmlns="" id="{C99047F6-0224-B04D-B155-EE6EB5605013}"/>
              </a:ext>
            </a:extLst>
          </p:cNvPr>
          <p:cNvSpPr/>
          <p:nvPr/>
        </p:nvSpPr>
        <p:spPr>
          <a:xfrm>
            <a:off x="4658940" y="6118431"/>
            <a:ext cx="2874120" cy="369332"/>
          </a:xfrm>
          <a:prstGeom prst="rect">
            <a:avLst/>
          </a:prstGeom>
        </p:spPr>
        <p:txBody>
          <a:bodyPr wrap="none">
            <a:spAutoFit/>
          </a:bodyPr>
          <a:lstStyle>
            <a:defPPr>
              <a:defRPr lang="en-US"/>
            </a:defPPr>
            <a:lvl1pPr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5pPr>
            <a:lvl6pPr marL="2286000" algn="l" defTabSz="457200" rtl="0" eaLnBrk="1" latinLnBrk="0" hangingPunct="1">
              <a:defRPr kern="1200">
                <a:solidFill>
                  <a:schemeClr val="tx1"/>
                </a:solidFill>
                <a:latin typeface="Arial"/>
                <a:ea typeface="ＭＳ Ｐゴシック" charset="-128"/>
                <a:cs typeface="ＭＳ Ｐゴシック" charset="-128"/>
              </a:defRPr>
            </a:lvl6pPr>
            <a:lvl7pPr marL="2743200" algn="l" defTabSz="457200" rtl="0" eaLnBrk="1" latinLnBrk="0" hangingPunct="1">
              <a:defRPr kern="1200">
                <a:solidFill>
                  <a:schemeClr val="tx1"/>
                </a:solidFill>
                <a:latin typeface="Arial"/>
                <a:ea typeface="ＭＳ Ｐゴシック" charset="-128"/>
                <a:cs typeface="ＭＳ Ｐゴシック" charset="-128"/>
              </a:defRPr>
            </a:lvl7pPr>
            <a:lvl8pPr marL="3200400" algn="l" defTabSz="457200" rtl="0" eaLnBrk="1" latinLnBrk="0" hangingPunct="1">
              <a:defRPr kern="1200">
                <a:solidFill>
                  <a:schemeClr val="tx1"/>
                </a:solidFill>
                <a:latin typeface="Arial"/>
                <a:ea typeface="ＭＳ Ｐゴシック" charset="-128"/>
                <a:cs typeface="ＭＳ Ｐゴシック" charset="-128"/>
              </a:defRPr>
            </a:lvl8pPr>
            <a:lvl9pPr marL="3657600" algn="l" defTabSz="457200" rtl="0" eaLnBrk="1" latinLnBrk="0" hangingPunct="1">
              <a:defRPr kern="1200">
                <a:solidFill>
                  <a:schemeClr val="tx1"/>
                </a:solidFill>
                <a:latin typeface="Arial"/>
                <a:ea typeface="ＭＳ Ｐゴシック" charset="-128"/>
                <a:cs typeface="ＭＳ Ｐゴシック" charset="-128"/>
              </a:defRPr>
            </a:lvl9pPr>
          </a:lstStyle>
          <a:p>
            <a:r>
              <a:rPr lang="en-US">
                <a:latin typeface="Times New Roman" panose="02020603050405020304" pitchFamily="18" charset="0"/>
              </a:rPr>
              <a:t>Figure </a:t>
            </a:r>
            <a:r>
              <a:rPr lang="en-US" smtClean="0">
                <a:latin typeface="Times New Roman" panose="02020603050405020304" pitchFamily="18" charset="0"/>
              </a:rPr>
              <a:t>3.6: </a:t>
            </a:r>
            <a:r>
              <a:rPr lang="en-US">
                <a:latin typeface="Times New Roman" panose="02020603050405020304" pitchFamily="18" charset="0"/>
              </a:rPr>
              <a:t>4+1 View Model </a:t>
            </a:r>
            <a:endParaRPr lang="en-US">
              <a:effectLst/>
              <a:latin typeface="Times New Roman" panose="02020603050405020304" pitchFamily="18" charset="0"/>
            </a:endParaRPr>
          </a:p>
        </p:txBody>
      </p:sp>
    </p:spTree>
    <p:extLst>
      <p:ext uri="{BB962C8B-B14F-4D97-AF65-F5344CB8AC3E}">
        <p14:creationId xmlns:p14="http://schemas.microsoft.com/office/powerpoint/2010/main" xmlns="" val="293613491"/>
      </p:ext>
    </p:extLst>
  </p:cSld>
  <p:clrMapOvr>
    <a:masterClrMapping/>
  </p:clrMapOvr>
  <p:transition/>
  <p:timing/>
</p:sld>
</file>

<file path=ppt/slides/slide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4 + 1 View Model of Software Architecture</a:t>
            </a:r>
          </a:p>
        </p:txBody>
      </p:sp>
      <p:sp>
        <p:nvSpPr>
          <p:cNvPr id="3" name="Content Placeholder 2"/>
          <p:cNvSpPr>
            <a:spLocks noGrp="1"/>
          </p:cNvSpPr>
          <p:nvPr>
            <p:ph idx="1"/>
          </p:nvPr>
        </p:nvSpPr>
        <p:spPr/>
        <p:txBody>
          <a:bodyPr/>
          <a:lstStyle/>
          <a:p>
            <a:r>
              <a:rPr lang="en-US" b="1"/>
              <a:t>A logical view</a:t>
            </a:r>
            <a:r>
              <a:rPr lang="en-US"/>
              <a:t>, which shows the key abstractions in the system as objects or object classes. </a:t>
            </a:r>
            <a:endParaRPr lang="en-GB"/>
          </a:p>
          <a:p>
            <a:r>
              <a:rPr lang="en-US" b="1"/>
              <a:t>A process view</a:t>
            </a:r>
            <a:r>
              <a:rPr lang="en-US"/>
              <a:t>, which shows how, at run-time, the system is composed of interacting processes. </a:t>
            </a:r>
            <a:endParaRPr lang="en-GB"/>
          </a:p>
          <a:p>
            <a:r>
              <a:rPr lang="en-US" b="1"/>
              <a:t>A development view</a:t>
            </a:r>
            <a:r>
              <a:rPr lang="en-US"/>
              <a:t>, which shows how the software is decomposed for development.</a:t>
            </a:r>
            <a:endParaRPr lang="en-GB"/>
          </a:p>
          <a:p>
            <a:r>
              <a:rPr lang="en-US" b="1"/>
              <a:t>A physical view</a:t>
            </a:r>
            <a:r>
              <a:rPr lang="en-US"/>
              <a:t>, which shows the system hardware and how software components are distributed across the processors in the system.</a:t>
            </a:r>
          </a:p>
          <a:p>
            <a:r>
              <a:rPr lang="en-US"/>
              <a:t>Related using use cases or scenarios (+1) </a:t>
            </a:r>
            <a:endParaRPr lang="en-GB"/>
          </a:p>
          <a:p>
            <a:endParaRPr lang="en-US"/>
          </a:p>
        </p:txBody>
      </p:sp>
      <p:sp>
        <p:nvSpPr>
          <p:cNvPr id="4" name="Slide Number Placeholder 3"/>
          <p:cNvSpPr>
            <a:spLocks noGrp="1"/>
          </p:cNvSpPr>
          <p:nvPr>
            <p:ph type="sldNum" sz="quarter" idx="12"/>
          </p:nvPr>
        </p:nvSpPr>
        <p:spPr/>
        <p:txBody>
          <a:bodyPr/>
          <a:lstStyle/>
          <a:p>
            <a:fld id="{EC33B370-F672-B743-B3AF-248A63C17270}" type="slidenum">
              <a:rPr lang="en-US" smtClean="0"/>
              <a:t>82</a:t>
            </a:fld>
            <a:endParaRPr lang="en-US"/>
          </a:p>
        </p:txBody>
      </p:sp>
      <p:sp>
        <p:nvSpPr>
          <p:cNvPr id="5" name="Footer Placeholder 4"/>
          <p:cNvSpPr>
            <a:spLocks noGrp="1"/>
          </p:cNvSpPr>
          <p:nvPr>
            <p:ph type="ftr" sz="quarter" idx="11"/>
          </p:nvPr>
        </p:nvSpPr>
        <p:spPr/>
        <p:txBody>
          <a:bodyPr/>
          <a:lstStyle/>
          <a:p>
            <a:r>
              <a:rPr lang="en-US"/>
              <a:t>Chapter 5 Architectural design</a:t>
            </a:r>
          </a:p>
        </p:txBody>
      </p:sp>
    </p:spTree>
  </p:cSld>
  <p:clrMapOvr>
    <a:masterClrMapping/>
  </p:clrMapOvr>
  <p:transition/>
  <p:timing/>
</p:sld>
</file>

<file path=ppt/slides/slide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37218" name="Rectangle 2"/>
          <p:cNvSpPr>
            <a:spLocks noGrp="1" noChangeArrowheads="1"/>
          </p:cNvSpPr>
          <p:nvPr>
            <p:ph type="title"/>
          </p:nvPr>
        </p:nvSpPr>
        <p:spPr/>
        <p:txBody>
          <a:bodyPr/>
          <a:lstStyle/>
          <a:p>
            <a:r>
              <a:rPr lang="en-US" smtClean="0"/>
              <a:t>3.6 Application </a:t>
            </a:r>
            <a:r>
              <a:rPr lang="en-US"/>
              <a:t>Architectures</a:t>
            </a:r>
          </a:p>
        </p:txBody>
      </p:sp>
      <p:sp>
        <p:nvSpPr>
          <p:cNvPr id="137219" name="Rectangle 3"/>
          <p:cNvSpPr>
            <a:spLocks noGrp="1" noChangeArrowheads="1"/>
          </p:cNvSpPr>
          <p:nvPr>
            <p:ph type="body" idx="4294967295"/>
          </p:nvPr>
        </p:nvSpPr>
        <p:spPr>
          <a:xfrm>
            <a:off x="609600" y="1600201"/>
            <a:ext cx="10972800" cy="4525963"/>
          </a:xfrm>
        </p:spPr>
        <p:txBody>
          <a:bodyPr lIns="91797" tIns="45898" rIns="91797" bIns="45898"/>
          <a:lstStyle/>
          <a:p>
            <a:r>
              <a:rPr lang="en-US"/>
              <a:t>Application systems are designed to meet an organizational need.</a:t>
            </a:r>
          </a:p>
          <a:p>
            <a:r>
              <a:rPr lang="en-US"/>
              <a:t>As businesses have much in common, their application systems also tend to have a common architecture that reflects the application requirements</a:t>
            </a:r>
            <a:r>
              <a:rPr lang="en-US" smtClean="0"/>
              <a:t>.</a:t>
            </a:r>
            <a:endParaRPr lang="en-US"/>
          </a:p>
        </p:txBody>
      </p:sp>
      <p:sp>
        <p:nvSpPr>
          <p:cNvPr id="4" name="Slide Number Placeholder 3"/>
          <p:cNvSpPr>
            <a:spLocks noGrp="1"/>
          </p:cNvSpPr>
          <p:nvPr>
            <p:ph type="sldNum" sz="quarter" idx="12"/>
          </p:nvPr>
        </p:nvSpPr>
        <p:spPr/>
        <p:txBody>
          <a:bodyPr/>
          <a:lstStyle/>
          <a:p>
            <a:fld id="{EC33B370-F672-B743-B3AF-248A63C17270}" type="slidenum">
              <a:rPr lang="en-US" smtClean="0"/>
              <a:t>83</a:t>
            </a:fld>
            <a:endParaRPr lang="en-US"/>
          </a:p>
        </p:txBody>
      </p:sp>
      <p:sp>
        <p:nvSpPr>
          <p:cNvPr id="5" name="Footer Placeholder 4"/>
          <p:cNvSpPr>
            <a:spLocks noGrp="1"/>
          </p:cNvSpPr>
          <p:nvPr>
            <p:ph type="ftr" sz="quarter" idx="11"/>
          </p:nvPr>
        </p:nvSpPr>
        <p:spPr/>
        <p:txBody>
          <a:bodyPr/>
          <a:lstStyle/>
          <a:p>
            <a:r>
              <a:rPr lang="en-US"/>
              <a:t>Chapter 5 Architectural design</a:t>
            </a:r>
          </a:p>
        </p:txBody>
      </p:sp>
      <p:sp>
        <p:nvSpPr>
          <p:cNvPr id="6" name="Rectangle 5"/>
          <p:cNvSpPr/>
          <p:nvPr/>
        </p:nvSpPr>
        <p:spPr>
          <a:xfrm>
            <a:off x="609600" y="3013501"/>
            <a:ext cx="4932376" cy="461665"/>
          </a:xfrm>
          <a:prstGeom prst="rect">
            <a:avLst/>
          </a:prstGeom>
        </p:spPr>
        <p:txBody>
          <a:bodyPr wrap="none">
            <a:spAutoFit/>
          </a:bodyPr>
          <a:lstStyle>
            <a:defPPr>
              <a:defRPr lang="en-US"/>
            </a:defPPr>
            <a:lvl1pPr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5pPr>
            <a:lvl6pPr marL="2286000" algn="l" defTabSz="457200" rtl="0" eaLnBrk="1" latinLnBrk="0" hangingPunct="1">
              <a:defRPr kern="1200">
                <a:solidFill>
                  <a:schemeClr val="tx1"/>
                </a:solidFill>
                <a:latin typeface="Arial"/>
                <a:ea typeface="ＭＳ Ｐゴシック" charset="-128"/>
                <a:cs typeface="ＭＳ Ｐゴシック" charset="-128"/>
              </a:defRPr>
            </a:lvl6pPr>
            <a:lvl7pPr marL="2743200" algn="l" defTabSz="457200" rtl="0" eaLnBrk="1" latinLnBrk="0" hangingPunct="1">
              <a:defRPr kern="1200">
                <a:solidFill>
                  <a:schemeClr val="tx1"/>
                </a:solidFill>
                <a:latin typeface="Arial"/>
                <a:ea typeface="ＭＳ Ｐゴシック" charset="-128"/>
                <a:cs typeface="ＭＳ Ｐゴシック" charset="-128"/>
              </a:defRPr>
            </a:lvl7pPr>
            <a:lvl8pPr marL="3200400" algn="l" defTabSz="457200" rtl="0" eaLnBrk="1" latinLnBrk="0" hangingPunct="1">
              <a:defRPr kern="1200">
                <a:solidFill>
                  <a:schemeClr val="tx1"/>
                </a:solidFill>
                <a:latin typeface="Arial"/>
                <a:ea typeface="ＭＳ Ｐゴシック" charset="-128"/>
                <a:cs typeface="ＭＳ Ｐゴシック" charset="-128"/>
              </a:defRPr>
            </a:lvl8pPr>
            <a:lvl9pPr marL="3657600" algn="l" defTabSz="457200" rtl="0" eaLnBrk="1" latinLnBrk="0" hangingPunct="1">
              <a:defRPr kern="1200">
                <a:solidFill>
                  <a:schemeClr val="tx1"/>
                </a:solidFill>
                <a:latin typeface="Arial"/>
                <a:ea typeface="ＭＳ Ｐゴシック" charset="-128"/>
                <a:cs typeface="ＭＳ Ｐゴシック" charset="-128"/>
              </a:defRPr>
            </a:lvl9pPr>
          </a:lstStyle>
          <a:p>
            <a:r>
              <a:rPr lang="en-US" sz="2400" b="1" smtClean="0">
                <a:solidFill>
                  <a:srgbClr val="46424D"/>
                </a:solidFill>
                <a:latin typeface="Arial"/>
                <a:cs typeface="Arial"/>
              </a:rPr>
              <a:t>Use of Application Architectures</a:t>
            </a:r>
          </a:p>
        </p:txBody>
      </p:sp>
      <p:sp>
        <p:nvSpPr>
          <p:cNvPr id="7" name="Rectangle 6"/>
          <p:cNvSpPr/>
          <p:nvPr/>
        </p:nvSpPr>
        <p:spPr>
          <a:xfrm>
            <a:off x="1117600" y="3685735"/>
            <a:ext cx="10220960" cy="1754326"/>
          </a:xfrm>
          <a:prstGeom prst="rect">
            <a:avLst/>
          </a:prstGeom>
        </p:spPr>
        <p:txBody>
          <a:bodyPr wrap="square">
            <a:spAutoFit/>
          </a:bodyPr>
          <a:lstStyle>
            <a:defPPr>
              <a:defRPr lang="en-US"/>
            </a:defPPr>
            <a:lvl1pPr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5pPr>
            <a:lvl6pPr marL="2286000" algn="l" defTabSz="457200" rtl="0" eaLnBrk="1" latinLnBrk="0" hangingPunct="1">
              <a:defRPr kern="1200">
                <a:solidFill>
                  <a:schemeClr val="tx1"/>
                </a:solidFill>
                <a:latin typeface="Arial"/>
                <a:ea typeface="ＭＳ Ｐゴシック" charset="-128"/>
                <a:cs typeface="ＭＳ Ｐゴシック" charset="-128"/>
              </a:defRPr>
            </a:lvl6pPr>
            <a:lvl7pPr marL="2743200" algn="l" defTabSz="457200" rtl="0" eaLnBrk="1" latinLnBrk="0" hangingPunct="1">
              <a:defRPr kern="1200">
                <a:solidFill>
                  <a:schemeClr val="tx1"/>
                </a:solidFill>
                <a:latin typeface="Arial"/>
                <a:ea typeface="ＭＳ Ｐゴシック" charset="-128"/>
                <a:cs typeface="ＭＳ Ｐゴシック" charset="-128"/>
              </a:defRPr>
            </a:lvl7pPr>
            <a:lvl8pPr marL="3200400" algn="l" defTabSz="457200" rtl="0" eaLnBrk="1" latinLnBrk="0" hangingPunct="1">
              <a:defRPr kern="1200">
                <a:solidFill>
                  <a:schemeClr val="tx1"/>
                </a:solidFill>
                <a:latin typeface="Arial"/>
                <a:ea typeface="ＭＳ Ｐゴシック" charset="-128"/>
                <a:cs typeface="ＭＳ Ｐゴシック" charset="-128"/>
              </a:defRPr>
            </a:lvl8pPr>
            <a:lvl9pPr marL="3657600" algn="l" defTabSz="457200" rtl="0" eaLnBrk="1" latinLnBrk="0" hangingPunct="1">
              <a:defRPr kern="1200">
                <a:solidFill>
                  <a:schemeClr val="tx1"/>
                </a:solidFill>
                <a:latin typeface="Arial"/>
                <a:ea typeface="ＭＳ Ｐゴシック" charset="-128"/>
                <a:cs typeface="ＭＳ Ｐゴシック" charset="-128"/>
              </a:defRPr>
            </a:lvl9pPr>
          </a:lstStyle>
          <a:p>
            <a:pPr>
              <a:lnSpc>
                <a:spcPct val="90000"/>
              </a:lnSpc>
              <a:buFont typeface="Wingdings" pitchFamily="2" charset="2"/>
              <a:buChar char="§"/>
            </a:pPr>
            <a:r>
              <a:rPr lang="en-US" sz="2400" smtClean="0">
                <a:solidFill>
                  <a:srgbClr val="46424D"/>
                </a:solidFill>
                <a:latin typeface="Arial"/>
                <a:cs typeface="Arial"/>
              </a:rPr>
              <a:t>As a starting point for architectural design.</a:t>
            </a:r>
          </a:p>
          <a:p>
            <a:pPr>
              <a:lnSpc>
                <a:spcPct val="90000"/>
              </a:lnSpc>
              <a:buFont typeface="Wingdings" pitchFamily="2" charset="2"/>
              <a:buChar char="§"/>
            </a:pPr>
            <a:r>
              <a:rPr lang="en-US" sz="2400" smtClean="0">
                <a:solidFill>
                  <a:srgbClr val="46424D"/>
                </a:solidFill>
                <a:latin typeface="Arial"/>
                <a:cs typeface="Arial"/>
              </a:rPr>
              <a:t>As a design checklist.</a:t>
            </a:r>
          </a:p>
          <a:p>
            <a:pPr>
              <a:lnSpc>
                <a:spcPct val="90000"/>
              </a:lnSpc>
              <a:buFont typeface="Wingdings" pitchFamily="2" charset="2"/>
              <a:buChar char="§"/>
            </a:pPr>
            <a:r>
              <a:rPr lang="en-US" sz="2400" smtClean="0">
                <a:solidFill>
                  <a:srgbClr val="46424D"/>
                </a:solidFill>
                <a:latin typeface="Arial"/>
                <a:cs typeface="Arial"/>
              </a:rPr>
              <a:t>As a way of organizing the work of the development team.</a:t>
            </a:r>
          </a:p>
          <a:p>
            <a:pPr>
              <a:lnSpc>
                <a:spcPct val="90000"/>
              </a:lnSpc>
              <a:buFont typeface="Wingdings" pitchFamily="2" charset="2"/>
              <a:buChar char="§"/>
            </a:pPr>
            <a:r>
              <a:rPr lang="en-US" sz="2400" smtClean="0">
                <a:solidFill>
                  <a:srgbClr val="46424D"/>
                </a:solidFill>
                <a:latin typeface="Arial"/>
                <a:cs typeface="Arial"/>
              </a:rPr>
              <a:t>As a means of assessing components for reuse.</a:t>
            </a:r>
          </a:p>
          <a:p>
            <a:pPr>
              <a:lnSpc>
                <a:spcPct val="90000"/>
              </a:lnSpc>
              <a:buFont typeface="Wingdings" pitchFamily="2" charset="2"/>
              <a:buChar char="§"/>
            </a:pPr>
            <a:r>
              <a:rPr lang="en-US" sz="2400" smtClean="0">
                <a:solidFill>
                  <a:srgbClr val="46424D"/>
                </a:solidFill>
                <a:latin typeface="Arial"/>
                <a:cs typeface="Arial"/>
              </a:rPr>
              <a:t>As a vocabulary for talking about application types.</a:t>
            </a:r>
            <a:endParaRPr lang="en-US" sz="2400">
              <a:solidFill>
                <a:srgbClr val="46424D"/>
              </a:solidFill>
              <a:latin typeface="Arial"/>
              <a:cs typeface="Arial"/>
            </a:endParaRPr>
          </a:p>
        </p:txBody>
      </p:sp>
    </p:spTree>
  </p:cSld>
  <p:clrMapOvr>
    <a:masterClrMapping/>
  </p:clrMapOvr>
  <p:transition/>
  <p:timing/>
</p:sld>
</file>

<file path=ppt/slides/slide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44386" name="Rectangle 2"/>
          <p:cNvSpPr>
            <a:spLocks noGrp="1" noChangeArrowheads="1"/>
          </p:cNvSpPr>
          <p:nvPr>
            <p:ph type="title"/>
          </p:nvPr>
        </p:nvSpPr>
        <p:spPr/>
        <p:txBody>
          <a:bodyPr/>
          <a:lstStyle/>
          <a:p>
            <a:r>
              <a:rPr lang="en-US" smtClean="0"/>
              <a:t>3.7 Transaction </a:t>
            </a:r>
            <a:r>
              <a:rPr lang="en-US"/>
              <a:t>Processing Systems (TPS)</a:t>
            </a:r>
          </a:p>
        </p:txBody>
      </p:sp>
      <p:sp>
        <p:nvSpPr>
          <p:cNvPr id="144387" name="Rectangle 3"/>
          <p:cNvSpPr>
            <a:spLocks noGrp="1" noChangeArrowheads="1"/>
          </p:cNvSpPr>
          <p:nvPr>
            <p:ph type="body" idx="4294967295"/>
          </p:nvPr>
        </p:nvSpPr>
        <p:spPr>
          <a:xfrm>
            <a:off x="609600" y="1600201"/>
            <a:ext cx="10972800" cy="4525963"/>
          </a:xfrm>
        </p:spPr>
        <p:txBody>
          <a:bodyPr lIns="91797" tIns="45898" rIns="91797" bIns="45898"/>
          <a:lstStyle/>
          <a:p>
            <a:pPr>
              <a:lnSpc>
                <a:spcPct val="90000"/>
              </a:lnSpc>
            </a:pPr>
            <a:r>
              <a:rPr lang="en-US"/>
              <a:t>TPS is a type of information system that collects, stores, modifies and retrieves the data transactions of an organization.</a:t>
            </a:r>
          </a:p>
          <a:p>
            <a:pPr lvl="1">
              <a:lnSpc>
                <a:spcPct val="90000"/>
              </a:lnSpc>
            </a:pPr>
            <a:r>
              <a:rPr lang="en-US"/>
              <a:t>For example - airline reservation systems, electronic transfer of funds, bank account processing systems.</a:t>
            </a:r>
          </a:p>
          <a:p>
            <a:pPr>
              <a:lnSpc>
                <a:spcPct val="90000"/>
              </a:lnSpc>
            </a:pPr>
            <a:r>
              <a:rPr lang="en-US"/>
              <a:t>From a user perspective a transaction is:</a:t>
            </a:r>
          </a:p>
          <a:p>
            <a:pPr lvl="1">
              <a:lnSpc>
                <a:spcPct val="90000"/>
              </a:lnSpc>
            </a:pPr>
            <a:r>
              <a:rPr lang="en-US"/>
              <a:t>Any coherent sequence of operations that satisfies a goal;</a:t>
            </a:r>
          </a:p>
          <a:p>
            <a:pPr lvl="1">
              <a:lnSpc>
                <a:spcPct val="90000"/>
              </a:lnSpc>
            </a:pPr>
            <a:r>
              <a:rPr lang="en-US"/>
              <a:t>For example - find the times of flights from London to Paris.</a:t>
            </a:r>
          </a:p>
          <a:p>
            <a:pPr>
              <a:lnSpc>
                <a:spcPct val="90000"/>
              </a:lnSpc>
            </a:pPr>
            <a:r>
              <a:rPr lang="en-US"/>
              <a:t>Users make asynchronous requests for service which are then processed by a transaction manager.</a:t>
            </a:r>
          </a:p>
        </p:txBody>
      </p:sp>
      <p:sp>
        <p:nvSpPr>
          <p:cNvPr id="4" name="Slide Number Placeholder 3"/>
          <p:cNvSpPr>
            <a:spLocks noGrp="1"/>
          </p:cNvSpPr>
          <p:nvPr>
            <p:ph type="sldNum" sz="quarter" idx="12"/>
          </p:nvPr>
        </p:nvSpPr>
        <p:spPr/>
        <p:txBody>
          <a:bodyPr/>
          <a:lstStyle/>
          <a:p>
            <a:fld id="{EC33B370-F672-B743-B3AF-248A63C17270}" type="slidenum">
              <a:rPr lang="en-US" smtClean="0"/>
              <a:t>84</a:t>
            </a:fld>
            <a:endParaRPr lang="en-US"/>
          </a:p>
        </p:txBody>
      </p:sp>
      <p:sp>
        <p:nvSpPr>
          <p:cNvPr id="5" name="Footer Placeholder 4"/>
          <p:cNvSpPr>
            <a:spLocks noGrp="1"/>
          </p:cNvSpPr>
          <p:nvPr>
            <p:ph type="ftr" sz="quarter" idx="11"/>
          </p:nvPr>
        </p:nvSpPr>
        <p:spPr/>
        <p:txBody>
          <a:bodyPr/>
          <a:lstStyle/>
          <a:p>
            <a:r>
              <a:rPr lang="en-US"/>
              <a:t>Chapter 5 Architectural design</a:t>
            </a:r>
          </a:p>
        </p:txBody>
      </p:sp>
    </p:spTree>
  </p:cSld>
  <p:clrMapOvr>
    <a:masterClrMapping/>
  </p:clrMapOvr>
  <p:transition/>
  <p:timing/>
</p:sld>
</file>

<file path=ppt/slides/slide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3.7.1 Application </a:t>
            </a:r>
            <a:r>
              <a:rPr lang="en-US"/>
              <a:t>Architecture of TPS</a:t>
            </a:r>
          </a:p>
        </p:txBody>
      </p:sp>
      <p:sp>
        <p:nvSpPr>
          <p:cNvPr id="5" name="Slide Number Placeholder 4"/>
          <p:cNvSpPr>
            <a:spLocks noGrp="1"/>
          </p:cNvSpPr>
          <p:nvPr>
            <p:ph type="sldNum" sz="quarter" idx="12"/>
          </p:nvPr>
        </p:nvSpPr>
        <p:spPr/>
        <p:txBody>
          <a:bodyPr/>
          <a:lstStyle/>
          <a:p>
            <a:fld id="{EC33B370-F672-B743-B3AF-248A63C17270}" type="slidenum">
              <a:rPr lang="en-US" smtClean="0"/>
              <a:t>85</a:t>
            </a:fld>
            <a:endParaRPr lang="en-US"/>
          </a:p>
        </p:txBody>
      </p:sp>
      <p:sp>
        <p:nvSpPr>
          <p:cNvPr id="6" name="Footer Placeholder 5"/>
          <p:cNvSpPr>
            <a:spLocks noGrp="1"/>
          </p:cNvSpPr>
          <p:nvPr>
            <p:ph type="ftr" sz="quarter" idx="11"/>
          </p:nvPr>
        </p:nvSpPr>
        <p:spPr/>
        <p:txBody>
          <a:bodyPr/>
          <a:lstStyle/>
          <a:p>
            <a:r>
              <a:rPr lang="en-US"/>
              <a:t>Chapter 5 Architectural design</a:t>
            </a:r>
          </a:p>
        </p:txBody>
      </p:sp>
      <p:sp>
        <p:nvSpPr>
          <p:cNvPr id="7" name="Content Placeholder 6">
            <a:extLst>
              <a:ext uri="{FF2B5EF4-FFF2-40B4-BE49-F238E27FC236}">
                <a16:creationId xmlns:a16="http://schemas.microsoft.com/office/drawing/2014/main" xmlns="" id="{D46FB5DD-34CD-FA4D-B504-AD86A245A2EE}"/>
              </a:ext>
            </a:extLst>
          </p:cNvPr>
          <p:cNvSpPr>
            <a:spLocks noGrp="1"/>
          </p:cNvSpPr>
          <p:nvPr>
            <p:ph idx="1"/>
          </p:nvPr>
        </p:nvSpPr>
        <p:spPr/>
        <p:txBody>
          <a:bodyPr/>
          <a:lstStyle/>
          <a:p>
            <a:r>
              <a:rPr lang="en-US"/>
              <a:t>Transaction processing systems are usually interactive systems in which users make asynchronous requests for service.</a:t>
            </a:r>
          </a:p>
          <a:p>
            <a:pPr lvl="1">
              <a:lnSpc>
                <a:spcPct val="90000"/>
              </a:lnSpc>
            </a:pPr>
            <a:r>
              <a:rPr lang="en-US"/>
              <a:t>Asynchronous means that you do not halt all other operations while waiting for the web service call to return.</a:t>
            </a:r>
          </a:p>
          <a:p>
            <a:r>
              <a:rPr lang="en-US"/>
              <a:t>Figure 5.2 illustrates the conceptual architectural structure of TPS. </a:t>
            </a:r>
          </a:p>
          <a:p>
            <a:pPr lvl="1">
              <a:lnSpc>
                <a:spcPct val="90000"/>
              </a:lnSpc>
            </a:pPr>
            <a:r>
              <a:rPr lang="en-US"/>
              <a:t>First a user makes a request to the system through an I/O processing component. The request is processed by some application specific logic. A transaction is created and passed to a transaction manager, which is usually embedded in the database management system. After the transaction manager has ensured that the transaction is properly completed, it signals to the application that processing has finished.</a:t>
            </a:r>
          </a:p>
        </p:txBody>
      </p:sp>
      <p:pic>
        <p:nvPicPr>
          <p:cNvPr id="8" name="Picture 7">
            <a:extLst>
              <a:ext uri="{FF2B5EF4-FFF2-40B4-BE49-F238E27FC236}">
                <a16:creationId xmlns:a16="http://schemas.microsoft.com/office/drawing/2014/main" xmlns="" id="{933A5751-3E62-B54B-92B5-9584755FC5AD}"/>
              </a:ext>
            </a:extLst>
          </p:cNvPr>
          <p:cNvPicPr>
            <a:picLocks noChangeAspect="1"/>
          </p:cNvPicPr>
          <p:nvPr/>
        </p:nvPicPr>
        <p:blipFill>
          <a:blip r:embed="rId2"/>
          <a:stretch>
            <a:fillRect/>
          </a:stretch>
        </p:blipFill>
        <p:spPr>
          <a:xfrm>
            <a:off x="1636632" y="5035463"/>
            <a:ext cx="8918736" cy="1003019"/>
          </a:xfrm>
          <a:prstGeom prst="rect">
            <a:avLst/>
          </a:prstGeom>
        </p:spPr>
      </p:pic>
      <p:sp>
        <p:nvSpPr>
          <p:cNvPr id="9" name="Rectangle 8">
            <a:extLst>
              <a:ext uri="{FF2B5EF4-FFF2-40B4-BE49-F238E27FC236}">
                <a16:creationId xmlns:a16="http://schemas.microsoft.com/office/drawing/2014/main" xmlns="" id="{9BE023EC-2B55-884D-A215-B2BAB84352A7}"/>
              </a:ext>
            </a:extLst>
          </p:cNvPr>
          <p:cNvSpPr/>
          <p:nvPr/>
        </p:nvSpPr>
        <p:spPr>
          <a:xfrm>
            <a:off x="4518132" y="5985339"/>
            <a:ext cx="3155736" cy="369332"/>
          </a:xfrm>
          <a:prstGeom prst="rect">
            <a:avLst/>
          </a:prstGeom>
        </p:spPr>
        <p:txBody>
          <a:bodyPr wrap="none">
            <a:spAutoFit/>
          </a:bodyPr>
          <a:lstStyle>
            <a:defPPr>
              <a:defRPr lang="en-US"/>
            </a:defPPr>
            <a:lvl1pPr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5pPr>
            <a:lvl6pPr marL="2286000" algn="l" defTabSz="457200" rtl="0" eaLnBrk="1" latinLnBrk="0" hangingPunct="1">
              <a:defRPr kern="1200">
                <a:solidFill>
                  <a:schemeClr val="tx1"/>
                </a:solidFill>
                <a:latin typeface="Arial"/>
                <a:ea typeface="ＭＳ Ｐゴシック" charset="-128"/>
                <a:cs typeface="ＭＳ Ｐゴシック" charset="-128"/>
              </a:defRPr>
            </a:lvl6pPr>
            <a:lvl7pPr marL="2743200" algn="l" defTabSz="457200" rtl="0" eaLnBrk="1" latinLnBrk="0" hangingPunct="1">
              <a:defRPr kern="1200">
                <a:solidFill>
                  <a:schemeClr val="tx1"/>
                </a:solidFill>
                <a:latin typeface="Arial"/>
                <a:ea typeface="ＭＳ Ｐゴシック" charset="-128"/>
                <a:cs typeface="ＭＳ Ｐゴシック" charset="-128"/>
              </a:defRPr>
            </a:lvl7pPr>
            <a:lvl8pPr marL="3200400" algn="l" defTabSz="457200" rtl="0" eaLnBrk="1" latinLnBrk="0" hangingPunct="1">
              <a:defRPr kern="1200">
                <a:solidFill>
                  <a:schemeClr val="tx1"/>
                </a:solidFill>
                <a:latin typeface="Arial"/>
                <a:ea typeface="ＭＳ Ｐゴシック" charset="-128"/>
                <a:cs typeface="ＭＳ Ｐゴシック" charset="-128"/>
              </a:defRPr>
            </a:lvl8pPr>
            <a:lvl9pPr marL="3657600" algn="l" defTabSz="457200" rtl="0" eaLnBrk="1" latinLnBrk="0" hangingPunct="1">
              <a:defRPr kern="1200">
                <a:solidFill>
                  <a:schemeClr val="tx1"/>
                </a:solidFill>
                <a:latin typeface="Arial"/>
                <a:ea typeface="ＭＳ Ｐゴシック" charset="-128"/>
                <a:cs typeface="ＭＳ Ｐゴシック" charset="-128"/>
              </a:defRPr>
            </a:lvl9pPr>
          </a:lstStyle>
          <a:p>
            <a:pPr algn="ctr"/>
            <a:r>
              <a:rPr lang="en-US">
                <a:latin typeface="Times New Roman" panose="02020603050405020304" pitchFamily="18" charset="0"/>
              </a:rPr>
              <a:t>Figure </a:t>
            </a:r>
            <a:r>
              <a:rPr lang="en-US" smtClean="0">
                <a:latin typeface="Times New Roman" panose="02020603050405020304" pitchFamily="18" charset="0"/>
              </a:rPr>
              <a:t>3.7: </a:t>
            </a:r>
            <a:r>
              <a:rPr lang="en-US">
                <a:latin typeface="Times New Roman" panose="02020603050405020304" pitchFamily="18" charset="0"/>
              </a:rPr>
              <a:t>Architecture of TPS </a:t>
            </a:r>
            <a:endParaRPr lang="en-US">
              <a:effectLst/>
              <a:latin typeface="Times New Roman" panose="02020603050405020304" pitchFamily="18" charset="0"/>
            </a:endParaRPr>
          </a:p>
        </p:txBody>
      </p:sp>
    </p:spTree>
  </p:cSld>
  <p:clrMapOvr>
    <a:masterClrMapping/>
  </p:clrMapOvr>
  <p:transition/>
  <p:timing/>
</p:sld>
</file>

<file path=ppt/slides/slide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3.7.2 The </a:t>
            </a:r>
            <a:r>
              <a:rPr lang="en-US"/>
              <a:t>Software Architecture of an ATM System</a:t>
            </a:r>
            <a:r>
              <a:rPr lang="en-GB"/>
              <a:t> </a:t>
            </a:r>
            <a:endParaRPr lang="en-US"/>
          </a:p>
        </p:txBody>
      </p:sp>
      <p:sp>
        <p:nvSpPr>
          <p:cNvPr id="5" name="Slide Number Placeholder 4"/>
          <p:cNvSpPr>
            <a:spLocks noGrp="1"/>
          </p:cNvSpPr>
          <p:nvPr>
            <p:ph type="sldNum" sz="quarter" idx="12"/>
          </p:nvPr>
        </p:nvSpPr>
        <p:spPr/>
        <p:txBody>
          <a:bodyPr/>
          <a:lstStyle/>
          <a:p>
            <a:fld id="{EC33B370-F672-B743-B3AF-248A63C17270}" type="slidenum">
              <a:rPr lang="en-US" smtClean="0"/>
              <a:t>86</a:t>
            </a:fld>
            <a:endParaRPr lang="en-US"/>
          </a:p>
        </p:txBody>
      </p:sp>
      <p:sp>
        <p:nvSpPr>
          <p:cNvPr id="6" name="Footer Placeholder 5"/>
          <p:cNvSpPr>
            <a:spLocks noGrp="1"/>
          </p:cNvSpPr>
          <p:nvPr>
            <p:ph type="ftr" sz="quarter" idx="11"/>
          </p:nvPr>
        </p:nvSpPr>
        <p:spPr/>
        <p:txBody>
          <a:bodyPr/>
          <a:lstStyle/>
          <a:p>
            <a:r>
              <a:rPr lang="en-US"/>
              <a:t>Chapter 5 Architectural design</a:t>
            </a:r>
          </a:p>
        </p:txBody>
      </p:sp>
      <p:sp>
        <p:nvSpPr>
          <p:cNvPr id="7" name="Content Placeholder 6">
            <a:extLst>
              <a:ext uri="{FF2B5EF4-FFF2-40B4-BE49-F238E27FC236}">
                <a16:creationId xmlns:a16="http://schemas.microsoft.com/office/drawing/2014/main" xmlns="" id="{9DFBC2DE-9B2F-8D43-BAE7-AA55B707015D}"/>
              </a:ext>
            </a:extLst>
          </p:cNvPr>
          <p:cNvSpPr>
            <a:spLocks noGrp="1"/>
          </p:cNvSpPr>
          <p:nvPr>
            <p:ph idx="1"/>
          </p:nvPr>
        </p:nvSpPr>
        <p:spPr/>
        <p:txBody>
          <a:bodyPr/>
          <a:lstStyle/>
          <a:p>
            <a:r>
              <a:rPr lang="en-US" sz="2000"/>
              <a:t>An example of a transaction is a customer request to withdraw money from a bank account using an ATM, Figure 5.3. This involves getting details of the customer’s account, checking the balance, modifying the balance by the amount withdrawn, and sending commands to the ATM to deliver the cash. Until all of these steps have been completed, the transaction is incomplete and the customer accounts database is not changed. </a:t>
            </a:r>
          </a:p>
        </p:txBody>
      </p:sp>
      <p:pic>
        <p:nvPicPr>
          <p:cNvPr id="8" name="Picture 7">
            <a:extLst>
              <a:ext uri="{FF2B5EF4-FFF2-40B4-BE49-F238E27FC236}">
                <a16:creationId xmlns:a16="http://schemas.microsoft.com/office/drawing/2014/main" xmlns="" id="{1D9A68A3-D9FC-E147-9301-5725F157D0F8}"/>
              </a:ext>
            </a:extLst>
          </p:cNvPr>
          <p:cNvPicPr>
            <a:picLocks noChangeAspect="1"/>
          </p:cNvPicPr>
          <p:nvPr/>
        </p:nvPicPr>
        <p:blipFill>
          <a:blip r:embed="rId2"/>
          <a:stretch>
            <a:fillRect/>
          </a:stretch>
        </p:blipFill>
        <p:spPr>
          <a:xfrm>
            <a:off x="2997460" y="3222219"/>
            <a:ext cx="6197079" cy="2883612"/>
          </a:xfrm>
          <a:prstGeom prst="rect">
            <a:avLst/>
          </a:prstGeom>
        </p:spPr>
      </p:pic>
      <p:sp>
        <p:nvSpPr>
          <p:cNvPr id="9" name="Rectangle 8">
            <a:extLst>
              <a:ext uri="{FF2B5EF4-FFF2-40B4-BE49-F238E27FC236}">
                <a16:creationId xmlns:a16="http://schemas.microsoft.com/office/drawing/2014/main" xmlns="" id="{52411576-7001-804F-8A09-F92AA907E53B}"/>
              </a:ext>
            </a:extLst>
          </p:cNvPr>
          <p:cNvSpPr/>
          <p:nvPr/>
        </p:nvSpPr>
        <p:spPr>
          <a:xfrm>
            <a:off x="4477511" y="6056592"/>
            <a:ext cx="3236976" cy="369332"/>
          </a:xfrm>
          <a:prstGeom prst="rect">
            <a:avLst/>
          </a:prstGeom>
        </p:spPr>
        <p:txBody>
          <a:bodyPr wrap="none">
            <a:spAutoFit/>
          </a:bodyPr>
          <a:lstStyle>
            <a:defPPr>
              <a:defRPr lang="en-US"/>
            </a:defPPr>
            <a:lvl1pPr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a:ea typeface="ＭＳ Ｐゴシック" charset="-128"/>
                <a:cs typeface="ＭＳ Ｐゴシック" charset="-128"/>
              </a:defRPr>
            </a:lvl5pPr>
            <a:lvl6pPr marL="2286000" algn="l" defTabSz="457200" rtl="0" eaLnBrk="1" latinLnBrk="0" hangingPunct="1">
              <a:defRPr kern="1200">
                <a:solidFill>
                  <a:schemeClr val="tx1"/>
                </a:solidFill>
                <a:latin typeface="Arial"/>
                <a:ea typeface="ＭＳ Ｐゴシック" charset="-128"/>
                <a:cs typeface="ＭＳ Ｐゴシック" charset="-128"/>
              </a:defRPr>
            </a:lvl6pPr>
            <a:lvl7pPr marL="2743200" algn="l" defTabSz="457200" rtl="0" eaLnBrk="1" latinLnBrk="0" hangingPunct="1">
              <a:defRPr kern="1200">
                <a:solidFill>
                  <a:schemeClr val="tx1"/>
                </a:solidFill>
                <a:latin typeface="Arial"/>
                <a:ea typeface="ＭＳ Ｐゴシック" charset="-128"/>
                <a:cs typeface="ＭＳ Ｐゴシック" charset="-128"/>
              </a:defRPr>
            </a:lvl7pPr>
            <a:lvl8pPr marL="3200400" algn="l" defTabSz="457200" rtl="0" eaLnBrk="1" latinLnBrk="0" hangingPunct="1">
              <a:defRPr kern="1200">
                <a:solidFill>
                  <a:schemeClr val="tx1"/>
                </a:solidFill>
                <a:latin typeface="Arial"/>
                <a:ea typeface="ＭＳ Ｐゴシック" charset="-128"/>
                <a:cs typeface="ＭＳ Ｐゴシック" charset="-128"/>
              </a:defRPr>
            </a:lvl8pPr>
            <a:lvl9pPr marL="3657600" algn="l" defTabSz="457200" rtl="0" eaLnBrk="1" latinLnBrk="0" hangingPunct="1">
              <a:defRPr kern="1200">
                <a:solidFill>
                  <a:schemeClr val="tx1"/>
                </a:solidFill>
                <a:latin typeface="Arial"/>
                <a:ea typeface="ＭＳ Ｐゴシック" charset="-128"/>
                <a:cs typeface="ＭＳ Ｐゴシック" charset="-128"/>
              </a:defRPr>
            </a:lvl9pPr>
          </a:lstStyle>
          <a:p>
            <a:pPr algn="ctr"/>
            <a:r>
              <a:rPr lang="en-US">
                <a:latin typeface="Times New Roman" panose="02020603050405020304" pitchFamily="18" charset="0"/>
              </a:rPr>
              <a:t>Figure </a:t>
            </a:r>
            <a:r>
              <a:rPr lang="en-US" smtClean="0">
                <a:latin typeface="Times New Roman" panose="02020603050405020304" pitchFamily="18" charset="0"/>
              </a:rPr>
              <a:t>3.8: </a:t>
            </a:r>
            <a:r>
              <a:rPr lang="en-US">
                <a:latin typeface="Times New Roman" panose="02020603050405020304" pitchFamily="18" charset="0"/>
              </a:rPr>
              <a:t>Architecture of ATM </a:t>
            </a:r>
            <a:endParaRPr lang="en-US">
              <a:effectLst/>
              <a:latin typeface="Times New Roman" panose="02020603050405020304" pitchFamily="18" charset="0"/>
            </a:endParaRPr>
          </a:p>
        </p:txBody>
      </p:sp>
    </p:spTree>
  </p:cSld>
  <p:clrMapOvr>
    <a:masterClrMapping/>
  </p:clrMapOvr>
  <p:transition/>
  <p:timing/>
</p:sld>
</file>

<file path=ppt/slides/slide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Key Points</a:t>
            </a:r>
            <a:endParaRPr lang="en-US"/>
          </a:p>
        </p:txBody>
      </p:sp>
      <p:sp>
        <p:nvSpPr>
          <p:cNvPr id="5" name="Content Placeholder 4"/>
          <p:cNvSpPr>
            <a:spLocks noGrp="1"/>
          </p:cNvSpPr>
          <p:nvPr>
            <p:ph idx="1"/>
          </p:nvPr>
        </p:nvSpPr>
        <p:spPr/>
        <p:txBody>
          <a:bodyPr/>
          <a:lstStyle/>
          <a:p>
            <a:r>
              <a:rPr lang="en-GB" sz="2000"/>
              <a:t>A model is an abstract view of a system that ignores system details. Complementary system models can be developed to show the system’s context, interactions, structure and behavior.</a:t>
            </a:r>
          </a:p>
          <a:p>
            <a:r>
              <a:rPr lang="en-GB" sz="2000"/>
              <a:t>Context models show how a system that is being </a:t>
            </a:r>
            <a:r>
              <a:rPr lang="en-US" sz="2000"/>
              <a:t>modeled is positioned in an environment with other systems and processes. </a:t>
            </a:r>
            <a:endParaRPr lang="en-GB" sz="2000"/>
          </a:p>
          <a:p>
            <a:r>
              <a:rPr lang="en-US" sz="2000"/>
              <a:t>Use case diagrams and sequence diagrams are used to describe the interactions between users and systems in the system being designed. Use cases describe interactions between a system and external actors; sequence diagrams add more information to these by showing interactions between system objects.</a:t>
            </a:r>
            <a:endParaRPr lang="en-GB" sz="2000"/>
          </a:p>
          <a:p>
            <a:r>
              <a:rPr lang="en-US" sz="2000"/>
              <a:t>Structural models show the organization and architecture of a system. Class diagrams are used to define the static structure of classes in a system and their associations.</a:t>
            </a:r>
            <a:endParaRPr lang="en-GB" sz="2000"/>
          </a:p>
          <a:p>
            <a:endParaRPr lang="en-US"/>
          </a:p>
        </p:txBody>
      </p:sp>
      <p:sp>
        <p:nvSpPr>
          <p:cNvPr id="3" name="Footer Placeholder 2"/>
          <p:cNvSpPr>
            <a:spLocks noGrp="1"/>
          </p:cNvSpPr>
          <p:nvPr>
            <p:ph type="ftr" sz="quarter" idx="11"/>
          </p:nvPr>
        </p:nvSpPr>
        <p:spPr/>
        <p:txBody>
          <a:bodyPr/>
          <a:lstStyle/>
          <a:p>
            <a:pPr>
              <a:defRPr/>
            </a:pPr>
            <a:r>
              <a:rPr lang="en-US" smtClean="0"/>
              <a:t>Chapter 3 System modeling and Architectural Design</a:t>
            </a:r>
            <a:endParaRPr lang="en-US"/>
          </a:p>
        </p:txBody>
      </p:sp>
      <p:sp>
        <p:nvSpPr>
          <p:cNvPr id="4" name="Slide Number Placeholder 3"/>
          <p:cNvSpPr>
            <a:spLocks noGrp="1"/>
          </p:cNvSpPr>
          <p:nvPr>
            <p:ph type="sldNum" sz="quarter" idx="12"/>
          </p:nvPr>
        </p:nvSpPr>
        <p:spPr/>
        <p:txBody>
          <a:bodyPr/>
          <a:lstStyle/>
          <a:p>
            <a:pPr>
              <a:defRPr/>
            </a:pPr>
            <a:fld id="{964AD586-7C25-0244-A129-E014CC0A164A}" type="slidenum">
              <a:rPr lang="en-US" smtClean="0"/>
              <a:pPr>
                <a:defRPr/>
              </a:pPr>
              <a:t>87</a:t>
            </a:fld>
            <a:endParaRPr lang="en-US"/>
          </a:p>
        </p:txBody>
      </p:sp>
    </p:spTree>
  </p:cSld>
  <p:clrMapOvr>
    <a:masterClrMapping/>
  </p:clrMapOvr>
  <p:transition/>
  <p:timing/>
</p:sld>
</file>

<file path=ppt/slides/slide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Key Points</a:t>
            </a:r>
            <a:endParaRPr lang="en-US"/>
          </a:p>
        </p:txBody>
      </p:sp>
      <p:sp>
        <p:nvSpPr>
          <p:cNvPr id="3" name="Content Placeholder 2"/>
          <p:cNvSpPr>
            <a:spLocks noGrp="1"/>
          </p:cNvSpPr>
          <p:nvPr>
            <p:ph idx="1"/>
          </p:nvPr>
        </p:nvSpPr>
        <p:spPr>
          <a:xfrm>
            <a:off x="609600" y="1546161"/>
            <a:ext cx="10972800" cy="4525963"/>
          </a:xfrm>
        </p:spPr>
        <p:txBody>
          <a:bodyPr/>
          <a:lstStyle/>
          <a:p>
            <a:r>
              <a:rPr lang="en-US"/>
              <a:t>A software architecture is a description of how a software system is organized. </a:t>
            </a:r>
            <a:endParaRPr lang="en-GB"/>
          </a:p>
          <a:p>
            <a:r>
              <a:rPr lang="en-US"/>
              <a:t>Architectural design decisions include decisions on the type of application, the distribution of the system, the architectural styles to be used.</a:t>
            </a:r>
            <a:endParaRPr lang="en-GB"/>
          </a:p>
          <a:p>
            <a:r>
              <a:rPr lang="en-US"/>
              <a:t>Architectures may be documented from several different perspectives or views such as a conceptual view, a logical view, a process view, and a development view</a:t>
            </a:r>
            <a:r>
              <a:rPr lang="en-US" smtClean="0"/>
              <a:t>.</a:t>
            </a:r>
          </a:p>
          <a:p>
            <a:r>
              <a:rPr lang="en-US" smtClean="0"/>
              <a:t>TPS is a type of information system that collects, stores, modifies and retrieves the data transactions of an organization.</a:t>
            </a:r>
          </a:p>
          <a:p>
            <a:endParaRPr lang="en-GB"/>
          </a:p>
        </p:txBody>
      </p:sp>
      <p:sp>
        <p:nvSpPr>
          <p:cNvPr id="4" name="Footer Placeholder 3"/>
          <p:cNvSpPr>
            <a:spLocks noGrp="1"/>
          </p:cNvSpPr>
          <p:nvPr>
            <p:ph type="ftr" sz="quarter" idx="11"/>
          </p:nvPr>
        </p:nvSpPr>
        <p:spPr/>
        <p:txBody>
          <a:bodyPr/>
          <a:lstStyle/>
          <a:p>
            <a:r>
              <a:rPr lang="en-US"/>
              <a:t>Chapter 5 Architectural design</a:t>
            </a:r>
          </a:p>
        </p:txBody>
      </p:sp>
      <p:sp>
        <p:nvSpPr>
          <p:cNvPr id="5" name="Slide Number Placeholder 4"/>
          <p:cNvSpPr>
            <a:spLocks noGrp="1"/>
          </p:cNvSpPr>
          <p:nvPr>
            <p:ph type="sldNum" sz="quarter" idx="12"/>
          </p:nvPr>
        </p:nvSpPr>
        <p:spPr/>
        <p:txBody>
          <a:bodyPr/>
          <a:lstStyle/>
          <a:p>
            <a:fld id="{EC33B370-F672-B743-B3AF-248A63C17270}" type="slidenum">
              <a:rPr lang="en-US" smtClean="0"/>
              <a:t>88</a:t>
            </a:fld>
            <a:endParaRPr lang="en-US"/>
          </a:p>
        </p:txBody>
      </p:sp>
    </p:spTree>
  </p:cSld>
  <p:clrMapOvr>
    <a:masterClrMapping/>
  </p:clrMapOvr>
  <p:transition/>
  <p:timing/>
</p:sld>
</file>

<file path=ppt/slides/slide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Review questions</a:t>
            </a:r>
            <a:endParaRPr lang="en-US"/>
          </a:p>
        </p:txBody>
      </p:sp>
      <p:sp>
        <p:nvSpPr>
          <p:cNvPr id="3" name="Content Placeholder 2"/>
          <p:cNvSpPr>
            <a:spLocks noGrp="1"/>
          </p:cNvSpPr>
          <p:nvPr>
            <p:ph idx="1"/>
          </p:nvPr>
        </p:nvSpPr>
        <p:spPr/>
        <p:txBody>
          <a:bodyPr/>
          <a:lstStyle/>
          <a:p>
            <a:pPr marL="457200" indent="-457200">
              <a:buFont typeface="+mj-lt"/>
              <a:buAutoNum type="arabicPeriod"/>
            </a:pPr>
            <a:r>
              <a:rPr lang="en-US" smtClean="0"/>
              <a:t>Define: system modeling, Activity diagram, Use case diagram, sequence diagram, class diagram, state diagram</a:t>
            </a:r>
          </a:p>
          <a:p>
            <a:pPr marL="457200" indent="-457200">
              <a:buFont typeface="+mj-lt"/>
              <a:buAutoNum type="arabicPeriod"/>
            </a:pPr>
            <a:r>
              <a:rPr lang="en-US" smtClean="0"/>
              <a:t>Explain various graphical models</a:t>
            </a:r>
          </a:p>
          <a:p>
            <a:pPr marL="457200" indent="-457200">
              <a:buFont typeface="+mj-lt"/>
              <a:buAutoNum type="arabicPeriod"/>
            </a:pPr>
            <a:r>
              <a:rPr lang="en-US" smtClean="0"/>
              <a:t>Draw Use-case and Sequence diagram for ATM</a:t>
            </a:r>
          </a:p>
          <a:p>
            <a:pPr marL="457200" indent="-457200">
              <a:buFont typeface="+mj-lt"/>
              <a:buAutoNum type="arabicPeriod"/>
            </a:pPr>
            <a:r>
              <a:rPr lang="en-US" smtClean="0"/>
              <a:t>Difference between Aggregation and Composition.</a:t>
            </a:r>
          </a:p>
          <a:p>
            <a:pPr marL="457200" indent="-457200">
              <a:buFont typeface="+mj-lt"/>
              <a:buAutoNum type="arabicPeriod"/>
            </a:pPr>
            <a:r>
              <a:rPr lang="en-US" smtClean="0"/>
              <a:t>What is Architectural design? What are the uses of architectural model?</a:t>
            </a:r>
          </a:p>
          <a:p>
            <a:pPr marL="457200" indent="-457200">
              <a:buFont typeface="+mj-lt"/>
              <a:buAutoNum type="arabicPeriod"/>
            </a:pPr>
            <a:r>
              <a:rPr lang="en-US" smtClean="0"/>
              <a:t>Illustrate 4+1 view model of software architecture with neat diagram</a:t>
            </a:r>
          </a:p>
          <a:p>
            <a:pPr marL="457200" indent="-457200">
              <a:buFont typeface="+mj-lt"/>
              <a:buAutoNum type="arabicPeriod"/>
            </a:pPr>
            <a:r>
              <a:rPr lang="en-US" smtClean="0"/>
              <a:t>List down the uses of application architecture.</a:t>
            </a:r>
          </a:p>
          <a:p>
            <a:pPr marL="457200" indent="-457200">
              <a:buFont typeface="+mj-lt"/>
              <a:buAutoNum type="arabicPeriod"/>
            </a:pPr>
            <a:r>
              <a:rPr lang="en-US" smtClean="0"/>
              <a:t>What is TPS? Explain application architecture of TPS with neat diagram.</a:t>
            </a:r>
          </a:p>
          <a:p>
            <a:pPr marL="457200" indent="-457200">
              <a:buFont typeface="+mj-lt"/>
              <a:buAutoNum type="arabicPeriod"/>
            </a:pPr>
            <a:endParaRPr lang="en-US" smtClean="0"/>
          </a:p>
          <a:p>
            <a:pPr marL="457200" indent="-457200">
              <a:buFont typeface="+mj-lt"/>
              <a:buAutoNum type="arabicPeriod"/>
            </a:pPr>
            <a:endParaRPr lang="en-US" smtClean="0"/>
          </a:p>
        </p:txBody>
      </p:sp>
      <p:sp>
        <p:nvSpPr>
          <p:cNvPr id="4" name="Footer Placeholder 3"/>
          <p:cNvSpPr>
            <a:spLocks noGrp="1"/>
          </p:cNvSpPr>
          <p:nvPr>
            <p:ph type="ftr" sz="quarter" idx="11"/>
          </p:nvPr>
        </p:nvSpPr>
        <p:spPr/>
        <p:txBody>
          <a:bodyPr/>
          <a:lstStyle/>
          <a:p>
            <a:pPr>
              <a:defRPr/>
            </a:pPr>
            <a:r>
              <a:rPr lang="en-US" smtClean="0"/>
              <a:t>Chapter 3 System modeling and Architectural Design</a:t>
            </a:r>
            <a:endParaRPr lang="en-US"/>
          </a:p>
        </p:txBody>
      </p:sp>
      <p:sp>
        <p:nvSpPr>
          <p:cNvPr id="5" name="Slide Number Placeholder 4"/>
          <p:cNvSpPr>
            <a:spLocks noGrp="1"/>
          </p:cNvSpPr>
          <p:nvPr>
            <p:ph type="sldNum" sz="quarter" idx="12"/>
          </p:nvPr>
        </p:nvSpPr>
        <p:spPr/>
        <p:txBody>
          <a:bodyPr/>
          <a:lstStyle/>
          <a:p>
            <a:pPr>
              <a:defRPr/>
            </a:pPr>
            <a:fld id="{DEC9DA09-039A-A841-BA90-58CFCFBF8E01}" type="slidenum">
              <a:rPr lang="en-US" smtClean="0"/>
              <a:pPr>
                <a:defRPr/>
              </a:pPr>
              <a:t>89</a:t>
            </a:fld>
            <a:endParaRPr lang="en-US"/>
          </a:p>
        </p:txBody>
      </p:sp>
    </p:spTree>
  </p:cSld>
  <p:clrMapOvr>
    <a:masterClrMapping/>
  </p:clrMapOvr>
  <p:transition/>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Software Engineering Diversity : Application </a:t>
            </a:r>
            <a:r>
              <a:rPr lang="en-US"/>
              <a:t>types</a:t>
            </a:r>
          </a:p>
        </p:txBody>
      </p:sp>
      <p:sp>
        <p:nvSpPr>
          <p:cNvPr id="3" name="Content Placeholder 2"/>
          <p:cNvSpPr>
            <a:spLocks noGrp="1"/>
          </p:cNvSpPr>
          <p:nvPr>
            <p:ph idx="1"/>
          </p:nvPr>
        </p:nvSpPr>
        <p:spPr/>
        <p:txBody>
          <a:bodyPr/>
          <a:lstStyle/>
          <a:p>
            <a:r>
              <a:rPr lang="en-GB"/>
              <a:t>Stand-alone applications </a:t>
            </a:r>
          </a:p>
          <a:p>
            <a:pPr lvl="1"/>
            <a:r>
              <a:rPr lang="en-GB"/>
              <a:t>These are application systems that run on a local computer, such as a PC. They include all necessary functionality and do not need to be connected to a network. </a:t>
            </a:r>
          </a:p>
          <a:p>
            <a:r>
              <a:rPr lang="en-GB"/>
              <a:t>Interactive transaction-based applications</a:t>
            </a:r>
            <a:r>
              <a:rPr lang="en-GB" i="1"/>
              <a:t> </a:t>
            </a:r>
          </a:p>
          <a:p>
            <a:pPr lvl="1"/>
            <a:r>
              <a:rPr lang="en-GB"/>
              <a:t>Applications that execute on a remote computer and are accessed by users from their own PCs or terminals. These include web applications such as e-commerce applications. </a:t>
            </a:r>
          </a:p>
          <a:p>
            <a:r>
              <a:rPr lang="en-GB"/>
              <a:t>Embedded control systems </a:t>
            </a:r>
          </a:p>
          <a:p>
            <a:pPr lvl="1"/>
            <a:r>
              <a:rPr lang="en-GB" smtClean="0"/>
              <a:t>These are software control systems that control and manage hardware devices. Numerically, there are probably more embedded systems than any other type of system. </a:t>
            </a:r>
          </a:p>
          <a:p>
            <a:r>
              <a:rPr lang="en-GB" smtClean="0"/>
              <a:t>Batch processing systems </a:t>
            </a:r>
          </a:p>
          <a:p>
            <a:pPr lvl="1"/>
            <a:r>
              <a:rPr lang="en-GB" smtClean="0"/>
              <a:t>These are business systems that are designed to process data in large batches. They process large numbers of individual inputs to create corresponding outputs. </a:t>
            </a:r>
          </a:p>
          <a:p>
            <a:pPr lvl="1"/>
            <a:endParaRPr lang="en-US"/>
          </a:p>
        </p:txBody>
      </p:sp>
      <p:sp>
        <p:nvSpPr>
          <p:cNvPr id="4" name="Footer Placeholder 3"/>
          <p:cNvSpPr>
            <a:spLocks noGrp="1"/>
          </p:cNvSpPr>
          <p:nvPr>
            <p:ph type="ftr" sz="quarter" idx="11"/>
          </p:nvPr>
        </p:nvSpPr>
        <p:spPr/>
        <p:txBody>
          <a:bodyPr/>
          <a:lstStyle/>
          <a:p>
            <a:pPr>
              <a:defRPr/>
            </a:pPr>
            <a:r>
              <a:rPr lang="en-US" smtClean="0"/>
              <a:t>Chapter 1  Introduction and Software Processes</a:t>
            </a:r>
            <a:endParaRPr lang="en-US"/>
          </a:p>
        </p:txBody>
      </p:sp>
      <p:sp>
        <p:nvSpPr>
          <p:cNvPr id="5" name="Slide Number Placeholder 4"/>
          <p:cNvSpPr>
            <a:spLocks noGrp="1"/>
          </p:cNvSpPr>
          <p:nvPr>
            <p:ph type="sldNum" sz="quarter" idx="12"/>
          </p:nvPr>
        </p:nvSpPr>
        <p:spPr/>
        <p:txBody>
          <a:bodyPr/>
          <a:lstStyle/>
          <a:p>
            <a:pPr>
              <a:defRPr/>
            </a:pPr>
            <a:fld id="{6A4D3DC4-9E7F-1C47-B729-896D53019E3D}" type="slidenum">
              <a:rPr lang="en-US" smtClean="0"/>
              <a:pPr>
                <a:defRPr/>
              </a:pPr>
              <a:t>9</a:t>
            </a:fld>
            <a:endParaRPr lang="en-US"/>
          </a:p>
        </p:txBody>
      </p:sp>
    </p:spTree>
  </p:cSld>
  <p:clrMapOvr>
    <a:masterClrMapping/>
  </p:clrMapOvr>
  <p:transition/>
  <p:timing/>
</p:sld>
</file>

<file path=ppt/slides/slide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ctrTitle"/>
          </p:nvPr>
        </p:nvSpPr>
        <p:spPr>
          <a:xfrm>
            <a:off x="2209800" y="2693988"/>
            <a:ext cx="7772400" cy="1470025"/>
          </a:xfrm>
        </p:spPr>
        <p:txBody>
          <a:bodyPr>
            <a:normAutofit/>
          </a:bodyPr>
          <a:lstStyle/>
          <a:p>
            <a:pPr algn="ctr"/>
            <a:r>
              <a:rPr lang="en-US"/>
              <a:t>Chapter </a:t>
            </a:r>
            <a:r>
              <a:rPr lang="en-US" smtClean="0"/>
              <a:t>4 </a:t>
            </a:r>
            <a:r>
              <a:rPr lang="en-US"/>
              <a:t>– Design and Implementation</a:t>
            </a:r>
          </a:p>
        </p:txBody>
      </p:sp>
      <p:sp>
        <p:nvSpPr>
          <p:cNvPr id="4" name="Slide Number Placeholder 3"/>
          <p:cNvSpPr>
            <a:spLocks noGrp="1"/>
          </p:cNvSpPr>
          <p:nvPr>
            <p:ph type="sldNum" sz="quarter" idx="12"/>
          </p:nvPr>
        </p:nvSpPr>
        <p:spPr/>
        <p:txBody>
          <a:bodyPr/>
          <a:lstStyle/>
          <a:p>
            <a:fld id="{EC83099C-5FA5-B04A-B819-64718E2A253A}" type="slidenum">
              <a:rPr lang="en-US" smtClean="0"/>
              <a:t>90</a:t>
            </a:fld>
            <a:endParaRPr lang="en-US"/>
          </a:p>
        </p:txBody>
      </p:sp>
      <p:sp>
        <p:nvSpPr>
          <p:cNvPr id="5" name="Footer Placeholder 4"/>
          <p:cNvSpPr>
            <a:spLocks noGrp="1"/>
          </p:cNvSpPr>
          <p:nvPr>
            <p:ph type="ftr" sz="quarter" idx="11"/>
          </p:nvPr>
        </p:nvSpPr>
        <p:spPr/>
        <p:txBody>
          <a:bodyPr/>
          <a:lstStyle/>
          <a:p>
            <a:r>
              <a:rPr lang="en-US" smtClean="0"/>
              <a:t>Chapter 4 Design and implementation</a:t>
            </a:r>
            <a:endParaRPr lang="en-US"/>
          </a:p>
        </p:txBody>
      </p:sp>
    </p:spTree>
  </p:cSld>
  <p:clrMapOvr>
    <a:masterClrMapping/>
  </p:clrMapOvr>
  <p:transition/>
  <p:timing/>
</p:sld>
</file>

<file path=ppt/slides/slide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Topics Covered</a:t>
            </a:r>
          </a:p>
        </p:txBody>
      </p:sp>
      <p:sp>
        <p:nvSpPr>
          <p:cNvPr id="3" name="Content Placeholder 2"/>
          <p:cNvSpPr>
            <a:spLocks noGrp="1"/>
          </p:cNvSpPr>
          <p:nvPr>
            <p:ph idx="1"/>
          </p:nvPr>
        </p:nvSpPr>
        <p:spPr/>
        <p:txBody>
          <a:bodyPr/>
          <a:lstStyle/>
          <a:p>
            <a:r>
              <a:rPr lang="en-US" smtClean="0"/>
              <a:t>Design and Implementation</a:t>
            </a:r>
          </a:p>
          <a:p>
            <a:r>
              <a:rPr lang="en-US" smtClean="0"/>
              <a:t>An </a:t>
            </a:r>
            <a:r>
              <a:rPr lang="en-US"/>
              <a:t>Object-Oriented Design </a:t>
            </a:r>
            <a:r>
              <a:rPr lang="en-US" smtClean="0"/>
              <a:t>Process</a:t>
            </a:r>
          </a:p>
          <a:p>
            <a:r>
              <a:rPr lang="en-US" smtClean="0"/>
              <a:t>Context and Interaction Models</a:t>
            </a:r>
            <a:endParaRPr lang="en-GB"/>
          </a:p>
          <a:p>
            <a:r>
              <a:rPr lang="en-US"/>
              <a:t>Implementation Issues</a:t>
            </a:r>
            <a:endParaRPr lang="en-GB"/>
          </a:p>
          <a:p>
            <a:r>
              <a:rPr lang="en-US"/>
              <a:t>Open Source Development</a:t>
            </a:r>
            <a:r>
              <a:rPr lang="en-GB"/>
              <a:t> </a:t>
            </a:r>
            <a:endParaRPr lang="en-US"/>
          </a:p>
        </p:txBody>
      </p:sp>
      <p:sp>
        <p:nvSpPr>
          <p:cNvPr id="4" name="Slide Number Placeholder 3"/>
          <p:cNvSpPr>
            <a:spLocks noGrp="1"/>
          </p:cNvSpPr>
          <p:nvPr>
            <p:ph type="sldNum" sz="quarter" idx="12"/>
          </p:nvPr>
        </p:nvSpPr>
        <p:spPr/>
        <p:txBody>
          <a:bodyPr/>
          <a:lstStyle/>
          <a:p>
            <a:fld id="{EC83099C-5FA5-B04A-B819-64718E2A253A}" type="slidenum">
              <a:rPr lang="en-US" smtClean="0"/>
              <a:t>91</a:t>
            </a:fld>
            <a:endParaRPr lang="en-US"/>
          </a:p>
        </p:txBody>
      </p:sp>
      <p:sp>
        <p:nvSpPr>
          <p:cNvPr id="5" name="Footer Placeholder 4"/>
          <p:cNvSpPr>
            <a:spLocks noGrp="1"/>
          </p:cNvSpPr>
          <p:nvPr>
            <p:ph type="ftr" sz="quarter" idx="11"/>
          </p:nvPr>
        </p:nvSpPr>
        <p:spPr/>
        <p:txBody>
          <a:bodyPr/>
          <a:lstStyle/>
          <a:p>
            <a:r>
              <a:rPr lang="en-US" smtClean="0"/>
              <a:t>Chapter 4 Design and implementation</a:t>
            </a:r>
            <a:endParaRPr lang="en-US"/>
          </a:p>
        </p:txBody>
      </p:sp>
    </p:spTree>
  </p:cSld>
  <p:clrMapOvr>
    <a:masterClrMapping/>
  </p:clrMapOvr>
  <p:transition/>
  <p:timing/>
</p:sld>
</file>

<file path=ppt/slides/slide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4.1 Design </a:t>
            </a:r>
            <a:r>
              <a:rPr lang="en-US"/>
              <a:t>and Implementation</a:t>
            </a:r>
          </a:p>
        </p:txBody>
      </p:sp>
      <p:sp>
        <p:nvSpPr>
          <p:cNvPr id="3" name="Content Placeholder 2"/>
          <p:cNvSpPr>
            <a:spLocks noGrp="1"/>
          </p:cNvSpPr>
          <p:nvPr>
            <p:ph idx="1"/>
          </p:nvPr>
        </p:nvSpPr>
        <p:spPr/>
        <p:txBody>
          <a:bodyPr/>
          <a:lstStyle/>
          <a:p>
            <a:r>
              <a:rPr lang="en-US"/>
              <a:t>Software design and implementation is the stage in the software engineering process at which an executable software system is developed. </a:t>
            </a:r>
          </a:p>
          <a:p>
            <a:r>
              <a:rPr lang="en-US"/>
              <a:t>Software design and implementation activities are invariably inter-leaved. </a:t>
            </a:r>
          </a:p>
          <a:p>
            <a:pPr lvl="1"/>
            <a:r>
              <a:rPr lang="en-US"/>
              <a:t>Software design is a creative activity in which you identify software components and their relationships, based on a customer’s requirements. </a:t>
            </a:r>
          </a:p>
          <a:p>
            <a:pPr lvl="1"/>
            <a:r>
              <a:rPr lang="en-US"/>
              <a:t>Implementation is the process of realizing the design as a program. </a:t>
            </a:r>
          </a:p>
        </p:txBody>
      </p:sp>
      <p:sp>
        <p:nvSpPr>
          <p:cNvPr id="4" name="Slide Number Placeholder 3"/>
          <p:cNvSpPr>
            <a:spLocks noGrp="1"/>
          </p:cNvSpPr>
          <p:nvPr>
            <p:ph type="sldNum" sz="quarter" idx="12"/>
          </p:nvPr>
        </p:nvSpPr>
        <p:spPr/>
        <p:txBody>
          <a:bodyPr/>
          <a:lstStyle/>
          <a:p>
            <a:fld id="{EC83099C-5FA5-B04A-B819-64718E2A253A}" type="slidenum">
              <a:rPr lang="en-US" smtClean="0"/>
              <a:t>92</a:t>
            </a:fld>
            <a:endParaRPr lang="en-US"/>
          </a:p>
        </p:txBody>
      </p:sp>
      <p:sp>
        <p:nvSpPr>
          <p:cNvPr id="5" name="Footer Placeholder 4"/>
          <p:cNvSpPr>
            <a:spLocks noGrp="1"/>
          </p:cNvSpPr>
          <p:nvPr>
            <p:ph type="ftr" sz="quarter" idx="11"/>
          </p:nvPr>
        </p:nvSpPr>
        <p:spPr/>
        <p:txBody>
          <a:bodyPr/>
          <a:lstStyle/>
          <a:p>
            <a:r>
              <a:rPr lang="en-US" smtClean="0"/>
              <a:t>Chapter 4 Design and implementation</a:t>
            </a:r>
            <a:endParaRPr lang="en-US"/>
          </a:p>
        </p:txBody>
      </p:sp>
    </p:spTree>
  </p:cSld>
  <p:clrMapOvr>
    <a:masterClrMapping/>
  </p:clrMapOvr>
  <p:transition/>
  <p:timing/>
</p:sld>
</file>

<file path=ppt/slides/slide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26978" name="Rectangle 2"/>
          <p:cNvSpPr>
            <a:spLocks noGrp="1" noChangeArrowheads="1"/>
          </p:cNvSpPr>
          <p:nvPr>
            <p:ph type="title"/>
          </p:nvPr>
        </p:nvSpPr>
        <p:spPr>
          <a:xfrm>
            <a:off x="644525" y="306389"/>
            <a:ext cx="8093075" cy="917575"/>
          </a:xfrm>
        </p:spPr>
        <p:txBody>
          <a:bodyPr/>
          <a:lstStyle/>
          <a:p>
            <a:r>
              <a:rPr lang="en-US" smtClean="0"/>
              <a:t>4.2 An </a:t>
            </a:r>
            <a:r>
              <a:rPr lang="en-US"/>
              <a:t>Object-Oriented Design Process</a:t>
            </a:r>
          </a:p>
        </p:txBody>
      </p:sp>
      <p:sp>
        <p:nvSpPr>
          <p:cNvPr id="126979" name="Rectangle 3"/>
          <p:cNvSpPr>
            <a:spLocks noGrp="1" noChangeArrowheads="1"/>
          </p:cNvSpPr>
          <p:nvPr>
            <p:ph type="body" idx="4294967295"/>
          </p:nvPr>
        </p:nvSpPr>
        <p:spPr>
          <a:xfrm>
            <a:off x="609600" y="1600201"/>
            <a:ext cx="10972800" cy="4525963"/>
          </a:xfrm>
        </p:spPr>
        <p:txBody>
          <a:bodyPr/>
          <a:lstStyle/>
          <a:p>
            <a:pPr>
              <a:lnSpc>
                <a:spcPct val="90000"/>
              </a:lnSpc>
            </a:pPr>
            <a:r>
              <a:rPr lang="en-US"/>
              <a:t>Structured object-oriented design processes involve developing a number of different system models.</a:t>
            </a:r>
          </a:p>
          <a:p>
            <a:pPr>
              <a:lnSpc>
                <a:spcPct val="90000"/>
              </a:lnSpc>
            </a:pPr>
            <a:r>
              <a:rPr lang="en-US"/>
              <a:t>They require a lot of effort for development and maintenance of these models and, for small systems, this may not be cost-effective.</a:t>
            </a:r>
          </a:p>
          <a:p>
            <a:pPr>
              <a:lnSpc>
                <a:spcPct val="90000"/>
              </a:lnSpc>
            </a:pPr>
            <a:r>
              <a:rPr lang="en-US"/>
              <a:t>However, for large systems developed by different groups design models are an important communication mechanism.</a:t>
            </a:r>
          </a:p>
        </p:txBody>
      </p:sp>
      <p:sp>
        <p:nvSpPr>
          <p:cNvPr id="4" name="Slide Number Placeholder 3"/>
          <p:cNvSpPr>
            <a:spLocks noGrp="1"/>
          </p:cNvSpPr>
          <p:nvPr>
            <p:ph type="sldNum" sz="quarter" idx="12"/>
          </p:nvPr>
        </p:nvSpPr>
        <p:spPr/>
        <p:txBody>
          <a:bodyPr/>
          <a:lstStyle/>
          <a:p>
            <a:fld id="{EC83099C-5FA5-B04A-B819-64718E2A253A}" type="slidenum">
              <a:rPr lang="en-US" smtClean="0"/>
              <a:t>93</a:t>
            </a:fld>
            <a:endParaRPr lang="en-US"/>
          </a:p>
        </p:txBody>
      </p:sp>
      <p:sp>
        <p:nvSpPr>
          <p:cNvPr id="5" name="Footer Placeholder 4"/>
          <p:cNvSpPr>
            <a:spLocks noGrp="1"/>
          </p:cNvSpPr>
          <p:nvPr>
            <p:ph type="ftr" sz="quarter" idx="11"/>
          </p:nvPr>
        </p:nvSpPr>
        <p:spPr/>
        <p:txBody>
          <a:bodyPr/>
          <a:lstStyle/>
          <a:p>
            <a:r>
              <a:rPr lang="en-US" smtClean="0"/>
              <a:t>Chapter 4 Design and implementation</a:t>
            </a:r>
            <a:endParaRPr lang="en-US"/>
          </a:p>
        </p:txBody>
      </p:sp>
    </p:spTree>
  </p:cSld>
  <p:clrMapOvr>
    <a:masterClrMapping/>
  </p:clrMapOvr>
  <p:transition/>
  <p:timing/>
</p:sld>
</file>

<file path=ppt/slides/slide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07522" name="Rectangle 2"/>
          <p:cNvSpPr>
            <a:spLocks noGrp="1" noChangeArrowheads="1"/>
          </p:cNvSpPr>
          <p:nvPr>
            <p:ph type="title"/>
          </p:nvPr>
        </p:nvSpPr>
        <p:spPr/>
        <p:txBody>
          <a:bodyPr/>
          <a:lstStyle/>
          <a:p>
            <a:r>
              <a:rPr lang="en-GB"/>
              <a:t>Process Stages</a:t>
            </a:r>
          </a:p>
        </p:txBody>
      </p:sp>
      <p:sp>
        <p:nvSpPr>
          <p:cNvPr id="107523" name="Rectangle 3"/>
          <p:cNvSpPr>
            <a:spLocks noGrp="1" noChangeArrowheads="1"/>
          </p:cNvSpPr>
          <p:nvPr>
            <p:ph type="body" idx="4294967295"/>
          </p:nvPr>
        </p:nvSpPr>
        <p:spPr>
          <a:xfrm>
            <a:off x="609600" y="1600201"/>
            <a:ext cx="10972800" cy="4525963"/>
          </a:xfrm>
        </p:spPr>
        <p:txBody>
          <a:bodyPr/>
          <a:lstStyle/>
          <a:p>
            <a:r>
              <a:rPr lang="en-GB"/>
              <a:t>There are a variety of different object-oriented design processes that depend on the organization using the process.</a:t>
            </a:r>
          </a:p>
          <a:p>
            <a:r>
              <a:rPr lang="en-GB"/>
              <a:t>Common activities in these processes include:</a:t>
            </a:r>
          </a:p>
          <a:p>
            <a:pPr lvl="1"/>
            <a:r>
              <a:rPr lang="en-GB"/>
              <a:t>Define the context and modes of use of the system;</a:t>
            </a:r>
          </a:p>
          <a:p>
            <a:pPr lvl="1"/>
            <a:r>
              <a:rPr lang="en-GB"/>
              <a:t>Design the system architecture;</a:t>
            </a:r>
          </a:p>
          <a:p>
            <a:pPr lvl="1"/>
            <a:r>
              <a:rPr lang="en-GB"/>
              <a:t>Identify the principal system objects;</a:t>
            </a:r>
          </a:p>
          <a:p>
            <a:pPr lvl="1"/>
            <a:r>
              <a:rPr lang="en-GB"/>
              <a:t>Develop design models;</a:t>
            </a:r>
          </a:p>
          <a:p>
            <a:pPr lvl="1"/>
            <a:r>
              <a:rPr lang="en-GB"/>
              <a:t>Specify object interfaces.</a:t>
            </a:r>
          </a:p>
        </p:txBody>
      </p:sp>
      <p:sp>
        <p:nvSpPr>
          <p:cNvPr id="4" name="Slide Number Placeholder 3"/>
          <p:cNvSpPr>
            <a:spLocks noGrp="1"/>
          </p:cNvSpPr>
          <p:nvPr>
            <p:ph type="sldNum" sz="quarter" idx="12"/>
          </p:nvPr>
        </p:nvSpPr>
        <p:spPr/>
        <p:txBody>
          <a:bodyPr/>
          <a:lstStyle/>
          <a:p>
            <a:fld id="{EC83099C-5FA5-B04A-B819-64718E2A253A}" type="slidenum">
              <a:rPr lang="en-US" smtClean="0"/>
              <a:t>94</a:t>
            </a:fld>
            <a:endParaRPr lang="en-US"/>
          </a:p>
        </p:txBody>
      </p:sp>
      <p:sp>
        <p:nvSpPr>
          <p:cNvPr id="5" name="Footer Placeholder 4"/>
          <p:cNvSpPr>
            <a:spLocks noGrp="1"/>
          </p:cNvSpPr>
          <p:nvPr>
            <p:ph type="ftr" sz="quarter" idx="11"/>
          </p:nvPr>
        </p:nvSpPr>
        <p:spPr/>
        <p:txBody>
          <a:bodyPr/>
          <a:lstStyle/>
          <a:p>
            <a:r>
              <a:rPr lang="en-US" smtClean="0"/>
              <a:t>Chapter 4 Design and implementation</a:t>
            </a:r>
            <a:endParaRPr lang="en-US"/>
          </a:p>
        </p:txBody>
      </p:sp>
    </p:spTree>
  </p:cSld>
  <p:clrMapOvr>
    <a:masterClrMapping/>
  </p:clrMapOvr>
  <p:transition/>
  <p:timing/>
</p:sld>
</file>

<file path=ppt/slides/slide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4.3 Context </a:t>
            </a:r>
            <a:r>
              <a:rPr lang="en-US"/>
              <a:t>and Interaction Models</a:t>
            </a:r>
          </a:p>
        </p:txBody>
      </p:sp>
      <p:sp>
        <p:nvSpPr>
          <p:cNvPr id="3" name="Content Placeholder 2"/>
          <p:cNvSpPr>
            <a:spLocks noGrp="1"/>
          </p:cNvSpPr>
          <p:nvPr>
            <p:ph idx="1"/>
          </p:nvPr>
        </p:nvSpPr>
        <p:spPr/>
        <p:txBody>
          <a:bodyPr/>
          <a:lstStyle/>
          <a:p>
            <a:r>
              <a:rPr lang="en-US"/>
              <a:t>A system context model is a structural model that demonstrates the other systems in the environment of the system being developed.</a:t>
            </a:r>
            <a:endParaRPr lang="en-GB"/>
          </a:p>
          <a:p>
            <a:r>
              <a:rPr lang="en-US"/>
              <a:t>An interaction model is a dynamic model that shows how the system interacts with its environment as it is used.</a:t>
            </a:r>
            <a:endParaRPr lang="en-GB"/>
          </a:p>
          <a:p>
            <a:endParaRPr lang="en-US"/>
          </a:p>
        </p:txBody>
      </p:sp>
      <p:sp>
        <p:nvSpPr>
          <p:cNvPr id="4" name="Slide Number Placeholder 3"/>
          <p:cNvSpPr>
            <a:spLocks noGrp="1"/>
          </p:cNvSpPr>
          <p:nvPr>
            <p:ph type="sldNum" sz="quarter" idx="12"/>
          </p:nvPr>
        </p:nvSpPr>
        <p:spPr/>
        <p:txBody>
          <a:bodyPr/>
          <a:lstStyle/>
          <a:p>
            <a:fld id="{EC83099C-5FA5-B04A-B819-64718E2A253A}" type="slidenum">
              <a:rPr lang="en-US" smtClean="0"/>
              <a:t>95</a:t>
            </a:fld>
            <a:endParaRPr lang="en-US"/>
          </a:p>
        </p:txBody>
      </p:sp>
      <p:sp>
        <p:nvSpPr>
          <p:cNvPr id="5" name="Footer Placeholder 4"/>
          <p:cNvSpPr>
            <a:spLocks noGrp="1"/>
          </p:cNvSpPr>
          <p:nvPr>
            <p:ph type="ftr" sz="quarter" idx="11"/>
          </p:nvPr>
        </p:nvSpPr>
        <p:spPr/>
        <p:txBody>
          <a:bodyPr/>
          <a:lstStyle/>
          <a:p>
            <a:r>
              <a:rPr lang="en-US" smtClean="0"/>
              <a:t>Chapter 4 Design and implementation</a:t>
            </a:r>
            <a:endParaRPr lang="en-US"/>
          </a:p>
        </p:txBody>
      </p:sp>
    </p:spTree>
  </p:cSld>
  <p:clrMapOvr>
    <a:masterClrMapping/>
  </p:clrMapOvr>
  <p:transition/>
  <p:timing/>
</p:sld>
</file>

<file path=ppt/slides/slide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4.4 Implementation </a:t>
            </a:r>
            <a:r>
              <a:rPr lang="en-US"/>
              <a:t>Issues</a:t>
            </a:r>
          </a:p>
        </p:txBody>
      </p:sp>
      <p:sp>
        <p:nvSpPr>
          <p:cNvPr id="3" name="Content Placeholder 2"/>
          <p:cNvSpPr>
            <a:spLocks noGrp="1"/>
          </p:cNvSpPr>
          <p:nvPr>
            <p:ph idx="1"/>
          </p:nvPr>
        </p:nvSpPr>
        <p:spPr/>
        <p:txBody>
          <a:bodyPr/>
          <a:lstStyle/>
          <a:p>
            <a:r>
              <a:rPr lang="en-US"/>
              <a:t>Software engineering includes all of the activities involved in software development from the initial requirements of the system through to maintenance and management of the deployed system. A critical stage of this process is, of course, system implementation, where you create an executable version of the software.</a:t>
            </a:r>
          </a:p>
          <a:p>
            <a:r>
              <a:rPr lang="en-US"/>
              <a:t>Implementation may involve developing programs in high- or low-level programming languages or tailoring and adapting generic, off-the-shelf systems to meet the specific requirements of an organization.</a:t>
            </a:r>
          </a:p>
          <a:p>
            <a:endParaRPr lang="en-US"/>
          </a:p>
        </p:txBody>
      </p:sp>
      <p:sp>
        <p:nvSpPr>
          <p:cNvPr id="4" name="Slide Number Placeholder 3"/>
          <p:cNvSpPr>
            <a:spLocks noGrp="1"/>
          </p:cNvSpPr>
          <p:nvPr>
            <p:ph type="sldNum" sz="quarter" idx="12"/>
          </p:nvPr>
        </p:nvSpPr>
        <p:spPr/>
        <p:txBody>
          <a:bodyPr/>
          <a:lstStyle/>
          <a:p>
            <a:fld id="{EC83099C-5FA5-B04A-B819-64718E2A253A}" type="slidenum">
              <a:rPr lang="en-US" smtClean="0"/>
              <a:t>96</a:t>
            </a:fld>
            <a:endParaRPr lang="en-US"/>
          </a:p>
        </p:txBody>
      </p:sp>
      <p:sp>
        <p:nvSpPr>
          <p:cNvPr id="5" name="Footer Placeholder 4"/>
          <p:cNvSpPr>
            <a:spLocks noGrp="1"/>
          </p:cNvSpPr>
          <p:nvPr>
            <p:ph type="ftr" sz="quarter" idx="11"/>
          </p:nvPr>
        </p:nvSpPr>
        <p:spPr/>
        <p:txBody>
          <a:bodyPr/>
          <a:lstStyle/>
          <a:p>
            <a:r>
              <a:rPr lang="en-US" smtClean="0"/>
              <a:t>Chapter 4 Design and implementation</a:t>
            </a:r>
            <a:endParaRPr lang="en-US"/>
          </a:p>
        </p:txBody>
      </p:sp>
    </p:spTree>
  </p:cSld>
  <p:clrMapOvr>
    <a:masterClrMapping/>
  </p:clrMapOvr>
  <p:transition/>
  <p:timing/>
</p:sld>
</file>

<file path=ppt/slides/slide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Implementation Issues</a:t>
            </a:r>
          </a:p>
        </p:txBody>
      </p:sp>
      <p:sp>
        <p:nvSpPr>
          <p:cNvPr id="3" name="Content Placeholder 2"/>
          <p:cNvSpPr>
            <a:spLocks noGrp="1"/>
          </p:cNvSpPr>
          <p:nvPr>
            <p:ph idx="1"/>
          </p:nvPr>
        </p:nvSpPr>
        <p:spPr/>
        <p:txBody>
          <a:bodyPr/>
          <a:lstStyle/>
          <a:p>
            <a:r>
              <a:rPr lang="en-US"/>
              <a:t>Focus here is not on programming, although this is obviously important, but on other implementation issues that are often not covered in programming texts:</a:t>
            </a:r>
          </a:p>
          <a:p>
            <a:pPr lvl="1"/>
            <a:r>
              <a:rPr lang="en-US">
                <a:solidFill>
                  <a:srgbClr val="FF0000"/>
                </a:solidFill>
              </a:rPr>
              <a:t>Reuse </a:t>
            </a:r>
            <a:r>
              <a:rPr lang="en-US"/>
              <a:t>Most modern software is constructed by reusing existing components or systems. When you are developing software, you should make as much use as possible of existing code.</a:t>
            </a:r>
            <a:endParaRPr lang="en-GB"/>
          </a:p>
          <a:p>
            <a:pPr lvl="1"/>
            <a:r>
              <a:rPr lang="en-US">
                <a:solidFill>
                  <a:srgbClr val="FF0000"/>
                </a:solidFill>
              </a:rPr>
              <a:t>Configuration management </a:t>
            </a:r>
            <a:r>
              <a:rPr lang="en-US"/>
              <a:t>During the development process, you have to keep track of the many different versions of each software component in a configuration management system.</a:t>
            </a:r>
            <a:endParaRPr lang="en-GB"/>
          </a:p>
          <a:p>
            <a:pPr lvl="1"/>
            <a:r>
              <a:rPr lang="en-US">
                <a:solidFill>
                  <a:srgbClr val="FF0000"/>
                </a:solidFill>
              </a:rPr>
              <a:t>Host-target development </a:t>
            </a:r>
            <a:r>
              <a:rPr lang="en-US"/>
              <a:t>Production software does not usually execute on the same computer as the software development environment. Rather, you develop it on one computer (the host system) and execute it on a separate computer (the target system).</a:t>
            </a:r>
            <a:r>
              <a:rPr lang="en-GB"/>
              <a:t> </a:t>
            </a:r>
            <a:endParaRPr lang="en-US"/>
          </a:p>
        </p:txBody>
      </p:sp>
      <p:sp>
        <p:nvSpPr>
          <p:cNvPr id="4" name="Slide Number Placeholder 3"/>
          <p:cNvSpPr>
            <a:spLocks noGrp="1"/>
          </p:cNvSpPr>
          <p:nvPr>
            <p:ph type="sldNum" sz="quarter" idx="12"/>
          </p:nvPr>
        </p:nvSpPr>
        <p:spPr/>
        <p:txBody>
          <a:bodyPr/>
          <a:lstStyle/>
          <a:p>
            <a:fld id="{EC83099C-5FA5-B04A-B819-64718E2A253A}" type="slidenum">
              <a:rPr lang="en-US" smtClean="0"/>
              <a:t>97</a:t>
            </a:fld>
            <a:endParaRPr lang="en-US"/>
          </a:p>
        </p:txBody>
      </p:sp>
      <p:sp>
        <p:nvSpPr>
          <p:cNvPr id="5" name="Footer Placeholder 4"/>
          <p:cNvSpPr>
            <a:spLocks noGrp="1"/>
          </p:cNvSpPr>
          <p:nvPr>
            <p:ph type="ftr" sz="quarter" idx="11"/>
          </p:nvPr>
        </p:nvSpPr>
        <p:spPr/>
        <p:txBody>
          <a:bodyPr/>
          <a:lstStyle/>
          <a:p>
            <a:r>
              <a:rPr lang="en-US" smtClean="0"/>
              <a:t>Chapter 4 Design and implementation</a:t>
            </a:r>
            <a:endParaRPr lang="en-US"/>
          </a:p>
        </p:txBody>
      </p:sp>
    </p:spTree>
    <p:extLst>
      <p:ext uri="{BB962C8B-B14F-4D97-AF65-F5344CB8AC3E}">
        <p14:creationId xmlns:p14="http://schemas.microsoft.com/office/powerpoint/2010/main" xmlns="" val="282957363"/>
      </p:ext>
    </p:extLst>
  </p:cSld>
  <p:clrMapOvr>
    <a:masterClrMapping/>
  </p:clrMapOvr>
  <p:transition/>
  <p:timing/>
</p:sld>
</file>

<file path=ppt/slides/slide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4.4.1 Reuse</a:t>
            </a:r>
            <a:endParaRPr lang="en-US"/>
          </a:p>
        </p:txBody>
      </p:sp>
      <p:sp>
        <p:nvSpPr>
          <p:cNvPr id="3" name="Content Placeholder 2"/>
          <p:cNvSpPr>
            <a:spLocks noGrp="1"/>
          </p:cNvSpPr>
          <p:nvPr>
            <p:ph idx="1"/>
          </p:nvPr>
        </p:nvSpPr>
        <p:spPr/>
        <p:txBody>
          <a:bodyPr/>
          <a:lstStyle/>
          <a:p>
            <a:r>
              <a:rPr lang="en-US"/>
              <a:t>From the 1960s to the 1990s, most new software was developed from scratch, by writing all code in a high-level programming language. </a:t>
            </a:r>
          </a:p>
          <a:p>
            <a:pPr lvl="1"/>
            <a:r>
              <a:rPr lang="en-US"/>
              <a:t>The only significant reuse or software was the reuse of functions and objects in programming language libraries. </a:t>
            </a:r>
          </a:p>
          <a:p>
            <a:r>
              <a:rPr lang="en-US"/>
              <a:t>Costs and schedule pressure mean that this approach became increasingly unviable, especially for commercial and Internet-based systems. </a:t>
            </a:r>
          </a:p>
          <a:p>
            <a:r>
              <a:rPr lang="en-US"/>
              <a:t>An approach to development based around the reuse of existing software emerged and is now generally used for business and scientific software. </a:t>
            </a:r>
            <a:endParaRPr lang="en-GB"/>
          </a:p>
          <a:p>
            <a:endParaRPr lang="en-US"/>
          </a:p>
        </p:txBody>
      </p:sp>
      <p:sp>
        <p:nvSpPr>
          <p:cNvPr id="4" name="Slide Number Placeholder 3"/>
          <p:cNvSpPr>
            <a:spLocks noGrp="1"/>
          </p:cNvSpPr>
          <p:nvPr>
            <p:ph type="sldNum" sz="quarter" idx="12"/>
          </p:nvPr>
        </p:nvSpPr>
        <p:spPr/>
        <p:txBody>
          <a:bodyPr/>
          <a:lstStyle/>
          <a:p>
            <a:fld id="{EC83099C-5FA5-B04A-B819-64718E2A253A}" type="slidenum">
              <a:rPr lang="en-US" smtClean="0"/>
              <a:t>98</a:t>
            </a:fld>
            <a:endParaRPr lang="en-US"/>
          </a:p>
        </p:txBody>
      </p:sp>
      <p:sp>
        <p:nvSpPr>
          <p:cNvPr id="5" name="Footer Placeholder 4"/>
          <p:cNvSpPr>
            <a:spLocks noGrp="1"/>
          </p:cNvSpPr>
          <p:nvPr>
            <p:ph type="ftr" sz="quarter" idx="11"/>
          </p:nvPr>
        </p:nvSpPr>
        <p:spPr/>
        <p:txBody>
          <a:bodyPr/>
          <a:lstStyle/>
          <a:p>
            <a:r>
              <a:rPr lang="en-US" smtClean="0"/>
              <a:t>Chapter 4 Design and implementation</a:t>
            </a:r>
            <a:endParaRPr lang="en-US"/>
          </a:p>
        </p:txBody>
      </p:sp>
    </p:spTree>
  </p:cSld>
  <p:clrMapOvr>
    <a:masterClrMapping/>
  </p:clrMapOvr>
  <p:transition/>
  <p:timing/>
</p:sld>
</file>

<file path=ppt/slides/slide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a:t>Reuse Levels</a:t>
            </a:r>
          </a:p>
        </p:txBody>
      </p:sp>
      <p:sp>
        <p:nvSpPr>
          <p:cNvPr id="3" name="Content Placeholder 2"/>
          <p:cNvSpPr>
            <a:spLocks noGrp="1"/>
          </p:cNvSpPr>
          <p:nvPr>
            <p:ph idx="1"/>
          </p:nvPr>
        </p:nvSpPr>
        <p:spPr/>
        <p:txBody>
          <a:bodyPr/>
          <a:lstStyle/>
          <a:p>
            <a:r>
              <a:rPr lang="en-US"/>
              <a:t>The abstraction level </a:t>
            </a:r>
          </a:p>
          <a:p>
            <a:pPr lvl="1"/>
            <a:r>
              <a:rPr lang="en-US"/>
              <a:t>At this level, you don’t reuse software directly but use knowledge of successful abstractions in the design of your software. </a:t>
            </a:r>
            <a:endParaRPr lang="en-GB"/>
          </a:p>
          <a:p>
            <a:r>
              <a:rPr lang="en-US"/>
              <a:t>The object level </a:t>
            </a:r>
          </a:p>
          <a:p>
            <a:pPr lvl="1"/>
            <a:r>
              <a:rPr lang="en-US"/>
              <a:t>At this level, you directly reuse objects from a library rather than writing the code yourself. </a:t>
            </a:r>
            <a:endParaRPr lang="en-GB"/>
          </a:p>
          <a:p>
            <a:r>
              <a:rPr lang="en-US"/>
              <a:t>The component level </a:t>
            </a:r>
          </a:p>
          <a:p>
            <a:pPr lvl="1"/>
            <a:r>
              <a:rPr lang="en-US"/>
              <a:t>Components are collections of objects and object classes that you reuse in application systems. </a:t>
            </a:r>
            <a:endParaRPr lang="en-GB"/>
          </a:p>
          <a:p>
            <a:r>
              <a:rPr lang="en-US"/>
              <a:t>The system level </a:t>
            </a:r>
          </a:p>
          <a:p>
            <a:pPr lvl="1"/>
            <a:r>
              <a:rPr lang="en-US"/>
              <a:t>At this level, you reuse entire application systems. </a:t>
            </a:r>
          </a:p>
        </p:txBody>
      </p:sp>
      <p:sp>
        <p:nvSpPr>
          <p:cNvPr id="4" name="Slide Number Placeholder 3"/>
          <p:cNvSpPr>
            <a:spLocks noGrp="1"/>
          </p:cNvSpPr>
          <p:nvPr>
            <p:ph type="sldNum" sz="quarter" idx="12"/>
          </p:nvPr>
        </p:nvSpPr>
        <p:spPr/>
        <p:txBody>
          <a:bodyPr/>
          <a:lstStyle/>
          <a:p>
            <a:fld id="{EC83099C-5FA5-B04A-B819-64718E2A253A}" type="slidenum">
              <a:rPr lang="en-US" smtClean="0"/>
              <a:t>99</a:t>
            </a:fld>
            <a:endParaRPr lang="en-US"/>
          </a:p>
        </p:txBody>
      </p:sp>
      <p:sp>
        <p:nvSpPr>
          <p:cNvPr id="5" name="Footer Placeholder 4"/>
          <p:cNvSpPr>
            <a:spLocks noGrp="1"/>
          </p:cNvSpPr>
          <p:nvPr>
            <p:ph type="ftr" sz="quarter" idx="11"/>
          </p:nvPr>
        </p:nvSpPr>
        <p:spPr/>
        <p:txBody>
          <a:bodyPr/>
          <a:lstStyle/>
          <a:p>
            <a:r>
              <a:rPr lang="en-US" smtClean="0"/>
              <a:t>Chapter 4 Design and implementation</a:t>
            </a:r>
            <a:endParaRPr lang="en-US"/>
          </a:p>
        </p:txBody>
      </p:sp>
    </p:spTree>
  </p:cSld>
  <p:clrMapOvr>
    <a:masterClrMapping/>
  </p:clrMapOvr>
  <p:transition/>
  <p:timing/>
</p:sld>
</file>

<file path=ppt/tags/tag1.xml><?xml version="1.0" encoding="utf-8"?>
<p:tagLst xmlns:p="http://schemas.openxmlformats.org/presentationml/2006/main">
  <p:tag name="AS_NET" val="6.0.27"/>
  <p:tag name="AS_OS" val="Unix 6.2.0.1009"/>
  <p:tag name="AS_RELEASE_DATE" val="2023.01.14"/>
  <p:tag name="AS_TITLE" val="Aspose.Slides for .NET5"/>
  <p:tag name="AS_VERSION" val="23.1"/>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a="http://schemas.openxmlformats.org/drawingml/2006/main" name="SE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3.xml><?xml version="1.0" encoding="utf-8"?>
<a:theme xmlns:r="http://schemas.openxmlformats.org/officeDocument/2006/relationships" xmlns:a="http://schemas.openxmlformats.org/drawingml/2006/main" name="SE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4.xml><?xml version="1.0" encoding="utf-8"?>
<a:theme xmlns:r="http://schemas.openxmlformats.org/officeDocument/2006/relationships" xmlns:a="http://schemas.openxmlformats.org/drawingml/2006/main" name="SE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5.xml><?xml version="1.0" encoding="utf-8"?>
<a:theme xmlns:r="http://schemas.openxmlformats.org/officeDocument/2006/relationships" xmlns:a="http://schemas.openxmlformats.org/drawingml/2006/main" name="SE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6.xml><?xml version="1.0" encoding="utf-8"?>
<a:theme xmlns:r="http://schemas.openxmlformats.org/officeDocument/2006/relationships" xmlns:a="http://schemas.openxmlformats.org/drawingml/2006/main" name="SE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7.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978</Paragraphs>
  <Slides>144</Slides>
  <Notes>10</Notes>
  <TotalTime>1</TotalTime>
  <HiddenSlides>0</HiddenSlides>
  <MMClips>0</MMClips>
  <ScaleCrop>0</ScaleCrop>
  <HeadingPairs>
    <vt:vector baseType="variant" size="6">
      <vt:variant>
        <vt:lpstr>Fonts used</vt:lpstr>
      </vt:variant>
      <vt:variant>
        <vt:i4>6</vt:i4>
      </vt:variant>
      <vt:variant>
        <vt:lpstr>Theme</vt:lpstr>
      </vt:variant>
      <vt:variant>
        <vt:i4>1</vt:i4>
      </vt:variant>
      <vt:variant>
        <vt:lpstr>Slide Titles</vt:lpstr>
      </vt:variant>
      <vt:variant>
        <vt:i4>144</vt:i4>
      </vt:variant>
    </vt:vector>
  </HeadingPairs>
  <TitlesOfParts>
    <vt:vector baseType="lpstr" size="151">
      <vt:lpstr>Arial</vt:lpstr>
      <vt:lpstr>Calibri</vt:lpstr>
      <vt:lpstr>ＭＳ Ｐゴシック</vt:lpstr>
      <vt:lpstr>Wingdings</vt:lpstr>
      <vt:lpstr>Times New Roman</vt:lpstr>
      <vt:lpstr>Open Sans</vt:lpstr>
      <vt:lpstr>Office Theme</vt:lpstr>
      <vt:lpstr>Chapter 1- Introduction and Software Processes</vt:lpstr>
      <vt:lpstr>Topics covered</vt:lpstr>
      <vt:lpstr>1.1 Basic Definition</vt:lpstr>
      <vt:lpstr>1.2 Role of Management in Software Development</vt:lpstr>
      <vt:lpstr>1.3 Software products</vt:lpstr>
      <vt:lpstr>1.4 Essential attributes of good software</vt:lpstr>
      <vt:lpstr>1.5 Challenges for Software Engineering Practices</vt:lpstr>
      <vt:lpstr>1.6 Software Engineering Diversity</vt:lpstr>
      <vt:lpstr>Software Engineering Diversity : Application types</vt:lpstr>
      <vt:lpstr>Software Engineering Diversity : Application types</vt:lpstr>
      <vt:lpstr>1.7 Software Life cycle</vt:lpstr>
      <vt:lpstr>1.8 Software Process Model</vt:lpstr>
      <vt:lpstr>1.9 Types of Software process models</vt:lpstr>
      <vt:lpstr>1.9.1The waterfall model</vt:lpstr>
      <vt:lpstr>The waterfall model</vt:lpstr>
      <vt:lpstr>Waterfall model phases</vt:lpstr>
      <vt:lpstr>1.9.2 Incremental Development Model</vt:lpstr>
      <vt:lpstr>Incremental Development Model </vt:lpstr>
      <vt:lpstr>1.9.3 Reuse-oriented Model</vt:lpstr>
      <vt:lpstr>Reuse-oriented Model phases</vt:lpstr>
      <vt:lpstr>1.9.4 Boehm’s Spiral Model</vt:lpstr>
      <vt:lpstr>Boehm’s spiral model of the software process </vt:lpstr>
      <vt:lpstr>Explanation of Spiral Model Activities</vt:lpstr>
      <vt:lpstr>1.9.5 Agile methods</vt:lpstr>
      <vt:lpstr>Agile methods</vt:lpstr>
      <vt:lpstr>1.9.6 Comparison of Different Software Process Models</vt:lpstr>
      <vt:lpstr>Key points</vt:lpstr>
      <vt:lpstr>Key points</vt:lpstr>
      <vt:lpstr>Review Questions</vt:lpstr>
      <vt:lpstr>Chapter 2 – Requirements Engineering</vt:lpstr>
      <vt:lpstr>Topics covered</vt:lpstr>
      <vt:lpstr>2.1 Requirements Engineering</vt:lpstr>
      <vt:lpstr>2.2 Crucial Process Steps of Requirement Engineering</vt:lpstr>
      <vt:lpstr>Crucial Process Steps of Requirement Engineering</vt:lpstr>
      <vt:lpstr>2.3 Types of Requirements</vt:lpstr>
      <vt:lpstr>Functional Requirements</vt:lpstr>
      <vt:lpstr>Non-Functional Requirements</vt:lpstr>
      <vt:lpstr>Non-Functional Classifications</vt:lpstr>
      <vt:lpstr>Non-Functional Classifications</vt:lpstr>
      <vt:lpstr>2.4 User and System Requirements</vt:lpstr>
      <vt:lpstr>2.5 Categories of Metrics</vt:lpstr>
      <vt:lpstr>Categories of Metrics</vt:lpstr>
      <vt:lpstr>2.6 Software Requirements Specification (SRS) Document</vt:lpstr>
      <vt:lpstr>Characteristics of a Good SRS</vt:lpstr>
      <vt:lpstr>Organization of the SRS</vt:lpstr>
      <vt:lpstr>2.7 Requirements Gathering Techniques</vt:lpstr>
      <vt:lpstr>Brainstorming</vt:lpstr>
      <vt:lpstr>Document Analysis</vt:lpstr>
      <vt:lpstr>Focus Group</vt:lpstr>
      <vt:lpstr>Interface Analysis</vt:lpstr>
      <vt:lpstr>Interview</vt:lpstr>
      <vt:lpstr>Observation</vt:lpstr>
      <vt:lpstr>Prototyping</vt:lpstr>
      <vt:lpstr>Requirements Workshop</vt:lpstr>
      <vt:lpstr>Reverse Engineering</vt:lpstr>
      <vt:lpstr>Survey</vt:lpstr>
      <vt:lpstr>Key points</vt:lpstr>
      <vt:lpstr>Review Questions</vt:lpstr>
      <vt:lpstr>Chapter 3 – System Modeling and Architectural Design</vt:lpstr>
      <vt:lpstr>Topics covered</vt:lpstr>
      <vt:lpstr>3.1 System Modeling</vt:lpstr>
      <vt:lpstr>3.2 UML Diagram Types</vt:lpstr>
      <vt:lpstr>3.3 Graphical Models</vt:lpstr>
      <vt:lpstr>3.3.1 Context Models</vt:lpstr>
      <vt:lpstr>Context Diagram {Not UML Diagram} for Android Blood-Bank and its Boundaries</vt:lpstr>
      <vt:lpstr>Context Models</vt:lpstr>
      <vt:lpstr>UML Activity Diagram for Inventory System</vt:lpstr>
      <vt:lpstr>3.3.2 Interaction Models</vt:lpstr>
      <vt:lpstr>Use Case Modeling</vt:lpstr>
      <vt:lpstr>Use-Case Diagram for ATM</vt:lpstr>
      <vt:lpstr>Sequence Diagrams</vt:lpstr>
      <vt:lpstr>Sequence Diagram for ATM</vt:lpstr>
      <vt:lpstr>3.3.3 Structural Models</vt:lpstr>
      <vt:lpstr>Class Diagrams</vt:lpstr>
      <vt:lpstr>Types of Relationship Between the Classes</vt:lpstr>
      <vt:lpstr>Types of Relationship Between the Classes</vt:lpstr>
      <vt:lpstr>Class Diagram Showing Different Type of Relationships</vt:lpstr>
      <vt:lpstr>3.4 Architectural Design</vt:lpstr>
      <vt:lpstr>3.4.1 Use of Architectural Models</vt:lpstr>
      <vt:lpstr>3.5 Architectural Views</vt:lpstr>
      <vt:lpstr>4 + 1 View Model of Software Architecture</vt:lpstr>
      <vt:lpstr>4 + 1 View Model of Software Architecture</vt:lpstr>
      <vt:lpstr>3.6 Application Architectures</vt:lpstr>
      <vt:lpstr>3.7 Transaction Processing Systems (TPS)</vt:lpstr>
      <vt:lpstr>3.7.1 Application Architecture of TPS</vt:lpstr>
      <vt:lpstr>3.7.2 The Software Architecture of an ATM System </vt:lpstr>
      <vt:lpstr>Key Points</vt:lpstr>
      <vt:lpstr>Key Points</vt:lpstr>
      <vt:lpstr>Review questions</vt:lpstr>
      <vt:lpstr>Chapter 4 – Design and Implementation</vt:lpstr>
      <vt:lpstr>Topics Covered</vt:lpstr>
      <vt:lpstr>4.1 Design and Implementation</vt:lpstr>
      <vt:lpstr>4.2 An Object-Oriented Design Process</vt:lpstr>
      <vt:lpstr>Process Stages</vt:lpstr>
      <vt:lpstr>4.3 Context and Interaction Models</vt:lpstr>
      <vt:lpstr>4.4 Implementation Issues</vt:lpstr>
      <vt:lpstr>Implementation Issues</vt:lpstr>
      <vt:lpstr>4.4.1 Reuse</vt:lpstr>
      <vt:lpstr>Reuse Levels</vt:lpstr>
      <vt:lpstr>4.4.2 Configuration Management</vt:lpstr>
      <vt:lpstr>Configuration Management Activities</vt:lpstr>
      <vt:lpstr>4.4.3 Host-Target Development</vt:lpstr>
      <vt:lpstr>4.5 Open Source Development</vt:lpstr>
      <vt:lpstr>4.5.1 Open Source Systems</vt:lpstr>
      <vt:lpstr>4.5.2 Open Source Business</vt:lpstr>
      <vt:lpstr>4.5.3 Open Source Licensing</vt:lpstr>
      <vt:lpstr>Key Points</vt:lpstr>
      <vt:lpstr>Key Points</vt:lpstr>
      <vt:lpstr>Review questions</vt:lpstr>
      <vt:lpstr>Chapter 5 – Software Testing and Maintenance</vt:lpstr>
      <vt:lpstr>Topics Covered</vt:lpstr>
      <vt:lpstr>5.1 Software Verification and Validation</vt:lpstr>
      <vt:lpstr>5.2 Software Testing</vt:lpstr>
      <vt:lpstr>5.2.2 Who should do the Testing?</vt:lpstr>
      <vt:lpstr>5.3 Stages of Testing</vt:lpstr>
      <vt:lpstr>5.3.1 Development Testing</vt:lpstr>
      <vt:lpstr>5.3.2 Release Testing</vt:lpstr>
      <vt:lpstr>5.3.3 User Testing</vt:lpstr>
      <vt:lpstr>5.4 Black Box Testing (BBT)</vt:lpstr>
      <vt:lpstr>Black Box Testing (BBT)</vt:lpstr>
      <vt:lpstr>Equivalence Partitioning</vt:lpstr>
      <vt:lpstr>Boundary Value Analysis</vt:lpstr>
      <vt:lpstr>5.5 White Box Testing (WBT)</vt:lpstr>
      <vt:lpstr>White Box Testing (WBT)</vt:lpstr>
      <vt:lpstr>Methods used in WBT</vt:lpstr>
      <vt:lpstr>Methods used in WBT</vt:lpstr>
      <vt:lpstr>Methods used in WBT</vt:lpstr>
      <vt:lpstr>Methods used in WBT</vt:lpstr>
      <vt:lpstr>5.6 Software Maintenance</vt:lpstr>
      <vt:lpstr>5.7 Problems During Maintenance</vt:lpstr>
      <vt:lpstr>5.8 Types of Maintenance</vt:lpstr>
      <vt:lpstr>5.9 Software Maintenance Process</vt:lpstr>
      <vt:lpstr>5.10 Maintenance Costs</vt:lpstr>
      <vt:lpstr>5.10.1 Maintenance Cost Factors</vt:lpstr>
      <vt:lpstr>5.11 Maintenance Prediction</vt:lpstr>
      <vt:lpstr>5.12 Software Re-Engineering</vt:lpstr>
      <vt:lpstr>Software Re-Engineering</vt:lpstr>
      <vt:lpstr>5.12.1 Reengineering process activities</vt:lpstr>
      <vt:lpstr>5.12.2 Advantages of Re-Engineering</vt:lpstr>
      <vt:lpstr>Key Points</vt:lpstr>
      <vt:lpstr>Key Points</vt:lpstr>
      <vt:lpstr>Review questions</vt:lpstr>
      <vt:lpstr>Review questions</vt:lpstr>
      <vt:lpstr>Review questions</vt:lpstr>
    </vt:vector>
  </TitlesOfParts>
  <LinksUpToDate>0</LinksUpToDate>
  <SharedDoc>0</SharedDoc>
  <HyperlinksChanged>0</HyperlinksChanged>
  <Application>Aspose.Slides for .NET</Application>
  <AppVersion>23.0100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2024-03-11T18:36:54.080</cp:lastPrinted>
  <dcterms:created xsi:type="dcterms:W3CDTF">2024-03-11T18:36:54Z</dcterms:created>
  <dcterms:modified xsi:type="dcterms:W3CDTF">2024-03-11T18:36:56Z</dcterms:modified>
</cp:coreProperties>
</file>